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6" d="100"/>
          <a:sy n="96" d="100"/>
        </p:scale>
        <p:origin x="78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12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5C3A"/>
        </a:solidFill>
        <a:effectLst/>
      </p:bgPr>
    </p:bg>
    <p:spTree>
      <p:nvGrpSpPr>
        <p:cNvPr id="1" name=""/>
        <p:cNvGrpSpPr/>
        <p:nvPr/>
      </p:nvGrpSpPr>
      <p:grpSpPr>
        <a:xfrm>
          <a:off x="0" y="0"/>
          <a:ext cx="0" cy="0"/>
          <a:chOff x="0" y="0"/>
          <a:chExt cx="0" cy="0"/>
        </a:xfrm>
      </p:grpSpPr>
      <p:sp>
        <p:nvSpPr>
          <p:cNvPr id="2" name="Text 0"/>
          <p:cNvSpPr/>
          <p:nvPr/>
        </p:nvSpPr>
        <p:spPr>
          <a:xfrm>
            <a:off x="548640" y="1188720"/>
            <a:ext cx="8046720" cy="594360"/>
          </a:xfrm>
          <a:prstGeom prst="rect">
            <a:avLst/>
          </a:prstGeom>
          <a:noFill/>
          <a:ln/>
        </p:spPr>
        <p:txBody>
          <a:bodyPr wrap="square" rtlCol="0" anchor="ctr"/>
          <a:lstStyle/>
          <a:p>
            <a:pPr marL="0" indent="0" algn="ctr">
              <a:buNone/>
            </a:pPr>
            <a:r>
              <a:rPr lang="en-US" sz="4400" b="1" dirty="0">
                <a:solidFill>
                  <a:srgbClr val="FFD166"/>
                </a:solidFill>
                <a:latin typeface="Cambria" pitchFamily="34" charset="0"/>
                <a:ea typeface="Cambria" pitchFamily="34" charset="-122"/>
                <a:cs typeface="Cambria" pitchFamily="34" charset="-120"/>
              </a:rPr>
              <a:t>FINANCE</a:t>
            </a:r>
            <a:endParaRPr lang="en-US" sz="4400" dirty="0"/>
          </a:p>
        </p:txBody>
      </p:sp>
      <p:sp>
        <p:nvSpPr>
          <p:cNvPr id="3" name="Text 1"/>
          <p:cNvSpPr/>
          <p:nvPr/>
        </p:nvSpPr>
        <p:spPr>
          <a:xfrm>
            <a:off x="548640" y="1783080"/>
            <a:ext cx="8046720" cy="594360"/>
          </a:xfrm>
          <a:prstGeom prst="rect">
            <a:avLst/>
          </a:prstGeom>
          <a:noFill/>
          <a:ln/>
        </p:spPr>
        <p:txBody>
          <a:bodyPr wrap="square" rtlCol="0" anchor="ctr"/>
          <a:lstStyle/>
          <a:p>
            <a:pPr marL="0" indent="0" algn="ctr">
              <a:buNone/>
            </a:pPr>
            <a:r>
              <a:rPr lang="en-US" sz="4400" b="1">
                <a:solidFill>
                  <a:srgbClr val="FFFFFF"/>
                </a:solidFill>
                <a:latin typeface="Cambria" pitchFamily="34" charset="0"/>
                <a:ea typeface="Cambria" pitchFamily="34" charset="-122"/>
                <a:cs typeface="Cambria" pitchFamily="34" charset="-120"/>
              </a:rPr>
              <a:t>M&amp;A DAY </a:t>
            </a:r>
            <a:r>
              <a:rPr lang="en-US" sz="4400" b="1" dirty="0">
                <a:solidFill>
                  <a:srgbClr val="FFFFFF"/>
                </a:solidFill>
                <a:latin typeface="Cambria" pitchFamily="34" charset="0"/>
                <a:ea typeface="Cambria" pitchFamily="34" charset="-122"/>
                <a:cs typeface="Cambria" pitchFamily="34" charset="-120"/>
              </a:rPr>
              <a:t>1 READINESS</a:t>
            </a:r>
            <a:endParaRPr lang="en-US" sz="4400" dirty="0"/>
          </a:p>
        </p:txBody>
      </p:sp>
      <p:sp>
        <p:nvSpPr>
          <p:cNvPr id="4" name="Shape 2"/>
          <p:cNvSpPr/>
          <p:nvPr/>
        </p:nvSpPr>
        <p:spPr>
          <a:xfrm>
            <a:off x="548640" y="2487168"/>
            <a:ext cx="8046720" cy="50292"/>
          </a:xfrm>
          <a:prstGeom prst="rect">
            <a:avLst/>
          </a:prstGeom>
          <a:solidFill>
            <a:srgbClr val="FFD166"/>
          </a:solidFill>
          <a:ln w="12700">
            <a:solidFill>
              <a:srgbClr val="FFD166"/>
            </a:solidFill>
            <a:prstDash val="solid"/>
          </a:ln>
        </p:spPr>
        <p:txBody>
          <a:bodyPr/>
          <a:lstStyle/>
          <a:p>
            <a:endParaRPr lang="en-US"/>
          </a:p>
        </p:txBody>
      </p:sp>
      <p:sp>
        <p:nvSpPr>
          <p:cNvPr id="5" name="Text 3"/>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A8F0C6"/>
                </a:solidFill>
                <a:latin typeface="Calibri" pitchFamily="34" charset="0"/>
                <a:ea typeface="Calibri" pitchFamily="34" charset="-122"/>
                <a:cs typeface="Calibri" pitchFamily="34" charset="-120"/>
              </a:rPr>
              <a:t>© 100-Day Advisors  ·  MandAPlaybook.com</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5C3A"/>
          </a:solidFill>
          <a:ln w="12700">
            <a:solidFill>
              <a:srgbClr val="0A5C3A"/>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WHAT THIS DECK COVERS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Finance Day 1 Integration — Readiness &amp; Execution</a:t>
            </a:r>
            <a:endParaRPr lang="en-US" sz="2600" dirty="0"/>
          </a:p>
        </p:txBody>
      </p:sp>
      <p:sp>
        <p:nvSpPr>
          <p:cNvPr id="6" name="Text 4"/>
          <p:cNvSpPr/>
          <p:nvPr/>
        </p:nvSpPr>
        <p:spPr>
          <a:xfrm>
            <a:off x="274320" y="1463040"/>
            <a:ext cx="365760" cy="658368"/>
          </a:xfrm>
          <a:prstGeom prst="rect">
            <a:avLst/>
          </a:prstGeom>
          <a:noFill/>
          <a:ln/>
        </p:spPr>
        <p:txBody>
          <a:bodyPr wrap="square" rtlCol="0" anchor="ctr"/>
          <a:lstStyle/>
          <a:p>
            <a:pPr marL="0" indent="0" algn="ctr">
              <a:buNone/>
            </a:pPr>
            <a:r>
              <a:rPr lang="en-US" sz="1800" b="1" dirty="0">
                <a:solidFill>
                  <a:srgbClr val="FFD166"/>
                </a:solidFill>
                <a:latin typeface="Cambria" pitchFamily="34" charset="0"/>
                <a:ea typeface="Cambria" pitchFamily="34" charset="-122"/>
                <a:cs typeface="Cambria" pitchFamily="34" charset="-120"/>
              </a:rPr>
              <a:t>01</a:t>
            </a:r>
            <a:endParaRPr lang="en-US" sz="1800" dirty="0"/>
          </a:p>
        </p:txBody>
      </p:sp>
      <p:sp>
        <p:nvSpPr>
          <p:cNvPr id="7" name="Text 5"/>
          <p:cNvSpPr/>
          <p:nvPr/>
        </p:nvSpPr>
        <p:spPr>
          <a:xfrm>
            <a:off x="658368" y="1463040"/>
            <a:ext cx="3803904" cy="237744"/>
          </a:xfrm>
          <a:prstGeom prst="rect">
            <a:avLst/>
          </a:prstGeom>
          <a:noFill/>
          <a:ln/>
        </p:spPr>
        <p:txBody>
          <a:bodyPr wrap="square" rtlCol="0" anchor="b"/>
          <a:lstStyle/>
          <a:p>
            <a:pPr marL="0" indent="0">
              <a:buNone/>
            </a:pPr>
            <a:r>
              <a:rPr lang="en-US" sz="1300" b="1" dirty="0">
                <a:solidFill>
                  <a:srgbClr val="0A5C3A"/>
                </a:solidFill>
                <a:latin typeface="Calibri" pitchFamily="34" charset="0"/>
                <a:ea typeface="Calibri" pitchFamily="34" charset="-122"/>
                <a:cs typeface="Calibri" pitchFamily="34" charset="-120"/>
              </a:rPr>
              <a:t>Integration Timeline</a:t>
            </a:r>
            <a:endParaRPr lang="en-US" sz="1300" dirty="0"/>
          </a:p>
        </p:txBody>
      </p:sp>
      <p:sp>
        <p:nvSpPr>
          <p:cNvPr id="8" name="Text 6"/>
          <p:cNvSpPr/>
          <p:nvPr/>
        </p:nvSpPr>
        <p:spPr>
          <a:xfrm>
            <a:off x="658368" y="1709928"/>
            <a:ext cx="3803904" cy="411480"/>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Pre-Close milestones, Day 1 Readiness gate, and Week 1 priorities mapped to the March 2 close.</a:t>
            </a:r>
            <a:endParaRPr lang="en-US" sz="900" dirty="0"/>
          </a:p>
        </p:txBody>
      </p:sp>
      <p:sp>
        <p:nvSpPr>
          <p:cNvPr id="9" name="Shape 7"/>
          <p:cNvSpPr/>
          <p:nvPr/>
        </p:nvSpPr>
        <p:spPr>
          <a:xfrm>
            <a:off x="658368" y="1700784"/>
            <a:ext cx="3803904" cy="0"/>
          </a:xfrm>
          <a:prstGeom prst="line">
            <a:avLst/>
          </a:prstGeom>
          <a:noFill/>
          <a:ln w="9525">
            <a:solidFill>
              <a:srgbClr val="BDE5CE"/>
            </a:solidFill>
            <a:prstDash val="solid"/>
          </a:ln>
        </p:spPr>
        <p:txBody>
          <a:bodyPr/>
          <a:lstStyle/>
          <a:p>
            <a:endParaRPr lang="en-US"/>
          </a:p>
        </p:txBody>
      </p:sp>
      <p:sp>
        <p:nvSpPr>
          <p:cNvPr id="10" name="Text 8"/>
          <p:cNvSpPr/>
          <p:nvPr/>
        </p:nvSpPr>
        <p:spPr>
          <a:xfrm>
            <a:off x="274320" y="2194560"/>
            <a:ext cx="365760" cy="658368"/>
          </a:xfrm>
          <a:prstGeom prst="rect">
            <a:avLst/>
          </a:prstGeom>
          <a:noFill/>
          <a:ln/>
        </p:spPr>
        <p:txBody>
          <a:bodyPr wrap="square" rtlCol="0" anchor="ctr"/>
          <a:lstStyle/>
          <a:p>
            <a:pPr marL="0" indent="0" algn="ctr">
              <a:buNone/>
            </a:pPr>
            <a:r>
              <a:rPr lang="en-US" sz="1800" b="1" dirty="0">
                <a:solidFill>
                  <a:srgbClr val="FFD166"/>
                </a:solidFill>
                <a:latin typeface="Cambria" pitchFamily="34" charset="0"/>
                <a:ea typeface="Cambria" pitchFamily="34" charset="-122"/>
                <a:cs typeface="Cambria" pitchFamily="34" charset="-120"/>
              </a:rPr>
              <a:t>02</a:t>
            </a:r>
            <a:endParaRPr lang="en-US" sz="1800" dirty="0"/>
          </a:p>
        </p:txBody>
      </p:sp>
      <p:sp>
        <p:nvSpPr>
          <p:cNvPr id="11" name="Text 9"/>
          <p:cNvSpPr/>
          <p:nvPr/>
        </p:nvSpPr>
        <p:spPr>
          <a:xfrm>
            <a:off x="658368" y="2194560"/>
            <a:ext cx="3803904" cy="237744"/>
          </a:xfrm>
          <a:prstGeom prst="rect">
            <a:avLst/>
          </a:prstGeom>
          <a:noFill/>
          <a:ln/>
        </p:spPr>
        <p:txBody>
          <a:bodyPr wrap="square" rtlCol="0" anchor="b"/>
          <a:lstStyle/>
          <a:p>
            <a:pPr marL="0" indent="0">
              <a:buNone/>
            </a:pPr>
            <a:r>
              <a:rPr lang="en-US" sz="1300" b="1" dirty="0">
                <a:solidFill>
                  <a:srgbClr val="0A5C3A"/>
                </a:solidFill>
                <a:latin typeface="Calibri" pitchFamily="34" charset="0"/>
                <a:ea typeface="Calibri" pitchFamily="34" charset="-122"/>
                <a:cs typeface="Calibri" pitchFamily="34" charset="-120"/>
              </a:rPr>
              <a:t>Day 1 Readiness Checklist</a:t>
            </a:r>
            <a:endParaRPr lang="en-US" sz="1300" dirty="0"/>
          </a:p>
        </p:txBody>
      </p:sp>
      <p:sp>
        <p:nvSpPr>
          <p:cNvPr id="12" name="Text 10"/>
          <p:cNvSpPr/>
          <p:nvPr/>
        </p:nvSpPr>
        <p:spPr>
          <a:xfrm>
            <a:off x="658368" y="2441448"/>
            <a:ext cx="3803904" cy="411480"/>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14 critical tasks confirmed complete before close — controls, cash, compliance, and communications.</a:t>
            </a:r>
            <a:endParaRPr lang="en-US" sz="900" dirty="0"/>
          </a:p>
        </p:txBody>
      </p:sp>
      <p:sp>
        <p:nvSpPr>
          <p:cNvPr id="13" name="Shape 11"/>
          <p:cNvSpPr/>
          <p:nvPr/>
        </p:nvSpPr>
        <p:spPr>
          <a:xfrm>
            <a:off x="658368" y="2432304"/>
            <a:ext cx="3803904" cy="0"/>
          </a:xfrm>
          <a:prstGeom prst="line">
            <a:avLst/>
          </a:prstGeom>
          <a:noFill/>
          <a:ln w="9525">
            <a:solidFill>
              <a:srgbClr val="BDE5CE"/>
            </a:solidFill>
            <a:prstDash val="solid"/>
          </a:ln>
        </p:spPr>
        <p:txBody>
          <a:bodyPr/>
          <a:lstStyle/>
          <a:p>
            <a:endParaRPr lang="en-US"/>
          </a:p>
        </p:txBody>
      </p:sp>
      <p:sp>
        <p:nvSpPr>
          <p:cNvPr id="14" name="Text 12"/>
          <p:cNvSpPr/>
          <p:nvPr/>
        </p:nvSpPr>
        <p:spPr>
          <a:xfrm>
            <a:off x="274320" y="2926080"/>
            <a:ext cx="365760" cy="658368"/>
          </a:xfrm>
          <a:prstGeom prst="rect">
            <a:avLst/>
          </a:prstGeom>
          <a:noFill/>
          <a:ln/>
        </p:spPr>
        <p:txBody>
          <a:bodyPr wrap="square" rtlCol="0" anchor="ctr"/>
          <a:lstStyle/>
          <a:p>
            <a:pPr marL="0" indent="0" algn="ctr">
              <a:buNone/>
            </a:pPr>
            <a:r>
              <a:rPr lang="en-US" sz="1800" b="1" dirty="0">
                <a:solidFill>
                  <a:srgbClr val="FFD166"/>
                </a:solidFill>
                <a:latin typeface="Cambria" pitchFamily="34" charset="0"/>
                <a:ea typeface="Cambria" pitchFamily="34" charset="-122"/>
                <a:cs typeface="Cambria" pitchFamily="34" charset="-120"/>
              </a:rPr>
              <a:t>03</a:t>
            </a:r>
            <a:endParaRPr lang="en-US" sz="1800" dirty="0"/>
          </a:p>
        </p:txBody>
      </p:sp>
      <p:sp>
        <p:nvSpPr>
          <p:cNvPr id="15" name="Text 13"/>
          <p:cNvSpPr/>
          <p:nvPr/>
        </p:nvSpPr>
        <p:spPr>
          <a:xfrm>
            <a:off x="658368" y="2926080"/>
            <a:ext cx="3803904" cy="237744"/>
          </a:xfrm>
          <a:prstGeom prst="rect">
            <a:avLst/>
          </a:prstGeom>
          <a:noFill/>
          <a:ln/>
        </p:spPr>
        <p:txBody>
          <a:bodyPr wrap="square" rtlCol="0" anchor="b"/>
          <a:lstStyle/>
          <a:p>
            <a:pPr marL="0" indent="0">
              <a:buNone/>
            </a:pPr>
            <a:r>
              <a:rPr lang="en-US" sz="1300" b="1" dirty="0">
                <a:solidFill>
                  <a:srgbClr val="0A5C3A"/>
                </a:solidFill>
                <a:latin typeface="Calibri" pitchFamily="34" charset="0"/>
                <a:ea typeface="Calibri" pitchFamily="34" charset="-122"/>
                <a:cs typeface="Calibri" pitchFamily="34" charset="-120"/>
              </a:rPr>
              <a:t>Day 1 / Week 1 Actions</a:t>
            </a:r>
            <a:endParaRPr lang="en-US" sz="1300" dirty="0"/>
          </a:p>
        </p:txBody>
      </p:sp>
      <p:sp>
        <p:nvSpPr>
          <p:cNvPr id="16" name="Text 14"/>
          <p:cNvSpPr/>
          <p:nvPr/>
        </p:nvSpPr>
        <p:spPr>
          <a:xfrm>
            <a:off x="658368" y="3172968"/>
            <a:ext cx="3803904" cy="411480"/>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Controls activation, payroll continuity, billing confirmation, tax notifications, and treasury unification.</a:t>
            </a:r>
            <a:endParaRPr lang="en-US" sz="900" dirty="0"/>
          </a:p>
        </p:txBody>
      </p:sp>
      <p:sp>
        <p:nvSpPr>
          <p:cNvPr id="17" name="Shape 15"/>
          <p:cNvSpPr/>
          <p:nvPr/>
        </p:nvSpPr>
        <p:spPr>
          <a:xfrm>
            <a:off x="658368" y="3163824"/>
            <a:ext cx="3803904" cy="0"/>
          </a:xfrm>
          <a:prstGeom prst="line">
            <a:avLst/>
          </a:prstGeom>
          <a:noFill/>
          <a:ln w="9525">
            <a:solidFill>
              <a:srgbClr val="BDE5CE"/>
            </a:solidFill>
            <a:prstDash val="solid"/>
          </a:ln>
        </p:spPr>
        <p:txBody>
          <a:bodyPr/>
          <a:lstStyle/>
          <a:p>
            <a:endParaRPr lang="en-US"/>
          </a:p>
        </p:txBody>
      </p:sp>
      <p:sp>
        <p:nvSpPr>
          <p:cNvPr id="18" name="Text 16"/>
          <p:cNvSpPr/>
          <p:nvPr/>
        </p:nvSpPr>
        <p:spPr>
          <a:xfrm>
            <a:off x="4709160" y="1463040"/>
            <a:ext cx="365760" cy="658368"/>
          </a:xfrm>
          <a:prstGeom prst="rect">
            <a:avLst/>
          </a:prstGeom>
          <a:noFill/>
          <a:ln/>
        </p:spPr>
        <p:txBody>
          <a:bodyPr wrap="square" rtlCol="0" anchor="ctr"/>
          <a:lstStyle/>
          <a:p>
            <a:pPr marL="0" indent="0" algn="ctr">
              <a:buNone/>
            </a:pPr>
            <a:r>
              <a:rPr lang="en-US" sz="1800" b="1" dirty="0">
                <a:solidFill>
                  <a:srgbClr val="FFD166"/>
                </a:solidFill>
                <a:latin typeface="Cambria" pitchFamily="34" charset="0"/>
                <a:ea typeface="Cambria" pitchFamily="34" charset="-122"/>
                <a:cs typeface="Cambria" pitchFamily="34" charset="-120"/>
              </a:rPr>
              <a:t>04</a:t>
            </a:r>
            <a:endParaRPr lang="en-US" sz="1800" dirty="0"/>
          </a:p>
        </p:txBody>
      </p:sp>
      <p:sp>
        <p:nvSpPr>
          <p:cNvPr id="19" name="Text 17"/>
          <p:cNvSpPr/>
          <p:nvPr/>
        </p:nvSpPr>
        <p:spPr>
          <a:xfrm>
            <a:off x="5093208" y="1463040"/>
            <a:ext cx="3803904" cy="237744"/>
          </a:xfrm>
          <a:prstGeom prst="rect">
            <a:avLst/>
          </a:prstGeom>
          <a:noFill/>
          <a:ln/>
        </p:spPr>
        <p:txBody>
          <a:bodyPr wrap="square" rtlCol="0" anchor="b"/>
          <a:lstStyle/>
          <a:p>
            <a:pPr marL="0" indent="0">
              <a:buNone/>
            </a:pPr>
            <a:r>
              <a:rPr lang="en-US" sz="1300" b="1" dirty="0">
                <a:solidFill>
                  <a:srgbClr val="0A5C3A"/>
                </a:solidFill>
                <a:latin typeface="Calibri" pitchFamily="34" charset="0"/>
                <a:ea typeface="Calibri" pitchFamily="34" charset="-122"/>
                <a:cs typeface="Calibri" pitchFamily="34" charset="-120"/>
              </a:rPr>
              <a:t>Financial Systems</a:t>
            </a:r>
            <a:endParaRPr lang="en-US" sz="1300" dirty="0"/>
          </a:p>
        </p:txBody>
      </p:sp>
      <p:sp>
        <p:nvSpPr>
          <p:cNvPr id="20" name="Text 18"/>
          <p:cNvSpPr/>
          <p:nvPr/>
        </p:nvSpPr>
        <p:spPr>
          <a:xfrm>
            <a:off x="5093208" y="1709928"/>
            <a:ext cx="3803904" cy="411480"/>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ERP landscape, intercompany settlement, AP/AR continuity, and synergy tracking infrastructure.</a:t>
            </a:r>
            <a:endParaRPr lang="en-US" sz="900" dirty="0"/>
          </a:p>
        </p:txBody>
      </p:sp>
      <p:sp>
        <p:nvSpPr>
          <p:cNvPr id="21" name="Shape 19"/>
          <p:cNvSpPr/>
          <p:nvPr/>
        </p:nvSpPr>
        <p:spPr>
          <a:xfrm>
            <a:off x="5093208" y="1700784"/>
            <a:ext cx="3803904" cy="0"/>
          </a:xfrm>
          <a:prstGeom prst="line">
            <a:avLst/>
          </a:prstGeom>
          <a:noFill/>
          <a:ln w="9525">
            <a:solidFill>
              <a:srgbClr val="BDE5CE"/>
            </a:solidFill>
            <a:prstDash val="solid"/>
          </a:ln>
        </p:spPr>
        <p:txBody>
          <a:bodyPr/>
          <a:lstStyle/>
          <a:p>
            <a:endParaRPr lang="en-US"/>
          </a:p>
        </p:txBody>
      </p:sp>
      <p:sp>
        <p:nvSpPr>
          <p:cNvPr id="22" name="Text 20"/>
          <p:cNvSpPr/>
          <p:nvPr/>
        </p:nvSpPr>
        <p:spPr>
          <a:xfrm>
            <a:off x="4709160" y="2194560"/>
            <a:ext cx="365760" cy="658368"/>
          </a:xfrm>
          <a:prstGeom prst="rect">
            <a:avLst/>
          </a:prstGeom>
          <a:noFill/>
          <a:ln/>
        </p:spPr>
        <p:txBody>
          <a:bodyPr wrap="square" rtlCol="0" anchor="ctr"/>
          <a:lstStyle/>
          <a:p>
            <a:pPr marL="0" indent="0" algn="ctr">
              <a:buNone/>
            </a:pPr>
            <a:r>
              <a:rPr lang="en-US" sz="1800" b="1" dirty="0">
                <a:solidFill>
                  <a:srgbClr val="FFD166"/>
                </a:solidFill>
                <a:latin typeface="Cambria" pitchFamily="34" charset="0"/>
                <a:ea typeface="Cambria" pitchFamily="34" charset="-122"/>
                <a:cs typeface="Cambria" pitchFamily="34" charset="-120"/>
              </a:rPr>
              <a:t>05</a:t>
            </a:r>
            <a:endParaRPr lang="en-US" sz="1800" dirty="0"/>
          </a:p>
        </p:txBody>
      </p:sp>
      <p:sp>
        <p:nvSpPr>
          <p:cNvPr id="23" name="Text 21"/>
          <p:cNvSpPr/>
          <p:nvPr/>
        </p:nvSpPr>
        <p:spPr>
          <a:xfrm>
            <a:off x="5093208" y="2194560"/>
            <a:ext cx="3803904" cy="237744"/>
          </a:xfrm>
          <a:prstGeom prst="rect">
            <a:avLst/>
          </a:prstGeom>
          <a:noFill/>
          <a:ln/>
        </p:spPr>
        <p:txBody>
          <a:bodyPr wrap="square" rtlCol="0" anchor="b"/>
          <a:lstStyle/>
          <a:p>
            <a:pPr marL="0" indent="0">
              <a:buNone/>
            </a:pPr>
            <a:r>
              <a:rPr lang="en-US" sz="1300" b="1" dirty="0">
                <a:solidFill>
                  <a:srgbClr val="0A5C3A"/>
                </a:solidFill>
                <a:latin typeface="Calibri" pitchFamily="34" charset="0"/>
                <a:ea typeface="Calibri" pitchFamily="34" charset="-122"/>
                <a:cs typeface="Calibri" pitchFamily="34" charset="-120"/>
              </a:rPr>
              <a:t>Compliance &amp; Reporting</a:t>
            </a:r>
            <a:endParaRPr lang="en-US" sz="1300" dirty="0"/>
          </a:p>
        </p:txBody>
      </p:sp>
      <p:sp>
        <p:nvSpPr>
          <p:cNvPr id="24" name="Text 22"/>
          <p:cNvSpPr/>
          <p:nvPr/>
        </p:nvSpPr>
        <p:spPr>
          <a:xfrm>
            <a:off x="5093208" y="2441448"/>
            <a:ext cx="3803904" cy="411480"/>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Financial controls, SOX compliance, regulatory filings, accounting policy alignment, and audit readiness.</a:t>
            </a:r>
            <a:endParaRPr lang="en-US" sz="900" dirty="0"/>
          </a:p>
        </p:txBody>
      </p:sp>
      <p:sp>
        <p:nvSpPr>
          <p:cNvPr id="25" name="Shape 23"/>
          <p:cNvSpPr/>
          <p:nvPr/>
        </p:nvSpPr>
        <p:spPr>
          <a:xfrm>
            <a:off x="5093208" y="2432304"/>
            <a:ext cx="3803904" cy="0"/>
          </a:xfrm>
          <a:prstGeom prst="line">
            <a:avLst/>
          </a:prstGeom>
          <a:noFill/>
          <a:ln w="9525">
            <a:solidFill>
              <a:srgbClr val="BDE5CE"/>
            </a:solidFill>
            <a:prstDash val="solid"/>
          </a:ln>
        </p:spPr>
        <p:txBody>
          <a:bodyPr/>
          <a:lstStyle/>
          <a:p>
            <a:endParaRPr lang="en-US"/>
          </a:p>
        </p:txBody>
      </p:sp>
      <p:sp>
        <p:nvSpPr>
          <p:cNvPr id="26" name="Text 24"/>
          <p:cNvSpPr/>
          <p:nvPr/>
        </p:nvSpPr>
        <p:spPr>
          <a:xfrm>
            <a:off x="4709160" y="2926080"/>
            <a:ext cx="365760" cy="658368"/>
          </a:xfrm>
          <a:prstGeom prst="rect">
            <a:avLst/>
          </a:prstGeom>
          <a:noFill/>
          <a:ln/>
        </p:spPr>
        <p:txBody>
          <a:bodyPr wrap="square" rtlCol="0" anchor="ctr"/>
          <a:lstStyle/>
          <a:p>
            <a:pPr marL="0" indent="0" algn="ctr">
              <a:buNone/>
            </a:pPr>
            <a:r>
              <a:rPr lang="en-US" sz="1800" b="1" dirty="0">
                <a:solidFill>
                  <a:srgbClr val="FFD166"/>
                </a:solidFill>
                <a:latin typeface="Cambria" pitchFamily="34" charset="0"/>
                <a:ea typeface="Cambria" pitchFamily="34" charset="-122"/>
                <a:cs typeface="Cambria" pitchFamily="34" charset="-120"/>
              </a:rPr>
              <a:t>06</a:t>
            </a:r>
            <a:endParaRPr lang="en-US" sz="1800" dirty="0"/>
          </a:p>
        </p:txBody>
      </p:sp>
      <p:sp>
        <p:nvSpPr>
          <p:cNvPr id="27" name="Text 25"/>
          <p:cNvSpPr/>
          <p:nvPr/>
        </p:nvSpPr>
        <p:spPr>
          <a:xfrm>
            <a:off x="5093208" y="2926080"/>
            <a:ext cx="3803904" cy="237744"/>
          </a:xfrm>
          <a:prstGeom prst="rect">
            <a:avLst/>
          </a:prstGeom>
          <a:noFill/>
          <a:ln/>
        </p:spPr>
        <p:txBody>
          <a:bodyPr wrap="square" rtlCol="0" anchor="b"/>
          <a:lstStyle/>
          <a:p>
            <a:pPr marL="0" indent="0">
              <a:buNone/>
            </a:pPr>
            <a:r>
              <a:rPr lang="en-US" sz="1300" b="1" dirty="0">
                <a:solidFill>
                  <a:srgbClr val="0A5C3A"/>
                </a:solidFill>
                <a:latin typeface="Calibri" pitchFamily="34" charset="0"/>
                <a:ea typeface="Calibri" pitchFamily="34" charset="-122"/>
                <a:cs typeface="Calibri" pitchFamily="34" charset="-120"/>
              </a:rPr>
              <a:t>Key Risks &amp; Mitigations</a:t>
            </a:r>
            <a:endParaRPr lang="en-US" sz="1300" dirty="0"/>
          </a:p>
        </p:txBody>
      </p:sp>
      <p:sp>
        <p:nvSpPr>
          <p:cNvPr id="28" name="Text 26"/>
          <p:cNvSpPr/>
          <p:nvPr/>
        </p:nvSpPr>
        <p:spPr>
          <a:xfrm>
            <a:off x="5093208" y="3172968"/>
            <a:ext cx="3803904" cy="411480"/>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Top RAID items: financial statement integrity, controls coverage, billing continuity, and Finance team retention.</a:t>
            </a:r>
            <a:endParaRPr lang="en-US" sz="900" dirty="0"/>
          </a:p>
        </p:txBody>
      </p:sp>
      <p:sp>
        <p:nvSpPr>
          <p:cNvPr id="29" name="Shape 27"/>
          <p:cNvSpPr/>
          <p:nvPr/>
        </p:nvSpPr>
        <p:spPr>
          <a:xfrm>
            <a:off x="5093208" y="3163824"/>
            <a:ext cx="3803904" cy="0"/>
          </a:xfrm>
          <a:prstGeom prst="line">
            <a:avLst/>
          </a:prstGeom>
          <a:noFill/>
          <a:ln w="9525">
            <a:solidFill>
              <a:srgbClr val="BDE5CE"/>
            </a:solidFill>
            <a:prstDash val="solid"/>
          </a:ln>
        </p:spPr>
        <p:txBody>
          <a:bodyPr/>
          <a:lstStyle/>
          <a:p>
            <a:endParaRPr lang="en-US"/>
          </a:p>
        </p:txBody>
      </p:sp>
      <p:sp>
        <p:nvSpPr>
          <p:cNvPr id="30" name="Text 28"/>
          <p:cNvSpPr/>
          <p:nvPr/>
        </p:nvSpPr>
        <p:spPr>
          <a:xfrm>
            <a:off x="274320" y="4942332"/>
            <a:ext cx="4572000" cy="164592"/>
          </a:xfrm>
          <a:prstGeom prst="rect">
            <a:avLst/>
          </a:prstGeom>
          <a:noFill/>
          <a:ln/>
        </p:spPr>
        <p:txBody>
          <a:bodyPr wrap="square" rtlCol="0" anchor="ctr"/>
          <a:lstStyle/>
          <a:p>
            <a:pPr marL="0" indent="0" algn="l">
              <a:buNone/>
            </a:pPr>
            <a:r>
              <a:rPr lang="en-US" sz="800" dirty="0">
                <a:solidFill>
                  <a:srgbClr val="000000"/>
                </a:solidFill>
                <a:latin typeface="Calibri" pitchFamily="34" charset="0"/>
                <a:ea typeface="Calibri" pitchFamily="34" charset="-122"/>
                <a:cs typeface="Calibri" pitchFamily="34" charset="-120"/>
              </a:rPr>
              <a:t>© 100-Day Advisors  ·  MandAPlaybook.com</a:t>
            </a:r>
            <a:endParaRPr lang="en-US" sz="800" dirty="0"/>
          </a:p>
        </p:txBody>
      </p:sp>
      <p:sp>
        <p:nvSpPr>
          <p:cNvPr id="31" name="Text 29"/>
          <p:cNvSpPr/>
          <p:nvPr/>
        </p:nvSpPr>
        <p:spPr>
          <a:xfrm>
            <a:off x="8778240" y="4942332"/>
            <a:ext cx="228600" cy="164592"/>
          </a:xfrm>
          <a:prstGeom prst="rect">
            <a:avLst/>
          </a:prstGeom>
          <a:noFill/>
          <a:ln/>
        </p:spPr>
        <p:txBody>
          <a:bodyPr wrap="square" rtlCol="0" anchor="ctr"/>
          <a:lstStyle/>
          <a:p>
            <a:pPr marL="0" indent="0" algn="r">
              <a:buNone/>
            </a:pPr>
            <a:r>
              <a:rPr lang="en-US" sz="800" dirty="0">
                <a:solidFill>
                  <a:srgbClr val="000000"/>
                </a:solidFill>
                <a:latin typeface="Calibri" pitchFamily="34" charset="0"/>
                <a:ea typeface="Calibri" pitchFamily="34" charset="-122"/>
                <a:cs typeface="Calibri" pitchFamily="34" charset="-120"/>
              </a:rPr>
              <a:t>2</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5C3A"/>
          </a:solidFill>
          <a:ln w="12700">
            <a:solidFill>
              <a:srgbClr val="0A5C3A"/>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DAY 1 READINESS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Readiness — Critical Pre-Close Tasks, All Complete</a:t>
            </a:r>
            <a:endParaRPr lang="en-US" sz="2600" dirty="0"/>
          </a:p>
        </p:txBody>
      </p:sp>
      <p:sp>
        <p:nvSpPr>
          <p:cNvPr id="6" name="Shape 4"/>
          <p:cNvSpPr/>
          <p:nvPr/>
        </p:nvSpPr>
        <p:spPr>
          <a:xfrm>
            <a:off x="228600" y="1417320"/>
            <a:ext cx="8686800" cy="196596"/>
          </a:xfrm>
          <a:prstGeom prst="rect">
            <a:avLst/>
          </a:prstGeom>
          <a:solidFill>
            <a:srgbClr val="FFFFFF"/>
          </a:solidFill>
          <a:ln w="6350">
            <a:solidFill>
              <a:srgbClr val="E0E0E0"/>
            </a:solidFill>
            <a:prstDash val="solid"/>
          </a:ln>
        </p:spPr>
        <p:txBody>
          <a:bodyPr/>
          <a:lstStyle/>
          <a:p>
            <a:endParaRPr lang="en-US"/>
          </a:p>
        </p:txBody>
      </p:sp>
      <p:sp>
        <p:nvSpPr>
          <p:cNvPr id="7" name="Text 5"/>
          <p:cNvSpPr/>
          <p:nvPr/>
        </p:nvSpPr>
        <p:spPr>
          <a:xfrm>
            <a:off x="256032" y="1417320"/>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8" name="Text 6"/>
          <p:cNvSpPr/>
          <p:nvPr/>
        </p:nvSpPr>
        <p:spPr>
          <a:xfrm>
            <a:off x="502920" y="1417320"/>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Identify all regulatory and statutory filing requirements and deadlines</a:t>
            </a:r>
            <a:endParaRPr lang="en-US" sz="850" dirty="0"/>
          </a:p>
        </p:txBody>
      </p:sp>
      <p:sp>
        <p:nvSpPr>
          <p:cNvPr id="9" name="Text 7"/>
          <p:cNvSpPr/>
          <p:nvPr/>
        </p:nvSpPr>
        <p:spPr>
          <a:xfrm>
            <a:off x="6629400" y="1417320"/>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Finance / Controller</a:t>
            </a:r>
            <a:endParaRPr lang="en-US" sz="800" dirty="0"/>
          </a:p>
        </p:txBody>
      </p:sp>
      <p:sp>
        <p:nvSpPr>
          <p:cNvPr id="10" name="Shape 8"/>
          <p:cNvSpPr/>
          <p:nvPr/>
        </p:nvSpPr>
        <p:spPr>
          <a:xfrm>
            <a:off x="228600" y="1613916"/>
            <a:ext cx="8686800" cy="196596"/>
          </a:xfrm>
          <a:prstGeom prst="rect">
            <a:avLst/>
          </a:prstGeom>
          <a:solidFill>
            <a:srgbClr val="FFFFFF"/>
          </a:solidFill>
          <a:ln w="6350">
            <a:solidFill>
              <a:srgbClr val="E0E0E0"/>
            </a:solidFill>
            <a:prstDash val="solid"/>
          </a:ln>
        </p:spPr>
        <p:txBody>
          <a:bodyPr/>
          <a:lstStyle/>
          <a:p>
            <a:endParaRPr lang="en-US"/>
          </a:p>
        </p:txBody>
      </p:sp>
      <p:sp>
        <p:nvSpPr>
          <p:cNvPr id="11" name="Text 9"/>
          <p:cNvSpPr/>
          <p:nvPr/>
        </p:nvSpPr>
        <p:spPr>
          <a:xfrm>
            <a:off x="256032" y="1613916"/>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12" name="Text 10"/>
          <p:cNvSpPr/>
          <p:nvPr/>
        </p:nvSpPr>
        <p:spPr>
          <a:xfrm>
            <a:off x="502920" y="1613916"/>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Identify change of control triggers in key contracts and tax agreements</a:t>
            </a:r>
            <a:endParaRPr lang="en-US" sz="850" dirty="0"/>
          </a:p>
        </p:txBody>
      </p:sp>
      <p:sp>
        <p:nvSpPr>
          <p:cNvPr id="13" name="Text 11"/>
          <p:cNvSpPr/>
          <p:nvPr/>
        </p:nvSpPr>
        <p:spPr>
          <a:xfrm>
            <a:off x="6629400" y="1613916"/>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Finance / Controller</a:t>
            </a:r>
            <a:endParaRPr lang="en-US" sz="800" dirty="0"/>
          </a:p>
        </p:txBody>
      </p:sp>
      <p:sp>
        <p:nvSpPr>
          <p:cNvPr id="14" name="Shape 12"/>
          <p:cNvSpPr/>
          <p:nvPr/>
        </p:nvSpPr>
        <p:spPr>
          <a:xfrm>
            <a:off x="228600" y="1810512"/>
            <a:ext cx="8686800" cy="196596"/>
          </a:xfrm>
          <a:prstGeom prst="rect">
            <a:avLst/>
          </a:prstGeom>
          <a:solidFill>
            <a:srgbClr val="FFFFFF"/>
          </a:solidFill>
          <a:ln w="6350">
            <a:solidFill>
              <a:srgbClr val="E0E0E0"/>
            </a:solidFill>
            <a:prstDash val="solid"/>
          </a:ln>
        </p:spPr>
        <p:txBody>
          <a:bodyPr/>
          <a:lstStyle/>
          <a:p>
            <a:endParaRPr lang="en-US"/>
          </a:p>
        </p:txBody>
      </p:sp>
      <p:sp>
        <p:nvSpPr>
          <p:cNvPr id="15" name="Text 13"/>
          <p:cNvSpPr/>
          <p:nvPr/>
        </p:nvSpPr>
        <p:spPr>
          <a:xfrm>
            <a:off x="256032" y="1810512"/>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16" name="Text 14"/>
          <p:cNvSpPr/>
          <p:nvPr/>
        </p:nvSpPr>
        <p:spPr>
          <a:xfrm>
            <a:off x="502920" y="1810512"/>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Prepare investor FAQ and analyst briefing materials covering synergies, integration costs, and timeline</a:t>
            </a:r>
            <a:endParaRPr lang="en-US" sz="850" dirty="0"/>
          </a:p>
        </p:txBody>
      </p:sp>
      <p:sp>
        <p:nvSpPr>
          <p:cNvPr id="17" name="Text 15"/>
          <p:cNvSpPr/>
          <p:nvPr/>
        </p:nvSpPr>
        <p:spPr>
          <a:xfrm>
            <a:off x="6629400" y="1810512"/>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FP&amp;A / Integration Manager</a:t>
            </a:r>
            <a:endParaRPr lang="en-US" sz="800" dirty="0"/>
          </a:p>
        </p:txBody>
      </p:sp>
      <p:sp>
        <p:nvSpPr>
          <p:cNvPr id="18" name="Shape 16"/>
          <p:cNvSpPr/>
          <p:nvPr/>
        </p:nvSpPr>
        <p:spPr>
          <a:xfrm>
            <a:off x="228600" y="2007108"/>
            <a:ext cx="8686800" cy="196596"/>
          </a:xfrm>
          <a:prstGeom prst="rect">
            <a:avLst/>
          </a:prstGeom>
          <a:solidFill>
            <a:srgbClr val="FFFFFF"/>
          </a:solidFill>
          <a:ln w="6350">
            <a:solidFill>
              <a:srgbClr val="E0E0E0"/>
            </a:solidFill>
            <a:prstDash val="solid"/>
          </a:ln>
        </p:spPr>
        <p:txBody>
          <a:bodyPr/>
          <a:lstStyle/>
          <a:p>
            <a:endParaRPr lang="en-US"/>
          </a:p>
        </p:txBody>
      </p:sp>
      <p:sp>
        <p:nvSpPr>
          <p:cNvPr id="19" name="Text 17"/>
          <p:cNvSpPr/>
          <p:nvPr/>
        </p:nvSpPr>
        <p:spPr>
          <a:xfrm>
            <a:off x="256032" y="2007108"/>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20" name="Text 18"/>
          <p:cNvSpPr/>
          <p:nvPr/>
        </p:nvSpPr>
        <p:spPr>
          <a:xfrm>
            <a:off x="502920" y="2007108"/>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Assess acquisition financing structure and ensure closing funds committed and available</a:t>
            </a:r>
            <a:endParaRPr lang="en-US" sz="850" dirty="0"/>
          </a:p>
        </p:txBody>
      </p:sp>
      <p:sp>
        <p:nvSpPr>
          <p:cNvPr id="21" name="Text 19"/>
          <p:cNvSpPr/>
          <p:nvPr/>
        </p:nvSpPr>
        <p:spPr>
          <a:xfrm>
            <a:off x="6629400" y="2007108"/>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CFO / Finance Workstream Lead</a:t>
            </a:r>
            <a:endParaRPr lang="en-US" sz="800" dirty="0"/>
          </a:p>
        </p:txBody>
      </p:sp>
      <p:sp>
        <p:nvSpPr>
          <p:cNvPr id="22" name="Shape 20"/>
          <p:cNvSpPr/>
          <p:nvPr/>
        </p:nvSpPr>
        <p:spPr>
          <a:xfrm>
            <a:off x="228600" y="2203704"/>
            <a:ext cx="8686800" cy="196596"/>
          </a:xfrm>
          <a:prstGeom prst="rect">
            <a:avLst/>
          </a:prstGeom>
          <a:solidFill>
            <a:srgbClr val="FFFFFF"/>
          </a:solidFill>
          <a:ln w="6350">
            <a:solidFill>
              <a:srgbClr val="E0E0E0"/>
            </a:solidFill>
            <a:prstDash val="solid"/>
          </a:ln>
        </p:spPr>
        <p:txBody>
          <a:bodyPr/>
          <a:lstStyle/>
          <a:p>
            <a:endParaRPr lang="en-US"/>
          </a:p>
        </p:txBody>
      </p:sp>
      <p:sp>
        <p:nvSpPr>
          <p:cNvPr id="23" name="Text 21"/>
          <p:cNvSpPr/>
          <p:nvPr/>
        </p:nvSpPr>
        <p:spPr>
          <a:xfrm>
            <a:off x="256032" y="2203704"/>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24" name="Text 22"/>
          <p:cNvSpPr/>
          <p:nvPr/>
        </p:nvSpPr>
        <p:spPr>
          <a:xfrm>
            <a:off x="502920" y="2203704"/>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Establish interim finance org chart and confirm reporting lines for combined team</a:t>
            </a:r>
            <a:endParaRPr lang="en-US" sz="850" dirty="0"/>
          </a:p>
        </p:txBody>
      </p:sp>
      <p:sp>
        <p:nvSpPr>
          <p:cNvPr id="25" name="Text 23"/>
          <p:cNvSpPr/>
          <p:nvPr/>
        </p:nvSpPr>
        <p:spPr>
          <a:xfrm>
            <a:off x="6629400" y="2203704"/>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Finance / Controller</a:t>
            </a:r>
            <a:endParaRPr lang="en-US" sz="800" dirty="0"/>
          </a:p>
        </p:txBody>
      </p:sp>
      <p:sp>
        <p:nvSpPr>
          <p:cNvPr id="26" name="Shape 24"/>
          <p:cNvSpPr/>
          <p:nvPr/>
        </p:nvSpPr>
        <p:spPr>
          <a:xfrm>
            <a:off x="228600" y="2400300"/>
            <a:ext cx="8686800" cy="196596"/>
          </a:xfrm>
          <a:prstGeom prst="rect">
            <a:avLst/>
          </a:prstGeom>
          <a:solidFill>
            <a:srgbClr val="FFFFFF"/>
          </a:solidFill>
          <a:ln w="6350">
            <a:solidFill>
              <a:srgbClr val="E0E0E0"/>
            </a:solidFill>
            <a:prstDash val="solid"/>
          </a:ln>
        </p:spPr>
        <p:txBody>
          <a:bodyPr/>
          <a:lstStyle/>
          <a:p>
            <a:endParaRPr lang="en-US"/>
          </a:p>
        </p:txBody>
      </p:sp>
      <p:sp>
        <p:nvSpPr>
          <p:cNvPr id="27" name="Text 25"/>
          <p:cNvSpPr/>
          <p:nvPr/>
        </p:nvSpPr>
        <p:spPr>
          <a:xfrm>
            <a:off x="256032" y="2400300"/>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28" name="Text 26"/>
          <p:cNvSpPr/>
          <p:nvPr/>
        </p:nvSpPr>
        <p:spPr>
          <a:xfrm>
            <a:off x="502920" y="2400300"/>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Set up integration cost tracking codes in the general ledger before Day 1</a:t>
            </a:r>
            <a:endParaRPr lang="en-US" sz="850" dirty="0"/>
          </a:p>
        </p:txBody>
      </p:sp>
      <p:sp>
        <p:nvSpPr>
          <p:cNvPr id="29" name="Text 27"/>
          <p:cNvSpPr/>
          <p:nvPr/>
        </p:nvSpPr>
        <p:spPr>
          <a:xfrm>
            <a:off x="6629400" y="2400300"/>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FP&amp;A / Integration Manager</a:t>
            </a:r>
            <a:endParaRPr lang="en-US" sz="800" dirty="0"/>
          </a:p>
        </p:txBody>
      </p:sp>
      <p:sp>
        <p:nvSpPr>
          <p:cNvPr id="30" name="Shape 28"/>
          <p:cNvSpPr/>
          <p:nvPr/>
        </p:nvSpPr>
        <p:spPr>
          <a:xfrm>
            <a:off x="228600" y="2596896"/>
            <a:ext cx="8686800" cy="196596"/>
          </a:xfrm>
          <a:prstGeom prst="rect">
            <a:avLst/>
          </a:prstGeom>
          <a:solidFill>
            <a:srgbClr val="FFFFFF"/>
          </a:solidFill>
          <a:ln w="6350">
            <a:solidFill>
              <a:srgbClr val="E0E0E0"/>
            </a:solidFill>
            <a:prstDash val="solid"/>
          </a:ln>
        </p:spPr>
        <p:txBody>
          <a:bodyPr/>
          <a:lstStyle/>
          <a:p>
            <a:endParaRPr lang="en-US"/>
          </a:p>
        </p:txBody>
      </p:sp>
      <p:sp>
        <p:nvSpPr>
          <p:cNvPr id="31" name="Text 29"/>
          <p:cNvSpPr/>
          <p:nvPr/>
        </p:nvSpPr>
        <p:spPr>
          <a:xfrm>
            <a:off x="256032" y="2596896"/>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32" name="Text 30"/>
          <p:cNvSpPr/>
          <p:nvPr/>
        </p:nvSpPr>
        <p:spPr>
          <a:xfrm>
            <a:off x="502920" y="2596896"/>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Build pro forma combined P&amp;L and balance sheet for Day 1 management review</a:t>
            </a:r>
            <a:endParaRPr lang="en-US" sz="850" dirty="0"/>
          </a:p>
        </p:txBody>
      </p:sp>
      <p:sp>
        <p:nvSpPr>
          <p:cNvPr id="33" name="Text 31"/>
          <p:cNvSpPr/>
          <p:nvPr/>
        </p:nvSpPr>
        <p:spPr>
          <a:xfrm>
            <a:off x="6629400" y="2596896"/>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FP&amp;A / Integration Manager</a:t>
            </a:r>
            <a:endParaRPr lang="en-US" sz="800" dirty="0"/>
          </a:p>
        </p:txBody>
      </p:sp>
      <p:sp>
        <p:nvSpPr>
          <p:cNvPr id="34" name="Shape 32"/>
          <p:cNvSpPr/>
          <p:nvPr/>
        </p:nvSpPr>
        <p:spPr>
          <a:xfrm>
            <a:off x="228600" y="2793492"/>
            <a:ext cx="8686800" cy="196596"/>
          </a:xfrm>
          <a:prstGeom prst="rect">
            <a:avLst/>
          </a:prstGeom>
          <a:solidFill>
            <a:srgbClr val="FFFFFF"/>
          </a:solidFill>
          <a:ln w="6350">
            <a:solidFill>
              <a:srgbClr val="E0E0E0"/>
            </a:solidFill>
            <a:prstDash val="solid"/>
          </a:ln>
        </p:spPr>
        <p:txBody>
          <a:bodyPr/>
          <a:lstStyle/>
          <a:p>
            <a:endParaRPr lang="en-US"/>
          </a:p>
        </p:txBody>
      </p:sp>
      <p:sp>
        <p:nvSpPr>
          <p:cNvPr id="35" name="Text 33"/>
          <p:cNvSpPr/>
          <p:nvPr/>
        </p:nvSpPr>
        <p:spPr>
          <a:xfrm>
            <a:off x="256032" y="2793492"/>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36" name="Text 34"/>
          <p:cNvSpPr/>
          <p:nvPr/>
        </p:nvSpPr>
        <p:spPr>
          <a:xfrm>
            <a:off x="502920" y="2793492"/>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Establish combined entity delegation of authority and financial approval thresholds</a:t>
            </a:r>
            <a:endParaRPr lang="en-US" sz="850" dirty="0"/>
          </a:p>
        </p:txBody>
      </p:sp>
      <p:sp>
        <p:nvSpPr>
          <p:cNvPr id="37" name="Text 35"/>
          <p:cNvSpPr/>
          <p:nvPr/>
        </p:nvSpPr>
        <p:spPr>
          <a:xfrm>
            <a:off x="6629400" y="2793492"/>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Finance / Controller</a:t>
            </a:r>
            <a:endParaRPr lang="en-US" sz="800" dirty="0"/>
          </a:p>
        </p:txBody>
      </p:sp>
      <p:sp>
        <p:nvSpPr>
          <p:cNvPr id="38" name="Shape 36"/>
          <p:cNvSpPr/>
          <p:nvPr/>
        </p:nvSpPr>
        <p:spPr>
          <a:xfrm>
            <a:off x="228600" y="2990088"/>
            <a:ext cx="8686800" cy="196596"/>
          </a:xfrm>
          <a:prstGeom prst="rect">
            <a:avLst/>
          </a:prstGeom>
          <a:solidFill>
            <a:srgbClr val="FFFFFF"/>
          </a:solidFill>
          <a:ln w="6350">
            <a:solidFill>
              <a:srgbClr val="E0E0E0"/>
            </a:solidFill>
            <a:prstDash val="solid"/>
          </a:ln>
        </p:spPr>
        <p:txBody>
          <a:bodyPr/>
          <a:lstStyle/>
          <a:p>
            <a:endParaRPr lang="en-US"/>
          </a:p>
        </p:txBody>
      </p:sp>
      <p:sp>
        <p:nvSpPr>
          <p:cNvPr id="39" name="Text 37"/>
          <p:cNvSpPr/>
          <p:nvPr/>
        </p:nvSpPr>
        <p:spPr>
          <a:xfrm>
            <a:off x="256032" y="2990088"/>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40" name="Text 38"/>
          <p:cNvSpPr/>
          <p:nvPr/>
        </p:nvSpPr>
        <p:spPr>
          <a:xfrm>
            <a:off x="502920" y="2990088"/>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Confirm earnout and contingent consideration payment tracking mechanisms</a:t>
            </a:r>
            <a:endParaRPr lang="en-US" sz="850" dirty="0"/>
          </a:p>
        </p:txBody>
      </p:sp>
      <p:sp>
        <p:nvSpPr>
          <p:cNvPr id="41" name="Text 39"/>
          <p:cNvSpPr/>
          <p:nvPr/>
        </p:nvSpPr>
        <p:spPr>
          <a:xfrm>
            <a:off x="6629400" y="2990088"/>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Finance / Controller</a:t>
            </a:r>
            <a:endParaRPr lang="en-US" sz="800" dirty="0"/>
          </a:p>
        </p:txBody>
      </p:sp>
      <p:sp>
        <p:nvSpPr>
          <p:cNvPr id="42" name="Shape 40"/>
          <p:cNvSpPr/>
          <p:nvPr/>
        </p:nvSpPr>
        <p:spPr>
          <a:xfrm>
            <a:off x="228600" y="3186684"/>
            <a:ext cx="8686800" cy="196596"/>
          </a:xfrm>
          <a:prstGeom prst="rect">
            <a:avLst/>
          </a:prstGeom>
          <a:solidFill>
            <a:srgbClr val="FFFFFF"/>
          </a:solidFill>
          <a:ln w="6350">
            <a:solidFill>
              <a:srgbClr val="E0E0E0"/>
            </a:solidFill>
            <a:prstDash val="solid"/>
          </a:ln>
        </p:spPr>
        <p:txBody>
          <a:bodyPr/>
          <a:lstStyle/>
          <a:p>
            <a:endParaRPr lang="en-US"/>
          </a:p>
        </p:txBody>
      </p:sp>
      <p:sp>
        <p:nvSpPr>
          <p:cNvPr id="43" name="Text 41"/>
          <p:cNvSpPr/>
          <p:nvPr/>
        </p:nvSpPr>
        <p:spPr>
          <a:xfrm>
            <a:off x="256032" y="3186684"/>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44" name="Text 42"/>
          <p:cNvSpPr/>
          <p:nvPr/>
        </p:nvSpPr>
        <p:spPr>
          <a:xfrm>
            <a:off x="502920" y="3186684"/>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Set up interim intercompany settlement mechanism for Day 1</a:t>
            </a:r>
            <a:endParaRPr lang="en-US" sz="850" dirty="0"/>
          </a:p>
        </p:txBody>
      </p:sp>
      <p:sp>
        <p:nvSpPr>
          <p:cNvPr id="45" name="Text 43"/>
          <p:cNvSpPr/>
          <p:nvPr/>
        </p:nvSpPr>
        <p:spPr>
          <a:xfrm>
            <a:off x="6629400" y="3186684"/>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Finance / Controller</a:t>
            </a:r>
            <a:endParaRPr lang="en-US" sz="800" dirty="0"/>
          </a:p>
        </p:txBody>
      </p:sp>
      <p:sp>
        <p:nvSpPr>
          <p:cNvPr id="46" name="Shape 44"/>
          <p:cNvSpPr/>
          <p:nvPr/>
        </p:nvSpPr>
        <p:spPr>
          <a:xfrm>
            <a:off x="228600" y="3383280"/>
            <a:ext cx="8686800" cy="196596"/>
          </a:xfrm>
          <a:prstGeom prst="rect">
            <a:avLst/>
          </a:prstGeom>
          <a:solidFill>
            <a:srgbClr val="FFFFFF"/>
          </a:solidFill>
          <a:ln w="6350">
            <a:solidFill>
              <a:srgbClr val="E0E0E0"/>
            </a:solidFill>
            <a:prstDash val="solid"/>
          </a:ln>
        </p:spPr>
        <p:txBody>
          <a:bodyPr/>
          <a:lstStyle/>
          <a:p>
            <a:endParaRPr lang="en-US"/>
          </a:p>
        </p:txBody>
      </p:sp>
      <p:sp>
        <p:nvSpPr>
          <p:cNvPr id="47" name="Text 45"/>
          <p:cNvSpPr/>
          <p:nvPr/>
        </p:nvSpPr>
        <p:spPr>
          <a:xfrm>
            <a:off x="256032" y="3383280"/>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48" name="Text 46"/>
          <p:cNvSpPr/>
          <p:nvPr/>
        </p:nvSpPr>
        <p:spPr>
          <a:xfrm>
            <a:off x="502920" y="3383280"/>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Confirm purchasing and spend approval controls will be active on Day 1</a:t>
            </a:r>
            <a:endParaRPr lang="en-US" sz="850" dirty="0"/>
          </a:p>
        </p:txBody>
      </p:sp>
      <p:sp>
        <p:nvSpPr>
          <p:cNvPr id="49" name="Text 47"/>
          <p:cNvSpPr/>
          <p:nvPr/>
        </p:nvSpPr>
        <p:spPr>
          <a:xfrm>
            <a:off x="6629400" y="3383280"/>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FP&amp;A / Integration Manager</a:t>
            </a:r>
            <a:endParaRPr lang="en-US" sz="800" dirty="0"/>
          </a:p>
        </p:txBody>
      </p:sp>
      <p:sp>
        <p:nvSpPr>
          <p:cNvPr id="50" name="Shape 48"/>
          <p:cNvSpPr/>
          <p:nvPr/>
        </p:nvSpPr>
        <p:spPr>
          <a:xfrm>
            <a:off x="228600" y="3579876"/>
            <a:ext cx="8686800" cy="196596"/>
          </a:xfrm>
          <a:prstGeom prst="rect">
            <a:avLst/>
          </a:prstGeom>
          <a:solidFill>
            <a:srgbClr val="FFFFFF"/>
          </a:solidFill>
          <a:ln w="6350">
            <a:solidFill>
              <a:srgbClr val="E0E0E0"/>
            </a:solidFill>
            <a:prstDash val="solid"/>
          </a:ln>
        </p:spPr>
        <p:txBody>
          <a:bodyPr/>
          <a:lstStyle/>
          <a:p>
            <a:endParaRPr lang="en-US"/>
          </a:p>
        </p:txBody>
      </p:sp>
      <p:sp>
        <p:nvSpPr>
          <p:cNvPr id="51" name="Text 49"/>
          <p:cNvSpPr/>
          <p:nvPr/>
        </p:nvSpPr>
        <p:spPr>
          <a:xfrm>
            <a:off x="256032" y="3579876"/>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52" name="Text 50"/>
          <p:cNvSpPr/>
          <p:nvPr/>
        </p:nvSpPr>
        <p:spPr>
          <a:xfrm>
            <a:off x="502920" y="3579876"/>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Confirm revenue recognition and billing processes will be operational on Day 1</a:t>
            </a:r>
            <a:endParaRPr lang="en-US" sz="850" dirty="0"/>
          </a:p>
        </p:txBody>
      </p:sp>
      <p:sp>
        <p:nvSpPr>
          <p:cNvPr id="53" name="Text 51"/>
          <p:cNvSpPr/>
          <p:nvPr/>
        </p:nvSpPr>
        <p:spPr>
          <a:xfrm>
            <a:off x="6629400" y="3579876"/>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Finance / Controller</a:t>
            </a:r>
            <a:endParaRPr lang="en-US" sz="800" dirty="0"/>
          </a:p>
        </p:txBody>
      </p:sp>
      <p:sp>
        <p:nvSpPr>
          <p:cNvPr id="54" name="Shape 52"/>
          <p:cNvSpPr/>
          <p:nvPr/>
        </p:nvSpPr>
        <p:spPr>
          <a:xfrm>
            <a:off x="228600" y="3776472"/>
            <a:ext cx="8686800" cy="196596"/>
          </a:xfrm>
          <a:prstGeom prst="rect">
            <a:avLst/>
          </a:prstGeom>
          <a:solidFill>
            <a:srgbClr val="FFFFFF"/>
          </a:solidFill>
          <a:ln w="6350">
            <a:solidFill>
              <a:srgbClr val="E0E0E0"/>
            </a:solidFill>
            <a:prstDash val="solid"/>
          </a:ln>
        </p:spPr>
        <p:txBody>
          <a:bodyPr/>
          <a:lstStyle/>
          <a:p>
            <a:endParaRPr lang="en-US"/>
          </a:p>
        </p:txBody>
      </p:sp>
      <p:sp>
        <p:nvSpPr>
          <p:cNvPr id="55" name="Text 53"/>
          <p:cNvSpPr/>
          <p:nvPr/>
        </p:nvSpPr>
        <p:spPr>
          <a:xfrm>
            <a:off x="256032" y="3776472"/>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56" name="Text 54"/>
          <p:cNvSpPr/>
          <p:nvPr/>
        </p:nvSpPr>
        <p:spPr>
          <a:xfrm>
            <a:off x="502920" y="3776472"/>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Validate combined entity bank account signatories and confirm wire transfer authorities</a:t>
            </a:r>
            <a:endParaRPr lang="en-US" sz="850" dirty="0"/>
          </a:p>
        </p:txBody>
      </p:sp>
      <p:sp>
        <p:nvSpPr>
          <p:cNvPr id="57" name="Text 55"/>
          <p:cNvSpPr/>
          <p:nvPr/>
        </p:nvSpPr>
        <p:spPr>
          <a:xfrm>
            <a:off x="6629400" y="3776472"/>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VP Finance / Controller</a:t>
            </a:r>
            <a:endParaRPr lang="en-US" sz="800" dirty="0"/>
          </a:p>
        </p:txBody>
      </p:sp>
      <p:sp>
        <p:nvSpPr>
          <p:cNvPr id="58" name="Shape 56"/>
          <p:cNvSpPr/>
          <p:nvPr/>
        </p:nvSpPr>
        <p:spPr>
          <a:xfrm>
            <a:off x="228600" y="3973068"/>
            <a:ext cx="8686800" cy="196596"/>
          </a:xfrm>
          <a:prstGeom prst="rect">
            <a:avLst/>
          </a:prstGeom>
          <a:solidFill>
            <a:srgbClr val="FFFFFF"/>
          </a:solidFill>
          <a:ln w="6350">
            <a:solidFill>
              <a:srgbClr val="E0E0E0"/>
            </a:solidFill>
            <a:prstDash val="solid"/>
          </a:ln>
        </p:spPr>
        <p:txBody>
          <a:bodyPr/>
          <a:lstStyle/>
          <a:p>
            <a:endParaRPr lang="en-US"/>
          </a:p>
        </p:txBody>
      </p:sp>
      <p:sp>
        <p:nvSpPr>
          <p:cNvPr id="59" name="Text 57"/>
          <p:cNvSpPr/>
          <p:nvPr/>
        </p:nvSpPr>
        <p:spPr>
          <a:xfrm>
            <a:off x="256032" y="3973068"/>
            <a:ext cx="228600" cy="196596"/>
          </a:xfrm>
          <a:prstGeom prst="rect">
            <a:avLst/>
          </a:prstGeom>
          <a:noFill/>
          <a:ln/>
        </p:spPr>
        <p:txBody>
          <a:bodyPr wrap="square" rtlCol="0" anchor="ctr"/>
          <a:lstStyle/>
          <a:p>
            <a:pPr marL="0" indent="0" algn="ctr">
              <a:buNone/>
            </a:pPr>
            <a:r>
              <a:rPr lang="en-US" sz="950" b="1" dirty="0">
                <a:solidFill>
                  <a:srgbClr val="0A5C3A"/>
                </a:solidFill>
                <a:latin typeface="Calibri" pitchFamily="34" charset="0"/>
                <a:ea typeface="Calibri" pitchFamily="34" charset="-122"/>
                <a:cs typeface="Calibri" pitchFamily="34" charset="-120"/>
              </a:rPr>
              <a:t>✓</a:t>
            </a:r>
            <a:endParaRPr lang="en-US" sz="950" dirty="0"/>
          </a:p>
        </p:txBody>
      </p:sp>
      <p:sp>
        <p:nvSpPr>
          <p:cNvPr id="60" name="Text 58"/>
          <p:cNvSpPr/>
          <p:nvPr/>
        </p:nvSpPr>
        <p:spPr>
          <a:xfrm>
            <a:off x="502920" y="3973068"/>
            <a:ext cx="6035040" cy="196596"/>
          </a:xfrm>
          <a:prstGeom prst="rect">
            <a:avLst/>
          </a:prstGeom>
          <a:noFill/>
          <a:ln/>
        </p:spPr>
        <p:txBody>
          <a:bodyPr wrap="square" rtlCol="0" anchor="ctr"/>
          <a:lstStyle/>
          <a:p>
            <a:pPr marL="0" indent="0">
              <a:buNone/>
            </a:pPr>
            <a:r>
              <a:rPr lang="en-US" sz="850" dirty="0">
                <a:solidFill>
                  <a:srgbClr val="0D1F17"/>
                </a:solidFill>
                <a:latin typeface="Calibri" pitchFamily="34" charset="0"/>
                <a:ea typeface="Calibri" pitchFamily="34" charset="-122"/>
                <a:cs typeface="Calibri" pitchFamily="34" charset="-120"/>
              </a:rPr>
              <a:t>Finance Day 1 Readiness Gate — all items green, no blockers</a:t>
            </a:r>
            <a:endParaRPr lang="en-US" sz="850" dirty="0"/>
          </a:p>
        </p:txBody>
      </p:sp>
      <p:sp>
        <p:nvSpPr>
          <p:cNvPr id="61" name="Text 59"/>
          <p:cNvSpPr/>
          <p:nvPr/>
        </p:nvSpPr>
        <p:spPr>
          <a:xfrm>
            <a:off x="6629400" y="3973068"/>
            <a:ext cx="2560320" cy="196596"/>
          </a:xfrm>
          <a:prstGeom prst="rect">
            <a:avLst/>
          </a:prstGeom>
          <a:noFill/>
          <a:ln/>
        </p:spPr>
        <p:txBody>
          <a:bodyPr wrap="square" rtlCol="0" anchor="ctr"/>
          <a:lstStyle/>
          <a:p>
            <a:pPr marL="0" indent="0">
              <a:buNone/>
            </a:pPr>
            <a:r>
              <a:rPr lang="en-US" sz="800" i="1" dirty="0">
                <a:solidFill>
                  <a:srgbClr val="000000"/>
                </a:solidFill>
                <a:latin typeface="Calibri" pitchFamily="34" charset="0"/>
                <a:ea typeface="Calibri" pitchFamily="34" charset="-122"/>
                <a:cs typeface="Calibri" pitchFamily="34" charset="-120"/>
              </a:rPr>
              <a:t>CFO / Finance Workstream Lead</a:t>
            </a:r>
            <a:endParaRPr lang="en-US" sz="800" dirty="0"/>
          </a:p>
        </p:txBody>
      </p:sp>
      <p:sp>
        <p:nvSpPr>
          <p:cNvPr id="62" name="Text 60"/>
          <p:cNvSpPr/>
          <p:nvPr/>
        </p:nvSpPr>
        <p:spPr>
          <a:xfrm>
            <a:off x="274320" y="4942332"/>
            <a:ext cx="4572000" cy="164592"/>
          </a:xfrm>
          <a:prstGeom prst="rect">
            <a:avLst/>
          </a:prstGeom>
          <a:noFill/>
          <a:ln/>
        </p:spPr>
        <p:txBody>
          <a:bodyPr wrap="square" rtlCol="0" anchor="ctr"/>
          <a:lstStyle/>
          <a:p>
            <a:pPr marL="0" indent="0" algn="l">
              <a:buNone/>
            </a:pPr>
            <a:r>
              <a:rPr lang="en-US" sz="800" dirty="0">
                <a:solidFill>
                  <a:srgbClr val="000000"/>
                </a:solidFill>
                <a:latin typeface="Calibri" pitchFamily="34" charset="0"/>
                <a:ea typeface="Calibri" pitchFamily="34" charset="-122"/>
                <a:cs typeface="Calibri" pitchFamily="34" charset="-120"/>
              </a:rPr>
              <a:t>© 100-Day Advisors  ·  MandAPlaybook.com</a:t>
            </a:r>
            <a:endParaRPr lang="en-US" sz="800" dirty="0"/>
          </a:p>
        </p:txBody>
      </p:sp>
      <p:sp>
        <p:nvSpPr>
          <p:cNvPr id="63" name="Text 61"/>
          <p:cNvSpPr/>
          <p:nvPr/>
        </p:nvSpPr>
        <p:spPr>
          <a:xfrm>
            <a:off x="8778240" y="4942332"/>
            <a:ext cx="228600" cy="164592"/>
          </a:xfrm>
          <a:prstGeom prst="rect">
            <a:avLst/>
          </a:prstGeom>
          <a:noFill/>
          <a:ln/>
        </p:spPr>
        <p:txBody>
          <a:bodyPr wrap="square" rtlCol="0" anchor="ctr"/>
          <a:lstStyle/>
          <a:p>
            <a:pPr marL="0" indent="0" algn="r">
              <a:buNone/>
            </a:pPr>
            <a:r>
              <a:rPr lang="en-US" sz="800" dirty="0">
                <a:solidFill>
                  <a:srgbClr val="000000"/>
                </a:solidFill>
                <a:latin typeface="Calibri" pitchFamily="34" charset="0"/>
                <a:ea typeface="Calibri" pitchFamily="34" charset="-122"/>
                <a:cs typeface="Calibri" pitchFamily="34" charset="-120"/>
              </a:rPr>
              <a:t>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5C3A"/>
          </a:solidFill>
          <a:ln w="12700">
            <a:solidFill>
              <a:srgbClr val="0A5C3A"/>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DAY 1 / WEEK 1 ACTIONS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What Happens in Week 1</a:t>
            </a:r>
            <a:endParaRPr lang="en-US" sz="2600" dirty="0"/>
          </a:p>
        </p:txBody>
      </p:sp>
      <p:sp>
        <p:nvSpPr>
          <p:cNvPr id="6" name="Shape 4"/>
          <p:cNvSpPr/>
          <p:nvPr/>
        </p:nvSpPr>
        <p:spPr>
          <a:xfrm>
            <a:off x="274320" y="1417320"/>
            <a:ext cx="8595360" cy="228600"/>
          </a:xfrm>
          <a:prstGeom prst="roundRect">
            <a:avLst>
              <a:gd name="adj" fmla="val 12000"/>
            </a:avLst>
          </a:prstGeom>
          <a:solidFill>
            <a:srgbClr val="FFFFFF"/>
          </a:solidFill>
          <a:ln w="19050">
            <a:solidFill>
              <a:srgbClr val="0A5C3A"/>
            </a:solidFill>
            <a:prstDash val="solid"/>
          </a:ln>
        </p:spPr>
        <p:txBody>
          <a:bodyPr/>
          <a:lstStyle/>
          <a:p>
            <a:endParaRPr lang="en-US"/>
          </a:p>
        </p:txBody>
      </p:sp>
      <p:sp>
        <p:nvSpPr>
          <p:cNvPr id="7" name="Text 5"/>
          <p:cNvSpPr/>
          <p:nvPr/>
        </p:nvSpPr>
        <p:spPr>
          <a:xfrm>
            <a:off x="320040" y="1417320"/>
            <a:ext cx="1828800" cy="228600"/>
          </a:xfrm>
          <a:prstGeom prst="rect">
            <a:avLst/>
          </a:prstGeom>
          <a:noFill/>
          <a:ln/>
        </p:spPr>
        <p:txBody>
          <a:bodyPr wrap="square" rtlCol="0" anchor="ctr"/>
          <a:lstStyle/>
          <a:p>
            <a:pPr marL="0" indent="0">
              <a:buNone/>
            </a:pPr>
            <a:r>
              <a:rPr lang="en-US" sz="1100" b="1" dirty="0">
                <a:solidFill>
                  <a:srgbClr val="0A5C3A"/>
                </a:solidFill>
                <a:latin typeface="Calibri" pitchFamily="34" charset="0"/>
                <a:ea typeface="Calibri" pitchFamily="34" charset="-122"/>
                <a:cs typeface="Calibri" pitchFamily="34" charset="-120"/>
              </a:rPr>
              <a:t>Day 1</a:t>
            </a:r>
            <a:endParaRPr lang="en-US" sz="1100" dirty="0"/>
          </a:p>
        </p:txBody>
      </p:sp>
      <p:sp>
        <p:nvSpPr>
          <p:cNvPr id="8" name="Shape 6"/>
          <p:cNvSpPr/>
          <p:nvPr/>
        </p:nvSpPr>
        <p:spPr>
          <a:xfrm>
            <a:off x="274320" y="1645920"/>
            <a:ext cx="8595360" cy="242316"/>
          </a:xfrm>
          <a:prstGeom prst="rect">
            <a:avLst/>
          </a:prstGeom>
          <a:solidFill>
            <a:srgbClr val="FFFFFF"/>
          </a:solidFill>
          <a:ln w="6350">
            <a:solidFill>
              <a:srgbClr val="E0E0E0"/>
            </a:solidFill>
            <a:prstDash val="solid"/>
          </a:ln>
        </p:spPr>
        <p:txBody>
          <a:bodyPr/>
          <a:lstStyle/>
          <a:p>
            <a:endParaRPr lang="en-US"/>
          </a:p>
        </p:txBody>
      </p:sp>
      <p:sp>
        <p:nvSpPr>
          <p:cNvPr id="9" name="Shape 7"/>
          <p:cNvSpPr/>
          <p:nvPr/>
        </p:nvSpPr>
        <p:spPr>
          <a:xfrm>
            <a:off x="347472" y="1714500"/>
            <a:ext cx="100584" cy="100584"/>
          </a:xfrm>
          <a:prstGeom prst="ellipse">
            <a:avLst/>
          </a:prstGeom>
          <a:solidFill>
            <a:srgbClr val="0A5C3A"/>
          </a:solidFill>
          <a:ln w="12700">
            <a:solidFill>
              <a:srgbClr val="0A5C3A"/>
            </a:solidFill>
            <a:prstDash val="solid"/>
          </a:ln>
        </p:spPr>
        <p:txBody>
          <a:bodyPr/>
          <a:lstStyle/>
          <a:p>
            <a:endParaRPr lang="en-US"/>
          </a:p>
        </p:txBody>
      </p:sp>
      <p:sp>
        <p:nvSpPr>
          <p:cNvPr id="10" name="Text 8"/>
          <p:cNvSpPr/>
          <p:nvPr/>
        </p:nvSpPr>
        <p:spPr>
          <a:xfrm>
            <a:off x="502920" y="1645920"/>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Distribute Day 1 finance communications to all staff in both companies</a:t>
            </a:r>
            <a:endParaRPr lang="en-US" sz="1000" dirty="0"/>
          </a:p>
        </p:txBody>
      </p:sp>
      <p:sp>
        <p:nvSpPr>
          <p:cNvPr id="11" name="Shape 9"/>
          <p:cNvSpPr/>
          <p:nvPr/>
        </p:nvSpPr>
        <p:spPr>
          <a:xfrm>
            <a:off x="274320" y="1888236"/>
            <a:ext cx="8595360" cy="242316"/>
          </a:xfrm>
          <a:prstGeom prst="rect">
            <a:avLst/>
          </a:prstGeom>
          <a:solidFill>
            <a:srgbClr val="FFFFFF"/>
          </a:solidFill>
          <a:ln w="6350">
            <a:solidFill>
              <a:srgbClr val="E0E0E0"/>
            </a:solidFill>
            <a:prstDash val="solid"/>
          </a:ln>
        </p:spPr>
        <p:txBody>
          <a:bodyPr/>
          <a:lstStyle/>
          <a:p>
            <a:endParaRPr lang="en-US"/>
          </a:p>
        </p:txBody>
      </p:sp>
      <p:sp>
        <p:nvSpPr>
          <p:cNvPr id="12" name="Shape 10"/>
          <p:cNvSpPr/>
          <p:nvPr/>
        </p:nvSpPr>
        <p:spPr>
          <a:xfrm>
            <a:off x="347472" y="1956816"/>
            <a:ext cx="100584" cy="100584"/>
          </a:xfrm>
          <a:prstGeom prst="ellipse">
            <a:avLst/>
          </a:prstGeom>
          <a:solidFill>
            <a:srgbClr val="0A5C3A"/>
          </a:solidFill>
          <a:ln w="12700">
            <a:solidFill>
              <a:srgbClr val="0A5C3A"/>
            </a:solidFill>
            <a:prstDash val="solid"/>
          </a:ln>
        </p:spPr>
        <p:txBody>
          <a:bodyPr/>
          <a:lstStyle/>
          <a:p>
            <a:endParaRPr lang="en-US"/>
          </a:p>
        </p:txBody>
      </p:sp>
      <p:sp>
        <p:nvSpPr>
          <p:cNvPr id="13" name="Text 11"/>
          <p:cNvSpPr/>
          <p:nvPr/>
        </p:nvSpPr>
        <p:spPr>
          <a:xfrm>
            <a:off x="502920" y="1888236"/>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Confirm financial controls framework applies to acquired entity immediately</a:t>
            </a:r>
            <a:endParaRPr lang="en-US" sz="1000" dirty="0"/>
          </a:p>
        </p:txBody>
      </p:sp>
      <p:sp>
        <p:nvSpPr>
          <p:cNvPr id="14" name="Shape 12"/>
          <p:cNvSpPr/>
          <p:nvPr/>
        </p:nvSpPr>
        <p:spPr>
          <a:xfrm>
            <a:off x="274320" y="2130552"/>
            <a:ext cx="8595360" cy="242316"/>
          </a:xfrm>
          <a:prstGeom prst="rect">
            <a:avLst/>
          </a:prstGeom>
          <a:solidFill>
            <a:srgbClr val="FFFFFF"/>
          </a:solidFill>
          <a:ln w="6350">
            <a:solidFill>
              <a:srgbClr val="E0E0E0"/>
            </a:solidFill>
            <a:prstDash val="solid"/>
          </a:ln>
        </p:spPr>
        <p:txBody>
          <a:bodyPr/>
          <a:lstStyle/>
          <a:p>
            <a:endParaRPr lang="en-US"/>
          </a:p>
        </p:txBody>
      </p:sp>
      <p:sp>
        <p:nvSpPr>
          <p:cNvPr id="15" name="Shape 13"/>
          <p:cNvSpPr/>
          <p:nvPr/>
        </p:nvSpPr>
        <p:spPr>
          <a:xfrm>
            <a:off x="347472" y="2199132"/>
            <a:ext cx="100584" cy="100584"/>
          </a:xfrm>
          <a:prstGeom prst="ellipse">
            <a:avLst/>
          </a:prstGeom>
          <a:solidFill>
            <a:srgbClr val="0A5C3A"/>
          </a:solidFill>
          <a:ln w="12700">
            <a:solidFill>
              <a:srgbClr val="0A5C3A"/>
            </a:solidFill>
            <a:prstDash val="solid"/>
          </a:ln>
        </p:spPr>
        <p:txBody>
          <a:bodyPr/>
          <a:lstStyle/>
          <a:p>
            <a:endParaRPr lang="en-US"/>
          </a:p>
        </p:txBody>
      </p:sp>
      <p:sp>
        <p:nvSpPr>
          <p:cNvPr id="16" name="Text 14"/>
          <p:cNvSpPr/>
          <p:nvPr/>
        </p:nvSpPr>
        <p:spPr>
          <a:xfrm>
            <a:off x="502920" y="2130552"/>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Confirm accounts payable payment run is executed on schedule — no vendor payment disruptions</a:t>
            </a:r>
            <a:endParaRPr lang="en-US" sz="1000" dirty="0"/>
          </a:p>
        </p:txBody>
      </p:sp>
      <p:sp>
        <p:nvSpPr>
          <p:cNvPr id="17" name="Shape 15"/>
          <p:cNvSpPr/>
          <p:nvPr/>
        </p:nvSpPr>
        <p:spPr>
          <a:xfrm>
            <a:off x="274320" y="2372868"/>
            <a:ext cx="8595360" cy="242316"/>
          </a:xfrm>
          <a:prstGeom prst="rect">
            <a:avLst/>
          </a:prstGeom>
          <a:solidFill>
            <a:srgbClr val="FFFFFF"/>
          </a:solidFill>
          <a:ln w="6350">
            <a:solidFill>
              <a:srgbClr val="E0E0E0"/>
            </a:solidFill>
            <a:prstDash val="solid"/>
          </a:ln>
        </p:spPr>
        <p:txBody>
          <a:bodyPr/>
          <a:lstStyle/>
          <a:p>
            <a:endParaRPr lang="en-US"/>
          </a:p>
        </p:txBody>
      </p:sp>
      <p:sp>
        <p:nvSpPr>
          <p:cNvPr id="18" name="Shape 16"/>
          <p:cNvSpPr/>
          <p:nvPr/>
        </p:nvSpPr>
        <p:spPr>
          <a:xfrm>
            <a:off x="347472" y="2441448"/>
            <a:ext cx="100584" cy="100584"/>
          </a:xfrm>
          <a:prstGeom prst="ellipse">
            <a:avLst/>
          </a:prstGeom>
          <a:solidFill>
            <a:srgbClr val="0A5C3A"/>
          </a:solidFill>
          <a:ln w="12700">
            <a:solidFill>
              <a:srgbClr val="0A5C3A"/>
            </a:solidFill>
            <a:prstDash val="solid"/>
          </a:ln>
        </p:spPr>
        <p:txBody>
          <a:bodyPr/>
          <a:lstStyle/>
          <a:p>
            <a:endParaRPr lang="en-US"/>
          </a:p>
        </p:txBody>
      </p:sp>
      <p:sp>
        <p:nvSpPr>
          <p:cNvPr id="19" name="Text 17"/>
          <p:cNvSpPr/>
          <p:nvPr/>
        </p:nvSpPr>
        <p:spPr>
          <a:xfrm>
            <a:off x="502920" y="2372868"/>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Brief acquired finance team on acquirer's reporting tools, systems, templates, and T&amp;E policy</a:t>
            </a:r>
            <a:endParaRPr lang="en-US" sz="1000" dirty="0"/>
          </a:p>
        </p:txBody>
      </p:sp>
      <p:sp>
        <p:nvSpPr>
          <p:cNvPr id="20" name="Shape 18"/>
          <p:cNvSpPr/>
          <p:nvPr/>
        </p:nvSpPr>
        <p:spPr>
          <a:xfrm>
            <a:off x="274320" y="2615184"/>
            <a:ext cx="8595360" cy="242316"/>
          </a:xfrm>
          <a:prstGeom prst="rect">
            <a:avLst/>
          </a:prstGeom>
          <a:solidFill>
            <a:srgbClr val="FFFFFF"/>
          </a:solidFill>
          <a:ln w="6350">
            <a:solidFill>
              <a:srgbClr val="E0E0E0"/>
            </a:solidFill>
            <a:prstDash val="solid"/>
          </a:ln>
        </p:spPr>
        <p:txBody>
          <a:bodyPr/>
          <a:lstStyle/>
          <a:p>
            <a:endParaRPr lang="en-US"/>
          </a:p>
        </p:txBody>
      </p:sp>
      <p:sp>
        <p:nvSpPr>
          <p:cNvPr id="21" name="Shape 19"/>
          <p:cNvSpPr/>
          <p:nvPr/>
        </p:nvSpPr>
        <p:spPr>
          <a:xfrm>
            <a:off x="347472" y="2683764"/>
            <a:ext cx="100584" cy="100584"/>
          </a:xfrm>
          <a:prstGeom prst="ellipse">
            <a:avLst/>
          </a:prstGeom>
          <a:solidFill>
            <a:srgbClr val="0A5C3A"/>
          </a:solidFill>
          <a:ln w="12700">
            <a:solidFill>
              <a:srgbClr val="0A5C3A"/>
            </a:solidFill>
            <a:prstDash val="solid"/>
          </a:ln>
        </p:spPr>
        <p:txBody>
          <a:bodyPr/>
          <a:lstStyle/>
          <a:p>
            <a:endParaRPr lang="en-US"/>
          </a:p>
        </p:txBody>
      </p:sp>
      <p:sp>
        <p:nvSpPr>
          <p:cNvPr id="22" name="Text 20"/>
          <p:cNvSpPr/>
          <p:nvPr/>
        </p:nvSpPr>
        <p:spPr>
          <a:xfrm>
            <a:off x="502920" y="2615184"/>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Submit required tax notifications to relevant authorities post-close</a:t>
            </a:r>
            <a:endParaRPr lang="en-US" sz="1000" dirty="0"/>
          </a:p>
        </p:txBody>
      </p:sp>
      <p:sp>
        <p:nvSpPr>
          <p:cNvPr id="23" name="Shape 21"/>
          <p:cNvSpPr/>
          <p:nvPr/>
        </p:nvSpPr>
        <p:spPr>
          <a:xfrm>
            <a:off x="274320" y="2912364"/>
            <a:ext cx="8595360" cy="228600"/>
          </a:xfrm>
          <a:prstGeom prst="roundRect">
            <a:avLst>
              <a:gd name="adj" fmla="val 12000"/>
            </a:avLst>
          </a:prstGeom>
          <a:solidFill>
            <a:srgbClr val="FFFFFF"/>
          </a:solidFill>
          <a:ln w="19050">
            <a:solidFill>
              <a:srgbClr val="0A5C3A"/>
            </a:solidFill>
            <a:prstDash val="solid"/>
          </a:ln>
        </p:spPr>
        <p:txBody>
          <a:bodyPr/>
          <a:lstStyle/>
          <a:p>
            <a:endParaRPr lang="en-US"/>
          </a:p>
        </p:txBody>
      </p:sp>
      <p:sp>
        <p:nvSpPr>
          <p:cNvPr id="24" name="Text 22"/>
          <p:cNvSpPr/>
          <p:nvPr/>
        </p:nvSpPr>
        <p:spPr>
          <a:xfrm>
            <a:off x="320040" y="2912364"/>
            <a:ext cx="1828800" cy="228600"/>
          </a:xfrm>
          <a:prstGeom prst="rect">
            <a:avLst/>
          </a:prstGeom>
          <a:noFill/>
          <a:ln/>
        </p:spPr>
        <p:txBody>
          <a:bodyPr wrap="square" rtlCol="0" anchor="ctr"/>
          <a:lstStyle/>
          <a:p>
            <a:pPr marL="0" indent="0">
              <a:buNone/>
            </a:pPr>
            <a:r>
              <a:rPr lang="en-US" sz="1100" b="1" dirty="0">
                <a:solidFill>
                  <a:srgbClr val="0A5C3A"/>
                </a:solidFill>
                <a:latin typeface="Calibri" pitchFamily="34" charset="0"/>
                <a:ea typeface="Calibri" pitchFamily="34" charset="-122"/>
                <a:cs typeface="Calibri" pitchFamily="34" charset="-120"/>
              </a:rPr>
              <a:t>Days 2–4</a:t>
            </a:r>
            <a:endParaRPr lang="en-US" sz="1100" dirty="0"/>
          </a:p>
        </p:txBody>
      </p:sp>
      <p:sp>
        <p:nvSpPr>
          <p:cNvPr id="25" name="Shape 23"/>
          <p:cNvSpPr/>
          <p:nvPr/>
        </p:nvSpPr>
        <p:spPr>
          <a:xfrm>
            <a:off x="274320" y="3140964"/>
            <a:ext cx="8595360" cy="242316"/>
          </a:xfrm>
          <a:prstGeom prst="rect">
            <a:avLst/>
          </a:prstGeom>
          <a:solidFill>
            <a:srgbClr val="FFFFFF"/>
          </a:solidFill>
          <a:ln w="6350">
            <a:solidFill>
              <a:srgbClr val="E0E0E0"/>
            </a:solidFill>
            <a:prstDash val="solid"/>
          </a:ln>
        </p:spPr>
        <p:txBody>
          <a:bodyPr/>
          <a:lstStyle/>
          <a:p>
            <a:endParaRPr lang="en-US"/>
          </a:p>
        </p:txBody>
      </p:sp>
      <p:sp>
        <p:nvSpPr>
          <p:cNvPr id="26" name="Shape 24"/>
          <p:cNvSpPr/>
          <p:nvPr/>
        </p:nvSpPr>
        <p:spPr>
          <a:xfrm>
            <a:off x="347472" y="3209544"/>
            <a:ext cx="100584" cy="100584"/>
          </a:xfrm>
          <a:prstGeom prst="ellipse">
            <a:avLst/>
          </a:prstGeom>
          <a:solidFill>
            <a:srgbClr val="0A5C3A"/>
          </a:solidFill>
          <a:ln w="12700">
            <a:solidFill>
              <a:srgbClr val="0A5C3A"/>
            </a:solidFill>
            <a:prstDash val="solid"/>
          </a:ln>
        </p:spPr>
        <p:txBody>
          <a:bodyPr/>
          <a:lstStyle/>
          <a:p>
            <a:endParaRPr lang="en-US"/>
          </a:p>
        </p:txBody>
      </p:sp>
      <p:sp>
        <p:nvSpPr>
          <p:cNvPr id="27" name="Text 25"/>
          <p:cNvSpPr/>
          <p:nvPr/>
        </p:nvSpPr>
        <p:spPr>
          <a:xfrm>
            <a:off x="502920" y="3140964"/>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Confirm billing and invoicing continuity — no disruption to cash collection</a:t>
            </a:r>
            <a:endParaRPr lang="en-US" sz="1000" dirty="0"/>
          </a:p>
        </p:txBody>
      </p:sp>
      <p:sp>
        <p:nvSpPr>
          <p:cNvPr id="28" name="Shape 26"/>
          <p:cNvSpPr/>
          <p:nvPr/>
        </p:nvSpPr>
        <p:spPr>
          <a:xfrm>
            <a:off x="274320" y="3383280"/>
            <a:ext cx="8595360" cy="242316"/>
          </a:xfrm>
          <a:prstGeom prst="rect">
            <a:avLst/>
          </a:prstGeom>
          <a:solidFill>
            <a:srgbClr val="FFFFFF"/>
          </a:solidFill>
          <a:ln w="6350">
            <a:solidFill>
              <a:srgbClr val="E0E0E0"/>
            </a:solidFill>
            <a:prstDash val="solid"/>
          </a:ln>
        </p:spPr>
        <p:txBody>
          <a:bodyPr/>
          <a:lstStyle/>
          <a:p>
            <a:endParaRPr lang="en-US"/>
          </a:p>
        </p:txBody>
      </p:sp>
      <p:sp>
        <p:nvSpPr>
          <p:cNvPr id="29" name="Shape 27"/>
          <p:cNvSpPr/>
          <p:nvPr/>
        </p:nvSpPr>
        <p:spPr>
          <a:xfrm>
            <a:off x="347472" y="3451860"/>
            <a:ext cx="100584" cy="100584"/>
          </a:xfrm>
          <a:prstGeom prst="ellipse">
            <a:avLst/>
          </a:prstGeom>
          <a:solidFill>
            <a:srgbClr val="0A5C3A"/>
          </a:solidFill>
          <a:ln w="12700">
            <a:solidFill>
              <a:srgbClr val="0A5C3A"/>
            </a:solidFill>
            <a:prstDash val="solid"/>
          </a:ln>
        </p:spPr>
        <p:txBody>
          <a:bodyPr/>
          <a:lstStyle/>
          <a:p>
            <a:endParaRPr lang="en-US"/>
          </a:p>
        </p:txBody>
      </p:sp>
      <p:sp>
        <p:nvSpPr>
          <p:cNvPr id="30" name="Text 28"/>
          <p:cNvSpPr/>
          <p:nvPr/>
        </p:nvSpPr>
        <p:spPr>
          <a:xfrm>
            <a:off x="502920" y="3383280"/>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Review and align travel and entertainment policies across both organizations</a:t>
            </a:r>
            <a:endParaRPr lang="en-US" sz="1000" dirty="0"/>
          </a:p>
        </p:txBody>
      </p:sp>
      <p:sp>
        <p:nvSpPr>
          <p:cNvPr id="31" name="Shape 29"/>
          <p:cNvSpPr/>
          <p:nvPr/>
        </p:nvSpPr>
        <p:spPr>
          <a:xfrm>
            <a:off x="274320" y="3625596"/>
            <a:ext cx="8595360" cy="242316"/>
          </a:xfrm>
          <a:prstGeom prst="rect">
            <a:avLst/>
          </a:prstGeom>
          <a:solidFill>
            <a:srgbClr val="FFFFFF"/>
          </a:solidFill>
          <a:ln w="6350">
            <a:solidFill>
              <a:srgbClr val="E0E0E0"/>
            </a:solidFill>
            <a:prstDash val="solid"/>
          </a:ln>
        </p:spPr>
        <p:txBody>
          <a:bodyPr/>
          <a:lstStyle/>
          <a:p>
            <a:endParaRPr lang="en-US"/>
          </a:p>
        </p:txBody>
      </p:sp>
      <p:sp>
        <p:nvSpPr>
          <p:cNvPr id="32" name="Shape 30"/>
          <p:cNvSpPr/>
          <p:nvPr/>
        </p:nvSpPr>
        <p:spPr>
          <a:xfrm>
            <a:off x="347472" y="3694176"/>
            <a:ext cx="100584" cy="100584"/>
          </a:xfrm>
          <a:prstGeom prst="ellipse">
            <a:avLst/>
          </a:prstGeom>
          <a:solidFill>
            <a:srgbClr val="0A5C3A"/>
          </a:solidFill>
          <a:ln w="12700">
            <a:solidFill>
              <a:srgbClr val="0A5C3A"/>
            </a:solidFill>
            <a:prstDash val="solid"/>
          </a:ln>
        </p:spPr>
        <p:txBody>
          <a:bodyPr/>
          <a:lstStyle/>
          <a:p>
            <a:endParaRPr lang="en-US"/>
          </a:p>
        </p:txBody>
      </p:sp>
      <p:sp>
        <p:nvSpPr>
          <p:cNvPr id="33" name="Text 31"/>
          <p:cNvSpPr/>
          <p:nvPr/>
        </p:nvSpPr>
        <p:spPr>
          <a:xfrm>
            <a:off x="502920" y="3625596"/>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Confirm insurance policies are updated to reflect the combined entity</a:t>
            </a:r>
            <a:endParaRPr lang="en-US" sz="1000" dirty="0"/>
          </a:p>
        </p:txBody>
      </p:sp>
      <p:sp>
        <p:nvSpPr>
          <p:cNvPr id="34" name="Shape 32"/>
          <p:cNvSpPr/>
          <p:nvPr/>
        </p:nvSpPr>
        <p:spPr>
          <a:xfrm>
            <a:off x="274320" y="3867912"/>
            <a:ext cx="8595360" cy="242316"/>
          </a:xfrm>
          <a:prstGeom prst="rect">
            <a:avLst/>
          </a:prstGeom>
          <a:solidFill>
            <a:srgbClr val="FFFFFF"/>
          </a:solidFill>
          <a:ln w="6350">
            <a:solidFill>
              <a:srgbClr val="E0E0E0"/>
            </a:solidFill>
            <a:prstDash val="solid"/>
          </a:ln>
        </p:spPr>
        <p:txBody>
          <a:bodyPr/>
          <a:lstStyle/>
          <a:p>
            <a:endParaRPr lang="en-US"/>
          </a:p>
        </p:txBody>
      </p:sp>
      <p:sp>
        <p:nvSpPr>
          <p:cNvPr id="35" name="Shape 33"/>
          <p:cNvSpPr/>
          <p:nvPr/>
        </p:nvSpPr>
        <p:spPr>
          <a:xfrm>
            <a:off x="347472" y="3936492"/>
            <a:ext cx="100584" cy="100584"/>
          </a:xfrm>
          <a:prstGeom prst="ellipse">
            <a:avLst/>
          </a:prstGeom>
          <a:solidFill>
            <a:srgbClr val="0A5C3A"/>
          </a:solidFill>
          <a:ln w="12700">
            <a:solidFill>
              <a:srgbClr val="0A5C3A"/>
            </a:solidFill>
            <a:prstDash val="solid"/>
          </a:ln>
        </p:spPr>
        <p:txBody>
          <a:bodyPr/>
          <a:lstStyle/>
          <a:p>
            <a:endParaRPr lang="en-US"/>
          </a:p>
        </p:txBody>
      </p:sp>
      <p:sp>
        <p:nvSpPr>
          <p:cNvPr id="36" name="Text 34"/>
          <p:cNvSpPr/>
          <p:nvPr/>
        </p:nvSpPr>
        <p:spPr>
          <a:xfrm>
            <a:off x="502920" y="3867912"/>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Confirm FP&amp;A budget process and timeline for combined entity</a:t>
            </a:r>
            <a:endParaRPr lang="en-US" sz="1000" dirty="0"/>
          </a:p>
        </p:txBody>
      </p:sp>
      <p:sp>
        <p:nvSpPr>
          <p:cNvPr id="37" name="Shape 35"/>
          <p:cNvSpPr/>
          <p:nvPr/>
        </p:nvSpPr>
        <p:spPr>
          <a:xfrm>
            <a:off x="274320" y="4165092"/>
            <a:ext cx="8595360" cy="228600"/>
          </a:xfrm>
          <a:prstGeom prst="roundRect">
            <a:avLst>
              <a:gd name="adj" fmla="val 12000"/>
            </a:avLst>
          </a:prstGeom>
          <a:solidFill>
            <a:srgbClr val="FFFFFF"/>
          </a:solidFill>
          <a:ln w="19050">
            <a:solidFill>
              <a:srgbClr val="0A5C3A"/>
            </a:solidFill>
            <a:prstDash val="solid"/>
          </a:ln>
        </p:spPr>
        <p:txBody>
          <a:bodyPr/>
          <a:lstStyle/>
          <a:p>
            <a:endParaRPr lang="en-US"/>
          </a:p>
        </p:txBody>
      </p:sp>
      <p:sp>
        <p:nvSpPr>
          <p:cNvPr id="38" name="Text 36"/>
          <p:cNvSpPr/>
          <p:nvPr/>
        </p:nvSpPr>
        <p:spPr>
          <a:xfrm>
            <a:off x="320040" y="4165092"/>
            <a:ext cx="1828800" cy="228600"/>
          </a:xfrm>
          <a:prstGeom prst="rect">
            <a:avLst/>
          </a:prstGeom>
          <a:noFill/>
          <a:ln/>
        </p:spPr>
        <p:txBody>
          <a:bodyPr wrap="square" rtlCol="0" anchor="ctr"/>
          <a:lstStyle/>
          <a:p>
            <a:pPr marL="0" indent="0">
              <a:buNone/>
            </a:pPr>
            <a:r>
              <a:rPr lang="en-US" sz="1100" b="1" dirty="0">
                <a:solidFill>
                  <a:srgbClr val="0A5C3A"/>
                </a:solidFill>
                <a:latin typeface="Calibri" pitchFamily="34" charset="0"/>
                <a:ea typeface="Calibri" pitchFamily="34" charset="-122"/>
                <a:cs typeface="Calibri" pitchFamily="34" charset="-120"/>
              </a:rPr>
              <a:t>Days 4–7</a:t>
            </a:r>
            <a:endParaRPr lang="en-US" sz="1100" dirty="0"/>
          </a:p>
        </p:txBody>
      </p:sp>
      <p:sp>
        <p:nvSpPr>
          <p:cNvPr id="39" name="Shape 37"/>
          <p:cNvSpPr/>
          <p:nvPr/>
        </p:nvSpPr>
        <p:spPr>
          <a:xfrm>
            <a:off x="274320" y="4393692"/>
            <a:ext cx="8595360" cy="242316"/>
          </a:xfrm>
          <a:prstGeom prst="rect">
            <a:avLst/>
          </a:prstGeom>
          <a:solidFill>
            <a:srgbClr val="FFFFFF"/>
          </a:solidFill>
          <a:ln w="6350">
            <a:solidFill>
              <a:srgbClr val="E0E0E0"/>
            </a:solidFill>
            <a:prstDash val="solid"/>
          </a:ln>
        </p:spPr>
        <p:txBody>
          <a:bodyPr/>
          <a:lstStyle/>
          <a:p>
            <a:endParaRPr lang="en-US"/>
          </a:p>
        </p:txBody>
      </p:sp>
      <p:sp>
        <p:nvSpPr>
          <p:cNvPr id="40" name="Shape 38"/>
          <p:cNvSpPr/>
          <p:nvPr/>
        </p:nvSpPr>
        <p:spPr>
          <a:xfrm>
            <a:off x="347472" y="4462272"/>
            <a:ext cx="100584" cy="100584"/>
          </a:xfrm>
          <a:prstGeom prst="ellipse">
            <a:avLst/>
          </a:prstGeom>
          <a:solidFill>
            <a:srgbClr val="0A5C3A"/>
          </a:solidFill>
          <a:ln w="12700">
            <a:solidFill>
              <a:srgbClr val="0A5C3A"/>
            </a:solidFill>
            <a:prstDash val="solid"/>
          </a:ln>
        </p:spPr>
        <p:txBody>
          <a:bodyPr/>
          <a:lstStyle/>
          <a:p>
            <a:endParaRPr lang="en-US"/>
          </a:p>
        </p:txBody>
      </p:sp>
      <p:sp>
        <p:nvSpPr>
          <p:cNvPr id="41" name="Text 39"/>
          <p:cNvSpPr/>
          <p:nvPr/>
        </p:nvSpPr>
        <p:spPr>
          <a:xfrm>
            <a:off x="502920" y="4393692"/>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Align financial code of conduct and conflicts of interest policies</a:t>
            </a:r>
            <a:endParaRPr lang="en-US" sz="1000" dirty="0"/>
          </a:p>
        </p:txBody>
      </p:sp>
      <p:sp>
        <p:nvSpPr>
          <p:cNvPr id="42" name="Shape 40"/>
          <p:cNvSpPr/>
          <p:nvPr/>
        </p:nvSpPr>
        <p:spPr>
          <a:xfrm>
            <a:off x="274320" y="4636008"/>
            <a:ext cx="8595360" cy="242316"/>
          </a:xfrm>
          <a:prstGeom prst="rect">
            <a:avLst/>
          </a:prstGeom>
          <a:solidFill>
            <a:srgbClr val="FFFFFF"/>
          </a:solidFill>
          <a:ln w="6350">
            <a:solidFill>
              <a:srgbClr val="E0E0E0"/>
            </a:solidFill>
            <a:prstDash val="solid"/>
          </a:ln>
        </p:spPr>
        <p:txBody>
          <a:bodyPr/>
          <a:lstStyle/>
          <a:p>
            <a:endParaRPr lang="en-US"/>
          </a:p>
        </p:txBody>
      </p:sp>
      <p:sp>
        <p:nvSpPr>
          <p:cNvPr id="43" name="Shape 41"/>
          <p:cNvSpPr/>
          <p:nvPr/>
        </p:nvSpPr>
        <p:spPr>
          <a:xfrm>
            <a:off x="347472" y="4704588"/>
            <a:ext cx="100584" cy="100584"/>
          </a:xfrm>
          <a:prstGeom prst="ellipse">
            <a:avLst/>
          </a:prstGeom>
          <a:solidFill>
            <a:srgbClr val="0A5C3A"/>
          </a:solidFill>
          <a:ln w="12700">
            <a:solidFill>
              <a:srgbClr val="0A5C3A"/>
            </a:solidFill>
            <a:prstDash val="solid"/>
          </a:ln>
        </p:spPr>
        <p:txBody>
          <a:bodyPr/>
          <a:lstStyle/>
          <a:p>
            <a:endParaRPr lang="en-US"/>
          </a:p>
        </p:txBody>
      </p:sp>
      <p:sp>
        <p:nvSpPr>
          <p:cNvPr id="44" name="Text 42"/>
          <p:cNvSpPr/>
          <p:nvPr/>
        </p:nvSpPr>
        <p:spPr>
          <a:xfrm>
            <a:off x="502920" y="4636008"/>
            <a:ext cx="8321040" cy="242316"/>
          </a:xfrm>
          <a:prstGeom prst="rect">
            <a:avLst/>
          </a:prstGeom>
          <a:noFill/>
          <a:ln/>
        </p:spPr>
        <p:txBody>
          <a:bodyPr wrap="square" rtlCol="0" anchor="ctr"/>
          <a:lstStyle/>
          <a:p>
            <a:pPr marL="0" indent="0">
              <a:buNone/>
            </a:pPr>
            <a:r>
              <a:rPr lang="en-US" sz="1000" dirty="0">
                <a:solidFill>
                  <a:srgbClr val="0D1F17"/>
                </a:solidFill>
                <a:latin typeface="Calibri" pitchFamily="34" charset="0"/>
                <a:ea typeface="Calibri" pitchFamily="34" charset="-122"/>
                <a:cs typeface="Calibri" pitchFamily="34" charset="-120"/>
              </a:rPr>
              <a:t>Finalize treasury centralization — all cash pooling, FX management, and banking unified</a:t>
            </a:r>
            <a:endParaRPr lang="en-US" sz="1000" dirty="0"/>
          </a:p>
        </p:txBody>
      </p:sp>
      <p:sp>
        <p:nvSpPr>
          <p:cNvPr id="45" name="Text 43"/>
          <p:cNvSpPr/>
          <p:nvPr/>
        </p:nvSpPr>
        <p:spPr>
          <a:xfrm>
            <a:off x="274320" y="4942332"/>
            <a:ext cx="4572000" cy="164592"/>
          </a:xfrm>
          <a:prstGeom prst="rect">
            <a:avLst/>
          </a:prstGeom>
          <a:noFill/>
          <a:ln/>
        </p:spPr>
        <p:txBody>
          <a:bodyPr wrap="square" rtlCol="0" anchor="ctr"/>
          <a:lstStyle/>
          <a:p>
            <a:pPr marL="0" indent="0" algn="l">
              <a:buNone/>
            </a:pPr>
            <a:r>
              <a:rPr lang="en-US" sz="800" dirty="0">
                <a:solidFill>
                  <a:srgbClr val="000000"/>
                </a:solidFill>
                <a:latin typeface="Calibri" pitchFamily="34" charset="0"/>
                <a:ea typeface="Calibri" pitchFamily="34" charset="-122"/>
                <a:cs typeface="Calibri" pitchFamily="34" charset="-120"/>
              </a:rPr>
              <a:t>© 100-Day Advisors  ·  MandAPlaybook.com</a:t>
            </a:r>
            <a:endParaRPr lang="en-US" sz="800" dirty="0"/>
          </a:p>
        </p:txBody>
      </p:sp>
      <p:sp>
        <p:nvSpPr>
          <p:cNvPr id="46" name="Text 44"/>
          <p:cNvSpPr/>
          <p:nvPr/>
        </p:nvSpPr>
        <p:spPr>
          <a:xfrm>
            <a:off x="8778240" y="4942332"/>
            <a:ext cx="228600" cy="164592"/>
          </a:xfrm>
          <a:prstGeom prst="rect">
            <a:avLst/>
          </a:prstGeom>
          <a:noFill/>
          <a:ln/>
        </p:spPr>
        <p:txBody>
          <a:bodyPr wrap="square" rtlCol="0" anchor="ctr"/>
          <a:lstStyle/>
          <a:p>
            <a:pPr marL="0" indent="0" algn="r">
              <a:buNone/>
            </a:pPr>
            <a:r>
              <a:rPr lang="en-US" sz="800" dirty="0">
                <a:solidFill>
                  <a:srgbClr val="000000"/>
                </a:solidFill>
                <a:latin typeface="Calibri" pitchFamily="34" charset="0"/>
                <a:ea typeface="Calibri" pitchFamily="34" charset="-122"/>
                <a:cs typeface="Calibri" pitchFamily="34" charset="-120"/>
              </a:rPr>
              <a:t>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5C3A"/>
          </a:solidFill>
          <a:ln w="12700">
            <a:solidFill>
              <a:srgbClr val="0A5C3A"/>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SYSTEMS &amp; INFRASTRUCTURE</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State — Financial Systems &amp; Infrastructure</a:t>
            </a:r>
            <a:endParaRPr lang="en-US" sz="2600" dirty="0"/>
          </a:p>
        </p:txBody>
      </p:sp>
      <p:sp>
        <p:nvSpPr>
          <p:cNvPr id="6" name="Shape 4"/>
          <p:cNvSpPr/>
          <p:nvPr/>
        </p:nvSpPr>
        <p:spPr>
          <a:xfrm>
            <a:off x="256032" y="1389888"/>
            <a:ext cx="4160520" cy="1078992"/>
          </a:xfrm>
          <a:prstGeom prst="roundRect">
            <a:avLst>
              <a:gd name="adj" fmla="val 4237"/>
            </a:avLst>
          </a:prstGeom>
          <a:solidFill>
            <a:srgbClr val="FFFFFF"/>
          </a:solidFill>
          <a:ln w="12700">
            <a:solidFill>
              <a:srgbClr val="BDE5CE"/>
            </a:solidFill>
            <a:prstDash val="solid"/>
          </a:ln>
        </p:spPr>
        <p:txBody>
          <a:bodyPr/>
          <a:lstStyle/>
          <a:p>
            <a:endParaRPr lang="en-US"/>
          </a:p>
        </p:txBody>
      </p:sp>
      <p:sp>
        <p:nvSpPr>
          <p:cNvPr id="7" name="Shape 5"/>
          <p:cNvSpPr/>
          <p:nvPr/>
        </p:nvSpPr>
        <p:spPr>
          <a:xfrm>
            <a:off x="347472" y="1481328"/>
            <a:ext cx="822960" cy="201168"/>
          </a:xfrm>
          <a:prstGeom prst="roundRect">
            <a:avLst>
              <a:gd name="adj" fmla="val 13636"/>
            </a:avLst>
          </a:prstGeom>
          <a:solidFill>
            <a:srgbClr val="0A5C3A"/>
          </a:solidFill>
          <a:ln w="12700">
            <a:solidFill>
              <a:srgbClr val="0A5C3A"/>
            </a:solidFill>
            <a:prstDash val="solid"/>
          </a:ln>
        </p:spPr>
        <p:txBody>
          <a:bodyPr/>
          <a:lstStyle/>
          <a:p>
            <a:endParaRPr lang="en-US"/>
          </a:p>
        </p:txBody>
      </p:sp>
      <p:sp>
        <p:nvSpPr>
          <p:cNvPr id="8" name="Text 6"/>
          <p:cNvSpPr/>
          <p:nvPr/>
        </p:nvSpPr>
        <p:spPr>
          <a:xfrm>
            <a:off x="347472" y="1481328"/>
            <a:ext cx="822960" cy="20116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Confirmed</a:t>
            </a:r>
            <a:endParaRPr lang="en-US" sz="800" dirty="0"/>
          </a:p>
        </p:txBody>
      </p:sp>
      <p:sp>
        <p:nvSpPr>
          <p:cNvPr id="9" name="Text 7"/>
          <p:cNvSpPr/>
          <p:nvPr/>
        </p:nvSpPr>
        <p:spPr>
          <a:xfrm>
            <a:off x="1216152" y="1481328"/>
            <a:ext cx="3108960" cy="237744"/>
          </a:xfrm>
          <a:prstGeom prst="rect">
            <a:avLst/>
          </a:prstGeom>
          <a:noFill/>
          <a:ln/>
        </p:spPr>
        <p:txBody>
          <a:bodyPr wrap="square" rtlCol="0" anchor="ctr"/>
          <a:lstStyle/>
          <a:p>
            <a:pPr marL="0" indent="0">
              <a:buNone/>
            </a:pPr>
            <a:r>
              <a:rPr lang="en-US" sz="1200" b="1" dirty="0">
                <a:solidFill>
                  <a:srgbClr val="063D27"/>
                </a:solidFill>
                <a:latin typeface="Cambria" pitchFamily="34" charset="0"/>
                <a:ea typeface="Cambria" pitchFamily="34" charset="-122"/>
                <a:cs typeface="Cambria" pitchFamily="34" charset="-120"/>
              </a:rPr>
              <a:t>ERP &amp; General Ledger</a:t>
            </a:r>
            <a:endParaRPr lang="en-US" sz="1200" dirty="0"/>
          </a:p>
        </p:txBody>
      </p:sp>
      <p:sp>
        <p:nvSpPr>
          <p:cNvPr id="10" name="Shape 8"/>
          <p:cNvSpPr/>
          <p:nvPr/>
        </p:nvSpPr>
        <p:spPr>
          <a:xfrm>
            <a:off x="347472" y="1728216"/>
            <a:ext cx="3977640" cy="0"/>
          </a:xfrm>
          <a:prstGeom prst="line">
            <a:avLst/>
          </a:prstGeom>
          <a:noFill/>
          <a:ln w="9525">
            <a:solidFill>
              <a:srgbClr val="BDE5CE"/>
            </a:solidFill>
            <a:prstDash val="solid"/>
          </a:ln>
        </p:spPr>
        <p:txBody>
          <a:bodyPr/>
          <a:lstStyle/>
          <a:p>
            <a:endParaRPr lang="en-US"/>
          </a:p>
        </p:txBody>
      </p:sp>
      <p:sp>
        <p:nvSpPr>
          <p:cNvPr id="11" name="Text 9"/>
          <p:cNvSpPr/>
          <p:nvPr/>
        </p:nvSpPr>
        <p:spPr>
          <a:xfrm>
            <a:off x="347472" y="1773936"/>
            <a:ext cx="3977640" cy="603504"/>
          </a:xfrm>
          <a:prstGeom prst="rect">
            <a:avLst/>
          </a:prstGeom>
          <a:noFill/>
          <a:ln/>
        </p:spPr>
        <p:txBody>
          <a:bodyPr wrap="square" rtlCol="0" anchor="t"/>
          <a:lstStyle/>
          <a:p>
            <a:pPr marL="0" indent="0">
              <a:buNone/>
            </a:pPr>
            <a:r>
              <a:rPr lang="en-US" sz="980" dirty="0">
                <a:solidFill>
                  <a:srgbClr val="0D1F17"/>
                </a:solidFill>
                <a:latin typeface="Calibri" pitchFamily="34" charset="0"/>
                <a:ea typeface="Calibri" pitchFamily="34" charset="-122"/>
                <a:cs typeface="Calibri" pitchFamily="34" charset="-120"/>
              </a:rPr>
              <a:t>ERP-of-record decision made and documented. Integration cost tracking codes set up in GL before Day 1. Pro forma combined P&amp;L and balance sheet built for management review. Chart of accounts mapping complete.</a:t>
            </a:r>
            <a:endParaRPr lang="en-US" sz="980" dirty="0"/>
          </a:p>
        </p:txBody>
      </p:sp>
      <p:sp>
        <p:nvSpPr>
          <p:cNvPr id="12" name="Shape 10"/>
          <p:cNvSpPr/>
          <p:nvPr/>
        </p:nvSpPr>
        <p:spPr>
          <a:xfrm>
            <a:off x="4645152" y="1389888"/>
            <a:ext cx="4160520" cy="1078992"/>
          </a:xfrm>
          <a:prstGeom prst="roundRect">
            <a:avLst>
              <a:gd name="adj" fmla="val 4237"/>
            </a:avLst>
          </a:prstGeom>
          <a:solidFill>
            <a:srgbClr val="FFFFFF"/>
          </a:solidFill>
          <a:ln w="12700">
            <a:solidFill>
              <a:srgbClr val="BDE5CE"/>
            </a:solidFill>
            <a:prstDash val="solid"/>
          </a:ln>
        </p:spPr>
        <p:txBody>
          <a:bodyPr/>
          <a:lstStyle/>
          <a:p>
            <a:endParaRPr lang="en-US"/>
          </a:p>
        </p:txBody>
      </p:sp>
      <p:sp>
        <p:nvSpPr>
          <p:cNvPr id="13" name="Shape 11"/>
          <p:cNvSpPr/>
          <p:nvPr/>
        </p:nvSpPr>
        <p:spPr>
          <a:xfrm>
            <a:off x="4736592" y="1481328"/>
            <a:ext cx="822960" cy="201168"/>
          </a:xfrm>
          <a:prstGeom prst="roundRect">
            <a:avLst>
              <a:gd name="adj" fmla="val 13636"/>
            </a:avLst>
          </a:prstGeom>
          <a:solidFill>
            <a:srgbClr val="1A7A4A"/>
          </a:solidFill>
          <a:ln w="12700">
            <a:solidFill>
              <a:srgbClr val="1A7A4A"/>
            </a:solidFill>
            <a:prstDash val="solid"/>
          </a:ln>
        </p:spPr>
        <p:txBody>
          <a:bodyPr/>
          <a:lstStyle/>
          <a:p>
            <a:endParaRPr lang="en-US"/>
          </a:p>
        </p:txBody>
      </p:sp>
      <p:sp>
        <p:nvSpPr>
          <p:cNvPr id="14" name="Text 12"/>
          <p:cNvSpPr/>
          <p:nvPr/>
        </p:nvSpPr>
        <p:spPr>
          <a:xfrm>
            <a:off x="4736592" y="1481328"/>
            <a:ext cx="822960" cy="20116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Active</a:t>
            </a:r>
            <a:endParaRPr lang="en-US" sz="800" dirty="0"/>
          </a:p>
        </p:txBody>
      </p:sp>
      <p:sp>
        <p:nvSpPr>
          <p:cNvPr id="15" name="Text 13"/>
          <p:cNvSpPr/>
          <p:nvPr/>
        </p:nvSpPr>
        <p:spPr>
          <a:xfrm>
            <a:off x="5605272" y="1481328"/>
            <a:ext cx="3108960" cy="237744"/>
          </a:xfrm>
          <a:prstGeom prst="rect">
            <a:avLst/>
          </a:prstGeom>
          <a:noFill/>
          <a:ln/>
        </p:spPr>
        <p:txBody>
          <a:bodyPr wrap="square" rtlCol="0" anchor="ctr"/>
          <a:lstStyle/>
          <a:p>
            <a:pPr marL="0" indent="0">
              <a:buNone/>
            </a:pPr>
            <a:r>
              <a:rPr lang="en-US" sz="1200" b="1" dirty="0">
                <a:solidFill>
                  <a:srgbClr val="063D27"/>
                </a:solidFill>
                <a:latin typeface="Cambria" pitchFamily="34" charset="0"/>
                <a:ea typeface="Cambria" pitchFamily="34" charset="-122"/>
                <a:cs typeface="Cambria" pitchFamily="34" charset="-120"/>
              </a:rPr>
              <a:t>AP / AR &amp; Billing</a:t>
            </a:r>
            <a:endParaRPr lang="en-US" sz="1200" dirty="0"/>
          </a:p>
        </p:txBody>
      </p:sp>
      <p:sp>
        <p:nvSpPr>
          <p:cNvPr id="16" name="Shape 14"/>
          <p:cNvSpPr/>
          <p:nvPr/>
        </p:nvSpPr>
        <p:spPr>
          <a:xfrm>
            <a:off x="4736592" y="1728216"/>
            <a:ext cx="3977640" cy="0"/>
          </a:xfrm>
          <a:prstGeom prst="line">
            <a:avLst/>
          </a:prstGeom>
          <a:noFill/>
          <a:ln w="9525">
            <a:solidFill>
              <a:srgbClr val="BDE5CE"/>
            </a:solidFill>
            <a:prstDash val="solid"/>
          </a:ln>
        </p:spPr>
        <p:txBody>
          <a:bodyPr/>
          <a:lstStyle/>
          <a:p>
            <a:endParaRPr lang="en-US"/>
          </a:p>
        </p:txBody>
      </p:sp>
      <p:sp>
        <p:nvSpPr>
          <p:cNvPr id="17" name="Text 15"/>
          <p:cNvSpPr/>
          <p:nvPr/>
        </p:nvSpPr>
        <p:spPr>
          <a:xfrm>
            <a:off x="4736592" y="1773936"/>
            <a:ext cx="3977640" cy="603504"/>
          </a:xfrm>
          <a:prstGeom prst="rect">
            <a:avLst/>
          </a:prstGeom>
          <a:noFill/>
          <a:ln/>
        </p:spPr>
        <p:txBody>
          <a:bodyPr wrap="square" rtlCol="0" anchor="t"/>
          <a:lstStyle/>
          <a:p>
            <a:pPr marL="0" indent="0">
              <a:buNone/>
            </a:pPr>
            <a:r>
              <a:rPr lang="en-US" sz="980" dirty="0">
                <a:solidFill>
                  <a:srgbClr val="0D1F17"/>
                </a:solidFill>
                <a:latin typeface="Calibri" pitchFamily="34" charset="0"/>
                <a:ea typeface="Calibri" pitchFamily="34" charset="-122"/>
                <a:cs typeface="Calibri" pitchFamily="34" charset="-120"/>
              </a:rPr>
              <a:t>Accounts payable payment run confirmed on schedule. Billing and invoicing cutover tested end-to-end. Customer master data, pricing tables, and invoice templates validated. AR lockbox and payment routing confirmed with treasury.</a:t>
            </a:r>
            <a:endParaRPr lang="en-US" sz="980" dirty="0"/>
          </a:p>
        </p:txBody>
      </p:sp>
      <p:sp>
        <p:nvSpPr>
          <p:cNvPr id="18" name="Shape 16"/>
          <p:cNvSpPr/>
          <p:nvPr/>
        </p:nvSpPr>
        <p:spPr>
          <a:xfrm>
            <a:off x="256032" y="2578608"/>
            <a:ext cx="4160520" cy="1078992"/>
          </a:xfrm>
          <a:prstGeom prst="roundRect">
            <a:avLst>
              <a:gd name="adj" fmla="val 4237"/>
            </a:avLst>
          </a:prstGeom>
          <a:solidFill>
            <a:srgbClr val="FFFFFF"/>
          </a:solidFill>
          <a:ln w="12700">
            <a:solidFill>
              <a:srgbClr val="BDE5CE"/>
            </a:solidFill>
            <a:prstDash val="solid"/>
          </a:ln>
        </p:spPr>
        <p:txBody>
          <a:bodyPr/>
          <a:lstStyle/>
          <a:p>
            <a:endParaRPr lang="en-US"/>
          </a:p>
        </p:txBody>
      </p:sp>
      <p:sp>
        <p:nvSpPr>
          <p:cNvPr id="19" name="Shape 17"/>
          <p:cNvSpPr/>
          <p:nvPr/>
        </p:nvSpPr>
        <p:spPr>
          <a:xfrm>
            <a:off x="347472" y="2670048"/>
            <a:ext cx="822960" cy="201168"/>
          </a:xfrm>
          <a:prstGeom prst="roundRect">
            <a:avLst>
              <a:gd name="adj" fmla="val 13636"/>
            </a:avLst>
          </a:prstGeom>
          <a:solidFill>
            <a:srgbClr val="2D9E62"/>
          </a:solidFill>
          <a:ln w="12700">
            <a:solidFill>
              <a:srgbClr val="2D9E62"/>
            </a:solidFill>
            <a:prstDash val="solid"/>
          </a:ln>
        </p:spPr>
        <p:txBody>
          <a:bodyPr/>
          <a:lstStyle/>
          <a:p>
            <a:endParaRPr lang="en-US"/>
          </a:p>
        </p:txBody>
      </p:sp>
      <p:sp>
        <p:nvSpPr>
          <p:cNvPr id="20" name="Text 18"/>
          <p:cNvSpPr/>
          <p:nvPr/>
        </p:nvSpPr>
        <p:spPr>
          <a:xfrm>
            <a:off x="347472" y="2670048"/>
            <a:ext cx="822960" cy="20116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Established</a:t>
            </a:r>
            <a:endParaRPr lang="en-US" sz="800" dirty="0"/>
          </a:p>
        </p:txBody>
      </p:sp>
      <p:sp>
        <p:nvSpPr>
          <p:cNvPr id="21" name="Text 19"/>
          <p:cNvSpPr/>
          <p:nvPr/>
        </p:nvSpPr>
        <p:spPr>
          <a:xfrm>
            <a:off x="1216152" y="2670048"/>
            <a:ext cx="3108960" cy="237744"/>
          </a:xfrm>
          <a:prstGeom prst="rect">
            <a:avLst/>
          </a:prstGeom>
          <a:noFill/>
          <a:ln/>
        </p:spPr>
        <p:txBody>
          <a:bodyPr wrap="square" rtlCol="0" anchor="ctr"/>
          <a:lstStyle/>
          <a:p>
            <a:pPr marL="0" indent="0">
              <a:buNone/>
            </a:pPr>
            <a:r>
              <a:rPr lang="en-US" sz="1200" b="1" dirty="0">
                <a:solidFill>
                  <a:srgbClr val="063D27"/>
                </a:solidFill>
                <a:latin typeface="Cambria" pitchFamily="34" charset="0"/>
                <a:ea typeface="Cambria" pitchFamily="34" charset="-122"/>
                <a:cs typeface="Cambria" pitchFamily="34" charset="-120"/>
              </a:rPr>
              <a:t>Intercompany Settlement</a:t>
            </a:r>
            <a:endParaRPr lang="en-US" sz="1200" dirty="0"/>
          </a:p>
        </p:txBody>
      </p:sp>
      <p:sp>
        <p:nvSpPr>
          <p:cNvPr id="22" name="Shape 20"/>
          <p:cNvSpPr/>
          <p:nvPr/>
        </p:nvSpPr>
        <p:spPr>
          <a:xfrm>
            <a:off x="347472" y="2916936"/>
            <a:ext cx="3977640" cy="0"/>
          </a:xfrm>
          <a:prstGeom prst="line">
            <a:avLst/>
          </a:prstGeom>
          <a:noFill/>
          <a:ln w="9525">
            <a:solidFill>
              <a:srgbClr val="BDE5CE"/>
            </a:solidFill>
            <a:prstDash val="solid"/>
          </a:ln>
        </p:spPr>
        <p:txBody>
          <a:bodyPr/>
          <a:lstStyle/>
          <a:p>
            <a:endParaRPr lang="en-US"/>
          </a:p>
        </p:txBody>
      </p:sp>
      <p:sp>
        <p:nvSpPr>
          <p:cNvPr id="23" name="Text 21"/>
          <p:cNvSpPr/>
          <p:nvPr/>
        </p:nvSpPr>
        <p:spPr>
          <a:xfrm>
            <a:off x="347472" y="2962656"/>
            <a:ext cx="3977640" cy="603504"/>
          </a:xfrm>
          <a:prstGeom prst="rect">
            <a:avLst/>
          </a:prstGeom>
          <a:noFill/>
          <a:ln/>
        </p:spPr>
        <p:txBody>
          <a:bodyPr wrap="square" rtlCol="0" anchor="t"/>
          <a:lstStyle/>
          <a:p>
            <a:pPr marL="0" indent="0">
              <a:buNone/>
            </a:pPr>
            <a:r>
              <a:rPr lang="en-US" sz="980" dirty="0">
                <a:solidFill>
                  <a:srgbClr val="0D1F17"/>
                </a:solidFill>
                <a:latin typeface="Calibri" pitchFamily="34" charset="0"/>
                <a:ea typeface="Calibri" pitchFamily="34" charset="-122"/>
                <a:cs typeface="Calibri" pitchFamily="34" charset="-120"/>
              </a:rPr>
              <a:t>Interim intercompany settlement mechanism in place for Day 1. Bank account signatories validated. Wire transfer authorities confirmed active. Delegation of authority and financial approval thresholds established for combined entity.</a:t>
            </a:r>
            <a:endParaRPr lang="en-US" sz="980" dirty="0"/>
          </a:p>
        </p:txBody>
      </p:sp>
      <p:sp>
        <p:nvSpPr>
          <p:cNvPr id="24" name="Shape 22"/>
          <p:cNvSpPr/>
          <p:nvPr/>
        </p:nvSpPr>
        <p:spPr>
          <a:xfrm>
            <a:off x="4645152" y="2578608"/>
            <a:ext cx="4160520" cy="1078992"/>
          </a:xfrm>
          <a:prstGeom prst="roundRect">
            <a:avLst>
              <a:gd name="adj" fmla="val 4237"/>
            </a:avLst>
          </a:prstGeom>
          <a:solidFill>
            <a:srgbClr val="FFFFFF"/>
          </a:solidFill>
          <a:ln w="12700">
            <a:solidFill>
              <a:srgbClr val="BDE5CE"/>
            </a:solidFill>
            <a:prstDash val="solid"/>
          </a:ln>
        </p:spPr>
        <p:txBody>
          <a:bodyPr/>
          <a:lstStyle/>
          <a:p>
            <a:endParaRPr lang="en-US"/>
          </a:p>
        </p:txBody>
      </p:sp>
      <p:sp>
        <p:nvSpPr>
          <p:cNvPr id="25" name="Shape 23"/>
          <p:cNvSpPr/>
          <p:nvPr/>
        </p:nvSpPr>
        <p:spPr>
          <a:xfrm>
            <a:off x="4736592" y="2670048"/>
            <a:ext cx="822960" cy="201168"/>
          </a:xfrm>
          <a:prstGeom prst="roundRect">
            <a:avLst>
              <a:gd name="adj" fmla="val 13636"/>
            </a:avLst>
          </a:prstGeom>
          <a:solidFill>
            <a:srgbClr val="1A7A4A"/>
          </a:solidFill>
          <a:ln w="12700">
            <a:solidFill>
              <a:srgbClr val="1A7A4A"/>
            </a:solidFill>
            <a:prstDash val="solid"/>
          </a:ln>
        </p:spPr>
        <p:txBody>
          <a:bodyPr/>
          <a:lstStyle/>
          <a:p>
            <a:endParaRPr lang="en-US"/>
          </a:p>
        </p:txBody>
      </p:sp>
      <p:sp>
        <p:nvSpPr>
          <p:cNvPr id="26" name="Text 24"/>
          <p:cNvSpPr/>
          <p:nvPr/>
        </p:nvSpPr>
        <p:spPr>
          <a:xfrm>
            <a:off x="4736592" y="2670048"/>
            <a:ext cx="822960" cy="20116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Active</a:t>
            </a:r>
            <a:endParaRPr lang="en-US" sz="800" dirty="0"/>
          </a:p>
        </p:txBody>
      </p:sp>
      <p:sp>
        <p:nvSpPr>
          <p:cNvPr id="27" name="Text 25"/>
          <p:cNvSpPr/>
          <p:nvPr/>
        </p:nvSpPr>
        <p:spPr>
          <a:xfrm>
            <a:off x="5605272" y="2670048"/>
            <a:ext cx="3108960" cy="237744"/>
          </a:xfrm>
          <a:prstGeom prst="rect">
            <a:avLst/>
          </a:prstGeom>
          <a:noFill/>
          <a:ln/>
        </p:spPr>
        <p:txBody>
          <a:bodyPr wrap="square" rtlCol="0" anchor="ctr"/>
          <a:lstStyle/>
          <a:p>
            <a:pPr marL="0" indent="0">
              <a:buNone/>
            </a:pPr>
            <a:r>
              <a:rPr lang="en-US" sz="1200" b="1" dirty="0">
                <a:solidFill>
                  <a:srgbClr val="063D27"/>
                </a:solidFill>
                <a:latin typeface="Cambria" pitchFamily="34" charset="0"/>
                <a:ea typeface="Cambria" pitchFamily="34" charset="-122"/>
                <a:cs typeface="Cambria" pitchFamily="34" charset="-120"/>
              </a:rPr>
              <a:t>Synergy Tracking</a:t>
            </a:r>
            <a:endParaRPr lang="en-US" sz="1200" dirty="0"/>
          </a:p>
        </p:txBody>
      </p:sp>
      <p:sp>
        <p:nvSpPr>
          <p:cNvPr id="28" name="Shape 26"/>
          <p:cNvSpPr/>
          <p:nvPr/>
        </p:nvSpPr>
        <p:spPr>
          <a:xfrm>
            <a:off x="4736592" y="2916936"/>
            <a:ext cx="3977640" cy="0"/>
          </a:xfrm>
          <a:prstGeom prst="line">
            <a:avLst/>
          </a:prstGeom>
          <a:noFill/>
          <a:ln w="9525">
            <a:solidFill>
              <a:srgbClr val="BDE5CE"/>
            </a:solidFill>
            <a:prstDash val="solid"/>
          </a:ln>
        </p:spPr>
        <p:txBody>
          <a:bodyPr/>
          <a:lstStyle/>
          <a:p>
            <a:endParaRPr lang="en-US"/>
          </a:p>
        </p:txBody>
      </p:sp>
      <p:sp>
        <p:nvSpPr>
          <p:cNvPr id="29" name="Text 27"/>
          <p:cNvSpPr/>
          <p:nvPr/>
        </p:nvSpPr>
        <p:spPr>
          <a:xfrm>
            <a:off x="4736592" y="2962656"/>
            <a:ext cx="3977640" cy="603504"/>
          </a:xfrm>
          <a:prstGeom prst="rect">
            <a:avLst/>
          </a:prstGeom>
          <a:noFill/>
          <a:ln/>
        </p:spPr>
        <p:txBody>
          <a:bodyPr wrap="square" rtlCol="0" anchor="t"/>
          <a:lstStyle/>
          <a:p>
            <a:pPr marL="0" indent="0">
              <a:buNone/>
            </a:pPr>
            <a:r>
              <a:rPr lang="en-US" sz="980" dirty="0">
                <a:solidFill>
                  <a:srgbClr val="0D1F17"/>
                </a:solidFill>
                <a:latin typeface="Calibri" pitchFamily="34" charset="0"/>
                <a:ea typeface="Calibri" pitchFamily="34" charset="-122"/>
                <a:cs typeface="Calibri" pitchFamily="34" charset="-120"/>
              </a:rPr>
              <a:t>Integration cost tracking codes live in GL. Earnout and contingent consideration tracking mechanisms confirmed. Synergy realization reporting cadence set. Management reporting aligned to combined entity structure.</a:t>
            </a:r>
            <a:endParaRPr lang="en-US" sz="980" dirty="0"/>
          </a:p>
        </p:txBody>
      </p:sp>
      <p:sp>
        <p:nvSpPr>
          <p:cNvPr id="30" name="Shape 28"/>
          <p:cNvSpPr/>
          <p:nvPr/>
        </p:nvSpPr>
        <p:spPr>
          <a:xfrm>
            <a:off x="256032" y="3767328"/>
            <a:ext cx="4160520" cy="1078992"/>
          </a:xfrm>
          <a:prstGeom prst="roundRect">
            <a:avLst>
              <a:gd name="adj" fmla="val 4237"/>
            </a:avLst>
          </a:prstGeom>
          <a:solidFill>
            <a:srgbClr val="FFFFFF"/>
          </a:solidFill>
          <a:ln w="12700">
            <a:solidFill>
              <a:srgbClr val="BDE5CE"/>
            </a:solidFill>
            <a:prstDash val="solid"/>
          </a:ln>
        </p:spPr>
        <p:txBody>
          <a:bodyPr/>
          <a:lstStyle/>
          <a:p>
            <a:endParaRPr lang="en-US"/>
          </a:p>
        </p:txBody>
      </p:sp>
      <p:sp>
        <p:nvSpPr>
          <p:cNvPr id="31" name="Shape 29"/>
          <p:cNvSpPr/>
          <p:nvPr/>
        </p:nvSpPr>
        <p:spPr>
          <a:xfrm>
            <a:off x="347472" y="3858768"/>
            <a:ext cx="822960" cy="201168"/>
          </a:xfrm>
          <a:prstGeom prst="roundRect">
            <a:avLst>
              <a:gd name="adj" fmla="val 13636"/>
            </a:avLst>
          </a:prstGeom>
          <a:solidFill>
            <a:srgbClr val="0A5C3A"/>
          </a:solidFill>
          <a:ln w="12700">
            <a:solidFill>
              <a:srgbClr val="0A5C3A"/>
            </a:solidFill>
            <a:prstDash val="solid"/>
          </a:ln>
        </p:spPr>
        <p:txBody>
          <a:bodyPr/>
          <a:lstStyle/>
          <a:p>
            <a:endParaRPr lang="en-US"/>
          </a:p>
        </p:txBody>
      </p:sp>
      <p:sp>
        <p:nvSpPr>
          <p:cNvPr id="32" name="Text 30"/>
          <p:cNvSpPr/>
          <p:nvPr/>
        </p:nvSpPr>
        <p:spPr>
          <a:xfrm>
            <a:off x="347472" y="3858768"/>
            <a:ext cx="822960" cy="20116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Ready</a:t>
            </a:r>
            <a:endParaRPr lang="en-US" sz="800" dirty="0"/>
          </a:p>
        </p:txBody>
      </p:sp>
      <p:sp>
        <p:nvSpPr>
          <p:cNvPr id="33" name="Text 31"/>
          <p:cNvSpPr/>
          <p:nvPr/>
        </p:nvSpPr>
        <p:spPr>
          <a:xfrm>
            <a:off x="1216152" y="3858768"/>
            <a:ext cx="3108960" cy="237744"/>
          </a:xfrm>
          <a:prstGeom prst="rect">
            <a:avLst/>
          </a:prstGeom>
          <a:noFill/>
          <a:ln/>
        </p:spPr>
        <p:txBody>
          <a:bodyPr wrap="square" rtlCol="0" anchor="ctr"/>
          <a:lstStyle/>
          <a:p>
            <a:pPr marL="0" indent="0">
              <a:buNone/>
            </a:pPr>
            <a:r>
              <a:rPr lang="en-US" sz="1200" b="1" dirty="0">
                <a:solidFill>
                  <a:srgbClr val="063D27"/>
                </a:solidFill>
                <a:latin typeface="Cambria" pitchFamily="34" charset="0"/>
                <a:ea typeface="Cambria" pitchFamily="34" charset="-122"/>
                <a:cs typeface="Cambria" pitchFamily="34" charset="-120"/>
              </a:rPr>
              <a:t>Treasury &amp; Cash Management</a:t>
            </a:r>
            <a:endParaRPr lang="en-US" sz="1200" dirty="0"/>
          </a:p>
        </p:txBody>
      </p:sp>
      <p:sp>
        <p:nvSpPr>
          <p:cNvPr id="34" name="Shape 32"/>
          <p:cNvSpPr/>
          <p:nvPr/>
        </p:nvSpPr>
        <p:spPr>
          <a:xfrm>
            <a:off x="347472" y="4105656"/>
            <a:ext cx="3977640" cy="0"/>
          </a:xfrm>
          <a:prstGeom prst="line">
            <a:avLst/>
          </a:prstGeom>
          <a:noFill/>
          <a:ln w="9525">
            <a:solidFill>
              <a:srgbClr val="BDE5CE"/>
            </a:solidFill>
            <a:prstDash val="solid"/>
          </a:ln>
        </p:spPr>
        <p:txBody>
          <a:bodyPr/>
          <a:lstStyle/>
          <a:p>
            <a:endParaRPr lang="en-US"/>
          </a:p>
        </p:txBody>
      </p:sp>
      <p:sp>
        <p:nvSpPr>
          <p:cNvPr id="35" name="Text 33"/>
          <p:cNvSpPr/>
          <p:nvPr/>
        </p:nvSpPr>
        <p:spPr>
          <a:xfrm>
            <a:off x="347472" y="4151376"/>
            <a:ext cx="3977640" cy="603504"/>
          </a:xfrm>
          <a:prstGeom prst="rect">
            <a:avLst/>
          </a:prstGeom>
          <a:noFill/>
          <a:ln/>
        </p:spPr>
        <p:txBody>
          <a:bodyPr wrap="square" rtlCol="0" anchor="t"/>
          <a:lstStyle/>
          <a:p>
            <a:pPr marL="0" indent="0">
              <a:buNone/>
            </a:pPr>
            <a:r>
              <a:rPr lang="en-US" sz="980" dirty="0">
                <a:solidFill>
                  <a:srgbClr val="0D1F17"/>
                </a:solidFill>
                <a:latin typeface="Calibri" pitchFamily="34" charset="0"/>
                <a:ea typeface="Calibri" pitchFamily="34" charset="-122"/>
                <a:cs typeface="Calibri" pitchFamily="34" charset="-120"/>
              </a:rPr>
              <a:t>Treasury centralization underway — cash pooling, FX management, and banking unification in progress. Purchasing and spend approval controls confirmed active. Insurance policies updated to reflect combined entity.</a:t>
            </a:r>
            <a:endParaRPr lang="en-US" sz="980" dirty="0"/>
          </a:p>
        </p:txBody>
      </p:sp>
      <p:sp>
        <p:nvSpPr>
          <p:cNvPr id="36" name="Shape 34"/>
          <p:cNvSpPr/>
          <p:nvPr/>
        </p:nvSpPr>
        <p:spPr>
          <a:xfrm>
            <a:off x="4645152" y="3767328"/>
            <a:ext cx="4160520" cy="1078992"/>
          </a:xfrm>
          <a:prstGeom prst="roundRect">
            <a:avLst>
              <a:gd name="adj" fmla="val 4237"/>
            </a:avLst>
          </a:prstGeom>
          <a:solidFill>
            <a:srgbClr val="FFFFFF"/>
          </a:solidFill>
          <a:ln w="12700">
            <a:solidFill>
              <a:srgbClr val="BDE5CE"/>
            </a:solidFill>
            <a:prstDash val="solid"/>
          </a:ln>
        </p:spPr>
        <p:txBody>
          <a:bodyPr/>
          <a:lstStyle/>
          <a:p>
            <a:endParaRPr lang="en-US"/>
          </a:p>
        </p:txBody>
      </p:sp>
      <p:sp>
        <p:nvSpPr>
          <p:cNvPr id="37" name="Shape 35"/>
          <p:cNvSpPr/>
          <p:nvPr/>
        </p:nvSpPr>
        <p:spPr>
          <a:xfrm>
            <a:off x="4736592" y="3858768"/>
            <a:ext cx="822960" cy="201168"/>
          </a:xfrm>
          <a:prstGeom prst="roundRect">
            <a:avLst>
              <a:gd name="adj" fmla="val 13636"/>
            </a:avLst>
          </a:prstGeom>
          <a:solidFill>
            <a:srgbClr val="1A7A4A"/>
          </a:solidFill>
          <a:ln w="12700">
            <a:solidFill>
              <a:srgbClr val="1A7A4A"/>
            </a:solidFill>
            <a:prstDash val="solid"/>
          </a:ln>
        </p:spPr>
        <p:txBody>
          <a:bodyPr/>
          <a:lstStyle/>
          <a:p>
            <a:endParaRPr lang="en-US"/>
          </a:p>
        </p:txBody>
      </p:sp>
      <p:sp>
        <p:nvSpPr>
          <p:cNvPr id="38" name="Text 36"/>
          <p:cNvSpPr/>
          <p:nvPr/>
        </p:nvSpPr>
        <p:spPr>
          <a:xfrm>
            <a:off x="4736592" y="3858768"/>
            <a:ext cx="822960" cy="20116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Aligned</a:t>
            </a:r>
            <a:endParaRPr lang="en-US" sz="800" dirty="0"/>
          </a:p>
        </p:txBody>
      </p:sp>
      <p:sp>
        <p:nvSpPr>
          <p:cNvPr id="39" name="Text 37"/>
          <p:cNvSpPr/>
          <p:nvPr/>
        </p:nvSpPr>
        <p:spPr>
          <a:xfrm>
            <a:off x="5605272" y="3858768"/>
            <a:ext cx="3108960" cy="237744"/>
          </a:xfrm>
          <a:prstGeom prst="rect">
            <a:avLst/>
          </a:prstGeom>
          <a:noFill/>
          <a:ln/>
        </p:spPr>
        <p:txBody>
          <a:bodyPr wrap="square" rtlCol="0" anchor="ctr"/>
          <a:lstStyle/>
          <a:p>
            <a:pPr marL="0" indent="0">
              <a:buNone/>
            </a:pPr>
            <a:r>
              <a:rPr lang="en-US" sz="1200" b="1" dirty="0">
                <a:solidFill>
                  <a:srgbClr val="063D27"/>
                </a:solidFill>
                <a:latin typeface="Cambria" pitchFamily="34" charset="0"/>
                <a:ea typeface="Cambria" pitchFamily="34" charset="-122"/>
                <a:cs typeface="Cambria" pitchFamily="34" charset="-120"/>
              </a:rPr>
              <a:t>Compliance &amp; Controls</a:t>
            </a:r>
            <a:endParaRPr lang="en-US" sz="1200" dirty="0"/>
          </a:p>
        </p:txBody>
      </p:sp>
      <p:sp>
        <p:nvSpPr>
          <p:cNvPr id="40" name="Shape 38"/>
          <p:cNvSpPr/>
          <p:nvPr/>
        </p:nvSpPr>
        <p:spPr>
          <a:xfrm>
            <a:off x="4736592" y="4105656"/>
            <a:ext cx="3977640" cy="0"/>
          </a:xfrm>
          <a:prstGeom prst="line">
            <a:avLst/>
          </a:prstGeom>
          <a:noFill/>
          <a:ln w="9525">
            <a:solidFill>
              <a:srgbClr val="BDE5CE"/>
            </a:solidFill>
            <a:prstDash val="solid"/>
          </a:ln>
        </p:spPr>
        <p:txBody>
          <a:bodyPr/>
          <a:lstStyle/>
          <a:p>
            <a:endParaRPr lang="en-US"/>
          </a:p>
        </p:txBody>
      </p:sp>
      <p:sp>
        <p:nvSpPr>
          <p:cNvPr id="41" name="Text 39"/>
          <p:cNvSpPr/>
          <p:nvPr/>
        </p:nvSpPr>
        <p:spPr>
          <a:xfrm>
            <a:off x="4736592" y="4151376"/>
            <a:ext cx="3977640" cy="603504"/>
          </a:xfrm>
          <a:prstGeom prst="rect">
            <a:avLst/>
          </a:prstGeom>
          <a:noFill/>
          <a:ln/>
        </p:spPr>
        <p:txBody>
          <a:bodyPr wrap="square" rtlCol="0" anchor="t"/>
          <a:lstStyle/>
          <a:p>
            <a:pPr marL="0" indent="0">
              <a:buNone/>
            </a:pPr>
            <a:r>
              <a:rPr lang="en-US" sz="980" dirty="0">
                <a:solidFill>
                  <a:srgbClr val="0D1F17"/>
                </a:solidFill>
                <a:latin typeface="Calibri" pitchFamily="34" charset="0"/>
                <a:ea typeface="Calibri" pitchFamily="34" charset="-122"/>
                <a:cs typeface="Calibri" pitchFamily="34" charset="-120"/>
              </a:rPr>
              <a:t>Acquirer financial controls framework applied to acquired entity on Day 1. SOX controls gap assessment assigned. Accounting policy comparison complete. External auditor briefed on combined entity structure.</a:t>
            </a:r>
            <a:endParaRPr lang="en-US" sz="980" dirty="0"/>
          </a:p>
        </p:txBody>
      </p:sp>
      <p:sp>
        <p:nvSpPr>
          <p:cNvPr id="42" name="Text 40"/>
          <p:cNvSpPr/>
          <p:nvPr/>
        </p:nvSpPr>
        <p:spPr>
          <a:xfrm>
            <a:off x="274320" y="4942332"/>
            <a:ext cx="4572000" cy="164592"/>
          </a:xfrm>
          <a:prstGeom prst="rect">
            <a:avLst/>
          </a:prstGeom>
          <a:noFill/>
          <a:ln/>
        </p:spPr>
        <p:txBody>
          <a:bodyPr wrap="square" rtlCol="0" anchor="ctr"/>
          <a:lstStyle/>
          <a:p>
            <a:pPr marL="0" indent="0" algn="l">
              <a:buNone/>
            </a:pPr>
            <a:r>
              <a:rPr lang="en-US" sz="800" dirty="0">
                <a:solidFill>
                  <a:srgbClr val="000000"/>
                </a:solidFill>
                <a:latin typeface="Calibri" pitchFamily="34" charset="0"/>
                <a:ea typeface="Calibri" pitchFamily="34" charset="-122"/>
                <a:cs typeface="Calibri" pitchFamily="34" charset="-120"/>
              </a:rPr>
              <a:t>© 100-Day Advisors  ·  MandAPlaybook.com</a:t>
            </a:r>
            <a:endParaRPr lang="en-US" sz="800" dirty="0"/>
          </a:p>
        </p:txBody>
      </p:sp>
      <p:sp>
        <p:nvSpPr>
          <p:cNvPr id="43" name="Text 41"/>
          <p:cNvSpPr/>
          <p:nvPr/>
        </p:nvSpPr>
        <p:spPr>
          <a:xfrm>
            <a:off x="8778240" y="4942332"/>
            <a:ext cx="228600" cy="164592"/>
          </a:xfrm>
          <a:prstGeom prst="rect">
            <a:avLst/>
          </a:prstGeom>
          <a:noFill/>
          <a:ln/>
        </p:spPr>
        <p:txBody>
          <a:bodyPr wrap="square" rtlCol="0" anchor="ctr"/>
          <a:lstStyle/>
          <a:p>
            <a:pPr marL="0" indent="0" algn="r">
              <a:buNone/>
            </a:pPr>
            <a:r>
              <a:rPr lang="en-US" sz="800" dirty="0">
                <a:solidFill>
                  <a:srgbClr val="000000"/>
                </a:solidFill>
                <a:latin typeface="Calibri" pitchFamily="34" charset="0"/>
                <a:ea typeface="Calibri" pitchFamily="34" charset="-122"/>
                <a:cs typeface="Calibri" pitchFamily="34" charset="-120"/>
              </a:rPr>
              <a:t>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5C3A"/>
          </a:solidFill>
          <a:ln w="12700">
            <a:solidFill>
              <a:srgbClr val="0A5C3A"/>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COMPLIANCE &amp; REPORTING</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Posture — Compliance, Controls, and Reporting</a:t>
            </a:r>
            <a:endParaRPr lang="en-US" sz="2600" dirty="0"/>
          </a:p>
        </p:txBody>
      </p:sp>
      <p:sp>
        <p:nvSpPr>
          <p:cNvPr id="6" name="Shape 4"/>
          <p:cNvSpPr/>
          <p:nvPr/>
        </p:nvSpPr>
        <p:spPr>
          <a:xfrm>
            <a:off x="256032" y="1389888"/>
            <a:ext cx="4434840" cy="256032"/>
          </a:xfrm>
          <a:prstGeom prst="roundRect">
            <a:avLst>
              <a:gd name="adj" fmla="val 10714"/>
            </a:avLst>
          </a:prstGeom>
          <a:solidFill>
            <a:srgbClr val="FFFFFF"/>
          </a:solidFill>
          <a:ln w="19050">
            <a:solidFill>
              <a:srgbClr val="0A5C3A"/>
            </a:solidFill>
            <a:prstDash val="solid"/>
          </a:ln>
        </p:spPr>
        <p:txBody>
          <a:bodyPr/>
          <a:lstStyle/>
          <a:p>
            <a:endParaRPr lang="en-US"/>
          </a:p>
        </p:txBody>
      </p:sp>
      <p:sp>
        <p:nvSpPr>
          <p:cNvPr id="7" name="Text 5"/>
          <p:cNvSpPr/>
          <p:nvPr/>
        </p:nvSpPr>
        <p:spPr>
          <a:xfrm>
            <a:off x="365760" y="1389888"/>
            <a:ext cx="4251960" cy="256032"/>
          </a:xfrm>
          <a:prstGeom prst="rect">
            <a:avLst/>
          </a:prstGeom>
          <a:noFill/>
          <a:ln/>
        </p:spPr>
        <p:txBody>
          <a:bodyPr wrap="square" rtlCol="0" anchor="ctr"/>
          <a:lstStyle/>
          <a:p>
            <a:pPr marL="0" indent="0">
              <a:buNone/>
            </a:pPr>
            <a:r>
              <a:rPr lang="en-US" sz="1100" b="1" dirty="0">
                <a:solidFill>
                  <a:srgbClr val="0A5C3A"/>
                </a:solidFill>
                <a:latin typeface="Calibri" pitchFamily="34" charset="0"/>
                <a:ea typeface="Calibri" pitchFamily="34" charset="-122"/>
                <a:cs typeface="Calibri" pitchFamily="34" charset="-120"/>
              </a:rPr>
              <a:t>Financial Controls</a:t>
            </a:r>
            <a:endParaRPr lang="en-US" sz="1100" dirty="0"/>
          </a:p>
        </p:txBody>
      </p:sp>
      <p:sp>
        <p:nvSpPr>
          <p:cNvPr id="8" name="Shape 6"/>
          <p:cNvSpPr/>
          <p:nvPr/>
        </p:nvSpPr>
        <p:spPr>
          <a:xfrm>
            <a:off x="256032" y="1645920"/>
            <a:ext cx="4434840" cy="731520"/>
          </a:xfrm>
          <a:prstGeom prst="rect">
            <a:avLst/>
          </a:prstGeom>
          <a:solidFill>
            <a:srgbClr val="FFFFFF"/>
          </a:solidFill>
          <a:ln w="6350">
            <a:solidFill>
              <a:srgbClr val="E0E0E0"/>
            </a:solidFill>
            <a:prstDash val="solid"/>
          </a:ln>
        </p:spPr>
        <p:txBody>
          <a:bodyPr/>
          <a:lstStyle/>
          <a:p>
            <a:endParaRPr lang="en-US"/>
          </a:p>
        </p:txBody>
      </p:sp>
      <p:sp>
        <p:nvSpPr>
          <p:cNvPr id="9" name="Text 7"/>
          <p:cNvSpPr/>
          <p:nvPr/>
        </p:nvSpPr>
        <p:spPr>
          <a:xfrm>
            <a:off x="365760" y="1682496"/>
            <a:ext cx="4233672" cy="640080"/>
          </a:xfrm>
          <a:prstGeom prst="rect">
            <a:avLst/>
          </a:prstGeom>
          <a:noFill/>
          <a:ln/>
        </p:spPr>
        <p:txBody>
          <a:bodyPr wrap="square" rtlCol="0" anchor="t"/>
          <a:lstStyle/>
          <a:p>
            <a:pPr marL="0" indent="0">
              <a:buNone/>
            </a:pPr>
            <a:r>
              <a:rPr lang="en-US" sz="930" dirty="0">
                <a:solidFill>
                  <a:srgbClr val="0D1F17"/>
                </a:solidFill>
                <a:latin typeface="Calibri" pitchFamily="34" charset="0"/>
                <a:ea typeface="Calibri" pitchFamily="34" charset="-122"/>
                <a:cs typeface="Calibri" pitchFamily="34" charset="-120"/>
              </a:rPr>
              <a:t>Acquirer financial controls framework applied to acquired entity on Day 1. Acquired Finance staff briefed on key controls in Week 1. Controller to complete gap assessment within 30 days and report to CFO. Compensating controls in place where remediation is pending.</a:t>
            </a:r>
            <a:endParaRPr lang="en-US" sz="930" dirty="0"/>
          </a:p>
        </p:txBody>
      </p:sp>
      <p:sp>
        <p:nvSpPr>
          <p:cNvPr id="10" name="Shape 8"/>
          <p:cNvSpPr/>
          <p:nvPr/>
        </p:nvSpPr>
        <p:spPr>
          <a:xfrm>
            <a:off x="256032" y="2468880"/>
            <a:ext cx="4434840" cy="256032"/>
          </a:xfrm>
          <a:prstGeom prst="roundRect">
            <a:avLst>
              <a:gd name="adj" fmla="val 10714"/>
            </a:avLst>
          </a:prstGeom>
          <a:solidFill>
            <a:srgbClr val="FFFFFF"/>
          </a:solidFill>
          <a:ln w="19050">
            <a:solidFill>
              <a:srgbClr val="0A5C3A"/>
            </a:solidFill>
            <a:prstDash val="solid"/>
          </a:ln>
        </p:spPr>
        <p:txBody>
          <a:bodyPr/>
          <a:lstStyle/>
          <a:p>
            <a:endParaRPr lang="en-US"/>
          </a:p>
        </p:txBody>
      </p:sp>
      <p:sp>
        <p:nvSpPr>
          <p:cNvPr id="11" name="Text 9"/>
          <p:cNvSpPr/>
          <p:nvPr/>
        </p:nvSpPr>
        <p:spPr>
          <a:xfrm>
            <a:off x="365760" y="2468880"/>
            <a:ext cx="4251960" cy="256032"/>
          </a:xfrm>
          <a:prstGeom prst="rect">
            <a:avLst/>
          </a:prstGeom>
          <a:noFill/>
          <a:ln/>
        </p:spPr>
        <p:txBody>
          <a:bodyPr wrap="square" rtlCol="0" anchor="ctr"/>
          <a:lstStyle/>
          <a:p>
            <a:pPr marL="0" indent="0">
              <a:buNone/>
            </a:pPr>
            <a:r>
              <a:rPr lang="en-US" sz="1100" b="1" dirty="0">
                <a:solidFill>
                  <a:srgbClr val="0A5C3A"/>
                </a:solidFill>
                <a:latin typeface="Calibri" pitchFamily="34" charset="0"/>
                <a:ea typeface="Calibri" pitchFamily="34" charset="-122"/>
                <a:cs typeface="Calibri" pitchFamily="34" charset="-120"/>
              </a:rPr>
              <a:t>SOX &amp; Audit Readiness</a:t>
            </a:r>
            <a:endParaRPr lang="en-US" sz="1100" dirty="0"/>
          </a:p>
        </p:txBody>
      </p:sp>
      <p:sp>
        <p:nvSpPr>
          <p:cNvPr id="12" name="Shape 10"/>
          <p:cNvSpPr/>
          <p:nvPr/>
        </p:nvSpPr>
        <p:spPr>
          <a:xfrm>
            <a:off x="256032" y="2724912"/>
            <a:ext cx="4434840" cy="731520"/>
          </a:xfrm>
          <a:prstGeom prst="rect">
            <a:avLst/>
          </a:prstGeom>
          <a:solidFill>
            <a:srgbClr val="FFFFFF"/>
          </a:solidFill>
          <a:ln w="6350">
            <a:solidFill>
              <a:srgbClr val="E0E0E0"/>
            </a:solidFill>
            <a:prstDash val="solid"/>
          </a:ln>
        </p:spPr>
        <p:txBody>
          <a:bodyPr/>
          <a:lstStyle/>
          <a:p>
            <a:endParaRPr lang="en-US"/>
          </a:p>
        </p:txBody>
      </p:sp>
      <p:sp>
        <p:nvSpPr>
          <p:cNvPr id="13" name="Text 11"/>
          <p:cNvSpPr/>
          <p:nvPr/>
        </p:nvSpPr>
        <p:spPr>
          <a:xfrm>
            <a:off x="365760" y="2761488"/>
            <a:ext cx="4233672" cy="640080"/>
          </a:xfrm>
          <a:prstGeom prst="rect">
            <a:avLst/>
          </a:prstGeom>
          <a:noFill/>
          <a:ln/>
        </p:spPr>
        <p:txBody>
          <a:bodyPr wrap="square" rtlCol="0" anchor="t"/>
          <a:lstStyle/>
          <a:p>
            <a:pPr marL="0" indent="0">
              <a:buNone/>
            </a:pPr>
            <a:r>
              <a:rPr lang="en-US" sz="930" dirty="0">
                <a:solidFill>
                  <a:srgbClr val="0D1F17"/>
                </a:solidFill>
                <a:latin typeface="Calibri" pitchFamily="34" charset="0"/>
                <a:ea typeface="Calibri" pitchFamily="34" charset="-122"/>
                <a:cs typeface="Calibri" pitchFamily="34" charset="-120"/>
              </a:rPr>
              <a:t>Combined-environment controls test assigned — not attestation only. Access provisioning, change management, and audit logging all being validated. External auditor briefed on combined entity structure before Day 1 reporting window opens.</a:t>
            </a:r>
            <a:endParaRPr lang="en-US" sz="930" dirty="0"/>
          </a:p>
        </p:txBody>
      </p:sp>
      <p:sp>
        <p:nvSpPr>
          <p:cNvPr id="14" name="Shape 12"/>
          <p:cNvSpPr/>
          <p:nvPr/>
        </p:nvSpPr>
        <p:spPr>
          <a:xfrm>
            <a:off x="256032" y="3547872"/>
            <a:ext cx="4434840" cy="256032"/>
          </a:xfrm>
          <a:prstGeom prst="roundRect">
            <a:avLst>
              <a:gd name="adj" fmla="val 10714"/>
            </a:avLst>
          </a:prstGeom>
          <a:solidFill>
            <a:srgbClr val="FFFFFF"/>
          </a:solidFill>
          <a:ln w="19050">
            <a:solidFill>
              <a:srgbClr val="0A5C3A"/>
            </a:solidFill>
            <a:prstDash val="solid"/>
          </a:ln>
        </p:spPr>
        <p:txBody>
          <a:bodyPr/>
          <a:lstStyle/>
          <a:p>
            <a:endParaRPr lang="en-US"/>
          </a:p>
        </p:txBody>
      </p:sp>
      <p:sp>
        <p:nvSpPr>
          <p:cNvPr id="15" name="Text 13"/>
          <p:cNvSpPr/>
          <p:nvPr/>
        </p:nvSpPr>
        <p:spPr>
          <a:xfrm>
            <a:off x="365760" y="3547872"/>
            <a:ext cx="4251960" cy="256032"/>
          </a:xfrm>
          <a:prstGeom prst="rect">
            <a:avLst/>
          </a:prstGeom>
          <a:noFill/>
          <a:ln/>
        </p:spPr>
        <p:txBody>
          <a:bodyPr wrap="square" rtlCol="0" anchor="ctr"/>
          <a:lstStyle/>
          <a:p>
            <a:pPr marL="0" indent="0">
              <a:buNone/>
            </a:pPr>
            <a:r>
              <a:rPr lang="en-US" sz="1100" b="1" dirty="0">
                <a:solidFill>
                  <a:srgbClr val="0A5C3A"/>
                </a:solidFill>
                <a:latin typeface="Calibri" pitchFamily="34" charset="0"/>
                <a:ea typeface="Calibri" pitchFamily="34" charset="-122"/>
                <a:cs typeface="Calibri" pitchFamily="34" charset="-120"/>
              </a:rPr>
              <a:t>Accounting Policy Alignment</a:t>
            </a:r>
            <a:endParaRPr lang="en-US" sz="1100" dirty="0"/>
          </a:p>
        </p:txBody>
      </p:sp>
      <p:sp>
        <p:nvSpPr>
          <p:cNvPr id="16" name="Shape 14"/>
          <p:cNvSpPr/>
          <p:nvPr/>
        </p:nvSpPr>
        <p:spPr>
          <a:xfrm>
            <a:off x="256032" y="3803904"/>
            <a:ext cx="4434840" cy="731520"/>
          </a:xfrm>
          <a:prstGeom prst="rect">
            <a:avLst/>
          </a:prstGeom>
          <a:solidFill>
            <a:srgbClr val="FFFFFF"/>
          </a:solidFill>
          <a:ln w="6350">
            <a:solidFill>
              <a:srgbClr val="E0E0E0"/>
            </a:solidFill>
            <a:prstDash val="solid"/>
          </a:ln>
        </p:spPr>
        <p:txBody>
          <a:bodyPr/>
          <a:lstStyle/>
          <a:p>
            <a:endParaRPr lang="en-US"/>
          </a:p>
        </p:txBody>
      </p:sp>
      <p:sp>
        <p:nvSpPr>
          <p:cNvPr id="17" name="Text 15"/>
          <p:cNvSpPr/>
          <p:nvPr/>
        </p:nvSpPr>
        <p:spPr>
          <a:xfrm>
            <a:off x="365760" y="3840480"/>
            <a:ext cx="4233672" cy="640080"/>
          </a:xfrm>
          <a:prstGeom prst="rect">
            <a:avLst/>
          </a:prstGeom>
          <a:noFill/>
          <a:ln/>
        </p:spPr>
        <p:txBody>
          <a:bodyPr wrap="square" rtlCol="0" anchor="t"/>
          <a:lstStyle/>
          <a:p>
            <a:pPr marL="0" indent="0">
              <a:buNone/>
            </a:pPr>
            <a:r>
              <a:rPr lang="en-US" sz="930" dirty="0">
                <a:solidFill>
                  <a:srgbClr val="0D1F17"/>
                </a:solidFill>
                <a:latin typeface="Calibri" pitchFamily="34" charset="0"/>
                <a:ea typeface="Calibri" pitchFamily="34" charset="-122"/>
                <a:cs typeface="Calibri" pitchFamily="34" charset="-120"/>
              </a:rPr>
              <a:t>Accounting policy comparison complete across revenue recognition, depreciation, leases, and goodwill. Policy gap register approved by CFO. External auditor briefed on combined accounting policies. No unresolved policy conflicts permitted to carry into first combined close.</a:t>
            </a:r>
            <a:endParaRPr lang="en-US" sz="930" dirty="0"/>
          </a:p>
        </p:txBody>
      </p:sp>
      <p:sp>
        <p:nvSpPr>
          <p:cNvPr id="18" name="Shape 16"/>
          <p:cNvSpPr/>
          <p:nvPr/>
        </p:nvSpPr>
        <p:spPr>
          <a:xfrm>
            <a:off x="4892040" y="1389888"/>
            <a:ext cx="4005072" cy="256032"/>
          </a:xfrm>
          <a:prstGeom prst="roundRect">
            <a:avLst>
              <a:gd name="adj" fmla="val 10714"/>
            </a:avLst>
          </a:prstGeom>
          <a:solidFill>
            <a:srgbClr val="FFFFFF"/>
          </a:solidFill>
          <a:ln w="19050">
            <a:solidFill>
              <a:srgbClr val="0A5C3A"/>
            </a:solidFill>
            <a:prstDash val="solid"/>
          </a:ln>
        </p:spPr>
        <p:txBody>
          <a:bodyPr/>
          <a:lstStyle/>
          <a:p>
            <a:endParaRPr lang="en-US"/>
          </a:p>
        </p:txBody>
      </p:sp>
      <p:sp>
        <p:nvSpPr>
          <p:cNvPr id="19" name="Text 17"/>
          <p:cNvSpPr/>
          <p:nvPr/>
        </p:nvSpPr>
        <p:spPr>
          <a:xfrm>
            <a:off x="5001768" y="1389888"/>
            <a:ext cx="3822192" cy="256032"/>
          </a:xfrm>
          <a:prstGeom prst="rect">
            <a:avLst/>
          </a:prstGeom>
          <a:noFill/>
          <a:ln/>
        </p:spPr>
        <p:txBody>
          <a:bodyPr wrap="square" rtlCol="0" anchor="ctr"/>
          <a:lstStyle/>
          <a:p>
            <a:pPr marL="0" indent="0">
              <a:buNone/>
            </a:pPr>
            <a:r>
              <a:rPr lang="en-US" sz="1100" b="1" kern="0" spc="100" dirty="0">
                <a:solidFill>
                  <a:srgbClr val="0A5C3A"/>
                </a:solidFill>
                <a:latin typeface="Calibri" pitchFamily="34" charset="0"/>
                <a:ea typeface="Calibri" pitchFamily="34" charset="-122"/>
                <a:cs typeface="Calibri" pitchFamily="34" charset="-120"/>
              </a:rPr>
              <a:t>COMPLIANCE STATUS</a:t>
            </a:r>
            <a:endParaRPr lang="en-US" sz="1100" dirty="0"/>
          </a:p>
        </p:txBody>
      </p:sp>
      <p:sp>
        <p:nvSpPr>
          <p:cNvPr id="20" name="Shape 18"/>
          <p:cNvSpPr/>
          <p:nvPr/>
        </p:nvSpPr>
        <p:spPr>
          <a:xfrm>
            <a:off x="4983480" y="1810512"/>
            <a:ext cx="128016" cy="128016"/>
          </a:xfrm>
          <a:prstGeom prst="ellipse">
            <a:avLst/>
          </a:prstGeom>
          <a:solidFill>
            <a:srgbClr val="0A5C3A"/>
          </a:solidFill>
          <a:ln w="12700">
            <a:solidFill>
              <a:srgbClr val="0A5C3A"/>
            </a:solidFill>
            <a:prstDash val="solid"/>
          </a:ln>
        </p:spPr>
        <p:txBody>
          <a:bodyPr/>
          <a:lstStyle/>
          <a:p>
            <a:endParaRPr lang="en-US"/>
          </a:p>
        </p:txBody>
      </p:sp>
      <p:sp>
        <p:nvSpPr>
          <p:cNvPr id="21" name="Text 19"/>
          <p:cNvSpPr/>
          <p:nvPr/>
        </p:nvSpPr>
        <p:spPr>
          <a:xfrm>
            <a:off x="5166360" y="170078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Tax Notifications</a:t>
            </a:r>
            <a:endParaRPr lang="en-US" sz="1050" dirty="0"/>
          </a:p>
        </p:txBody>
      </p:sp>
      <p:sp>
        <p:nvSpPr>
          <p:cNvPr id="23" name="Shape 21"/>
          <p:cNvSpPr/>
          <p:nvPr/>
        </p:nvSpPr>
        <p:spPr>
          <a:xfrm>
            <a:off x="4846320" y="1720661"/>
            <a:ext cx="4005072" cy="539496"/>
          </a:xfrm>
          <a:prstGeom prst="rect">
            <a:avLst/>
          </a:prstGeom>
          <a:solidFill>
            <a:srgbClr val="FFFFFF"/>
          </a:solidFill>
          <a:ln w="6350">
            <a:solidFill>
              <a:srgbClr val="E0E0E0"/>
            </a:solidFill>
            <a:prstDash val="solid"/>
          </a:ln>
        </p:spPr>
        <p:txBody>
          <a:bodyPr/>
          <a:lstStyle/>
          <a:p>
            <a:endParaRPr lang="en-US"/>
          </a:p>
        </p:txBody>
      </p:sp>
      <p:sp>
        <p:nvSpPr>
          <p:cNvPr id="24" name="Shape 22"/>
          <p:cNvSpPr/>
          <p:nvPr/>
        </p:nvSpPr>
        <p:spPr>
          <a:xfrm>
            <a:off x="4983480" y="1810512"/>
            <a:ext cx="128016" cy="128016"/>
          </a:xfrm>
          <a:prstGeom prst="ellipse">
            <a:avLst/>
          </a:prstGeom>
          <a:solidFill>
            <a:srgbClr val="0A5C3A"/>
          </a:solidFill>
          <a:ln w="12700">
            <a:solidFill>
              <a:srgbClr val="0A5C3A"/>
            </a:solidFill>
            <a:prstDash val="solid"/>
          </a:ln>
        </p:spPr>
        <p:txBody>
          <a:bodyPr/>
          <a:lstStyle/>
          <a:p>
            <a:endParaRPr lang="en-US"/>
          </a:p>
        </p:txBody>
      </p:sp>
      <p:sp>
        <p:nvSpPr>
          <p:cNvPr id="25" name="Text 23"/>
          <p:cNvSpPr/>
          <p:nvPr/>
        </p:nvSpPr>
        <p:spPr>
          <a:xfrm>
            <a:off x="5166360" y="170078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Tax Notifications</a:t>
            </a:r>
            <a:endParaRPr lang="en-US" sz="1050" dirty="0"/>
          </a:p>
        </p:txBody>
      </p:sp>
      <p:sp>
        <p:nvSpPr>
          <p:cNvPr id="26" name="Text 24"/>
          <p:cNvSpPr/>
          <p:nvPr/>
        </p:nvSpPr>
        <p:spPr>
          <a:xfrm>
            <a:off x="5161788" y="1889429"/>
            <a:ext cx="3685032" cy="329184"/>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Required post-close tax notifications submitted to relevant authorities. Tax elections and entity structure decisions filed within IRS deadlines. </a:t>
            </a:r>
            <a:endParaRPr lang="en-US" sz="900" dirty="0"/>
          </a:p>
        </p:txBody>
      </p:sp>
      <p:sp>
        <p:nvSpPr>
          <p:cNvPr id="27" name="Shape 25"/>
          <p:cNvSpPr/>
          <p:nvPr/>
        </p:nvSpPr>
        <p:spPr>
          <a:xfrm>
            <a:off x="4983480" y="2404872"/>
            <a:ext cx="128016" cy="128016"/>
          </a:xfrm>
          <a:prstGeom prst="ellipse">
            <a:avLst/>
          </a:prstGeom>
          <a:solidFill>
            <a:srgbClr val="0A5C3A"/>
          </a:solidFill>
          <a:ln w="12700">
            <a:solidFill>
              <a:srgbClr val="0A5C3A"/>
            </a:solidFill>
            <a:prstDash val="solid"/>
          </a:ln>
        </p:spPr>
        <p:txBody>
          <a:bodyPr/>
          <a:lstStyle/>
          <a:p>
            <a:endParaRPr lang="en-US"/>
          </a:p>
        </p:txBody>
      </p:sp>
      <p:sp>
        <p:nvSpPr>
          <p:cNvPr id="28" name="Text 26"/>
          <p:cNvSpPr/>
          <p:nvPr/>
        </p:nvSpPr>
        <p:spPr>
          <a:xfrm>
            <a:off x="5166360" y="229514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Regulatory Filings</a:t>
            </a:r>
            <a:endParaRPr lang="en-US" sz="1050" dirty="0"/>
          </a:p>
        </p:txBody>
      </p:sp>
      <p:sp>
        <p:nvSpPr>
          <p:cNvPr id="29" name="Text 27"/>
          <p:cNvSpPr/>
          <p:nvPr/>
        </p:nvSpPr>
        <p:spPr>
          <a:xfrm>
            <a:off x="5166360" y="2505456"/>
            <a:ext cx="3685032" cy="329184"/>
          </a:xfrm>
          <a:prstGeom prst="rect">
            <a:avLst/>
          </a:prstGeom>
          <a:noFill/>
          <a:ln/>
        </p:spPr>
        <p:txBody>
          <a:bodyPr wrap="square" rtlCol="0" anchor="t"/>
          <a:lstStyle/>
          <a:p>
            <a:pPr marL="0" indent="0">
              <a:buNone/>
            </a:pPr>
            <a:r>
              <a:rPr lang="en-US" sz="870" dirty="0">
                <a:solidFill>
                  <a:srgbClr val="0D1F17"/>
                </a:solidFill>
                <a:latin typeface="Calibri" pitchFamily="34" charset="0"/>
                <a:ea typeface="Calibri" pitchFamily="34" charset="-122"/>
                <a:cs typeface="Calibri" pitchFamily="34" charset="-120"/>
              </a:rPr>
              <a:t>Statutory filing requirements and deadlines identified and calendared. All regulatory notifications on schedule. No open compliance blockers as of Day 1.</a:t>
            </a:r>
            <a:endParaRPr lang="en-US" sz="870" dirty="0"/>
          </a:p>
        </p:txBody>
      </p:sp>
      <p:sp>
        <p:nvSpPr>
          <p:cNvPr id="30" name="Shape 28"/>
          <p:cNvSpPr/>
          <p:nvPr/>
        </p:nvSpPr>
        <p:spPr>
          <a:xfrm>
            <a:off x="4892040" y="2295144"/>
            <a:ext cx="4005072" cy="539496"/>
          </a:xfrm>
          <a:prstGeom prst="rect">
            <a:avLst/>
          </a:prstGeom>
          <a:solidFill>
            <a:srgbClr val="FFFFFF"/>
          </a:solidFill>
          <a:ln w="6350">
            <a:solidFill>
              <a:srgbClr val="E0E0E0"/>
            </a:solidFill>
            <a:prstDash val="solid"/>
          </a:ln>
        </p:spPr>
        <p:txBody>
          <a:bodyPr/>
          <a:lstStyle/>
          <a:p>
            <a:endParaRPr lang="en-US"/>
          </a:p>
        </p:txBody>
      </p:sp>
      <p:sp>
        <p:nvSpPr>
          <p:cNvPr id="31" name="Shape 29"/>
          <p:cNvSpPr/>
          <p:nvPr/>
        </p:nvSpPr>
        <p:spPr>
          <a:xfrm>
            <a:off x="4983480" y="2404872"/>
            <a:ext cx="128016" cy="128016"/>
          </a:xfrm>
          <a:prstGeom prst="ellipse">
            <a:avLst/>
          </a:prstGeom>
          <a:solidFill>
            <a:srgbClr val="0A5C3A"/>
          </a:solidFill>
          <a:ln w="12700">
            <a:solidFill>
              <a:srgbClr val="0A5C3A"/>
            </a:solidFill>
            <a:prstDash val="solid"/>
          </a:ln>
        </p:spPr>
        <p:txBody>
          <a:bodyPr/>
          <a:lstStyle/>
          <a:p>
            <a:endParaRPr lang="en-US"/>
          </a:p>
        </p:txBody>
      </p:sp>
      <p:sp>
        <p:nvSpPr>
          <p:cNvPr id="32" name="Text 30"/>
          <p:cNvSpPr/>
          <p:nvPr/>
        </p:nvSpPr>
        <p:spPr>
          <a:xfrm>
            <a:off x="5166360" y="229514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Regulatory Filings</a:t>
            </a:r>
            <a:endParaRPr lang="en-US" sz="1050" dirty="0"/>
          </a:p>
        </p:txBody>
      </p:sp>
      <p:sp>
        <p:nvSpPr>
          <p:cNvPr id="33" name="Text 31"/>
          <p:cNvSpPr/>
          <p:nvPr/>
        </p:nvSpPr>
        <p:spPr>
          <a:xfrm>
            <a:off x="5166360" y="2505456"/>
            <a:ext cx="3822192" cy="329184"/>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Statutory filing requirements and deadlines calendared. All regulatory notifications on schedule. No open compliance blockers as of Day </a:t>
            </a:r>
            <a:r>
              <a:rPr lang="en-US" sz="870" dirty="0">
                <a:solidFill>
                  <a:srgbClr val="0D1F17"/>
                </a:solidFill>
                <a:latin typeface="Calibri" pitchFamily="34" charset="0"/>
                <a:ea typeface="Calibri" pitchFamily="34" charset="-122"/>
                <a:cs typeface="Calibri" pitchFamily="34" charset="-120"/>
              </a:rPr>
              <a:t>1.</a:t>
            </a:r>
            <a:endParaRPr lang="en-US" sz="870" dirty="0"/>
          </a:p>
        </p:txBody>
      </p:sp>
      <p:sp>
        <p:nvSpPr>
          <p:cNvPr id="34" name="Shape 32"/>
          <p:cNvSpPr/>
          <p:nvPr/>
        </p:nvSpPr>
        <p:spPr>
          <a:xfrm>
            <a:off x="4983480" y="2999232"/>
            <a:ext cx="128016" cy="128016"/>
          </a:xfrm>
          <a:prstGeom prst="ellipse">
            <a:avLst/>
          </a:prstGeom>
          <a:solidFill>
            <a:srgbClr val="0A5C3A"/>
          </a:solidFill>
          <a:ln w="12700">
            <a:solidFill>
              <a:srgbClr val="0A5C3A"/>
            </a:solidFill>
            <a:prstDash val="solid"/>
          </a:ln>
        </p:spPr>
        <p:txBody>
          <a:bodyPr/>
          <a:lstStyle/>
          <a:p>
            <a:endParaRPr lang="en-US"/>
          </a:p>
        </p:txBody>
      </p:sp>
      <p:sp>
        <p:nvSpPr>
          <p:cNvPr id="35" name="Text 33"/>
          <p:cNvSpPr/>
          <p:nvPr/>
        </p:nvSpPr>
        <p:spPr>
          <a:xfrm>
            <a:off x="5166360" y="288950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Contracts &amp; CoC Clauses</a:t>
            </a:r>
            <a:endParaRPr lang="en-US" sz="1050" dirty="0"/>
          </a:p>
        </p:txBody>
      </p:sp>
      <p:sp>
        <p:nvSpPr>
          <p:cNvPr id="36" name="Text 34"/>
          <p:cNvSpPr/>
          <p:nvPr/>
        </p:nvSpPr>
        <p:spPr>
          <a:xfrm>
            <a:off x="5166360" y="3099816"/>
            <a:ext cx="3685032" cy="329184"/>
          </a:xfrm>
          <a:prstGeom prst="rect">
            <a:avLst/>
          </a:prstGeom>
          <a:noFill/>
          <a:ln/>
        </p:spPr>
        <p:txBody>
          <a:bodyPr wrap="square" rtlCol="0" anchor="t"/>
          <a:lstStyle/>
          <a:p>
            <a:pPr marL="0" indent="0">
              <a:buNone/>
            </a:pPr>
            <a:r>
              <a:rPr lang="en-US" sz="870" dirty="0">
                <a:solidFill>
                  <a:srgbClr val="0D1F17"/>
                </a:solidFill>
                <a:latin typeface="Calibri" pitchFamily="34" charset="0"/>
                <a:ea typeface="Calibri" pitchFamily="34" charset="-122"/>
                <a:cs typeface="Calibri" pitchFamily="34" charset="-120"/>
              </a:rPr>
              <a:t>Change-of-control contract review complete. Counterparty consent outreach completed 30+ days before close. No contract can terminate on Day 1.</a:t>
            </a:r>
            <a:endParaRPr lang="en-US" sz="870" dirty="0"/>
          </a:p>
        </p:txBody>
      </p:sp>
      <p:sp>
        <p:nvSpPr>
          <p:cNvPr id="37" name="Shape 35"/>
          <p:cNvSpPr/>
          <p:nvPr/>
        </p:nvSpPr>
        <p:spPr>
          <a:xfrm>
            <a:off x="4892040" y="2889504"/>
            <a:ext cx="4005072" cy="539496"/>
          </a:xfrm>
          <a:prstGeom prst="rect">
            <a:avLst/>
          </a:prstGeom>
          <a:solidFill>
            <a:srgbClr val="FFFFFF"/>
          </a:solidFill>
          <a:ln w="6350">
            <a:solidFill>
              <a:srgbClr val="E0E0E0"/>
            </a:solidFill>
            <a:prstDash val="solid"/>
          </a:ln>
        </p:spPr>
        <p:txBody>
          <a:bodyPr/>
          <a:lstStyle/>
          <a:p>
            <a:endParaRPr lang="en-US"/>
          </a:p>
        </p:txBody>
      </p:sp>
      <p:sp>
        <p:nvSpPr>
          <p:cNvPr id="38" name="Shape 36"/>
          <p:cNvSpPr/>
          <p:nvPr/>
        </p:nvSpPr>
        <p:spPr>
          <a:xfrm>
            <a:off x="4983480" y="2999232"/>
            <a:ext cx="128016" cy="128016"/>
          </a:xfrm>
          <a:prstGeom prst="ellipse">
            <a:avLst/>
          </a:prstGeom>
          <a:solidFill>
            <a:srgbClr val="0A5C3A"/>
          </a:solidFill>
          <a:ln w="12700">
            <a:solidFill>
              <a:srgbClr val="0A5C3A"/>
            </a:solidFill>
            <a:prstDash val="solid"/>
          </a:ln>
        </p:spPr>
        <p:txBody>
          <a:bodyPr/>
          <a:lstStyle/>
          <a:p>
            <a:endParaRPr lang="en-US"/>
          </a:p>
        </p:txBody>
      </p:sp>
      <p:sp>
        <p:nvSpPr>
          <p:cNvPr id="39" name="Text 37"/>
          <p:cNvSpPr/>
          <p:nvPr/>
        </p:nvSpPr>
        <p:spPr>
          <a:xfrm>
            <a:off x="5166360" y="288950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Contracts &amp; CoC Clauses</a:t>
            </a:r>
            <a:endParaRPr lang="en-US" sz="1050" dirty="0"/>
          </a:p>
        </p:txBody>
      </p:sp>
      <p:sp>
        <p:nvSpPr>
          <p:cNvPr id="40" name="Text 38"/>
          <p:cNvSpPr/>
          <p:nvPr/>
        </p:nvSpPr>
        <p:spPr>
          <a:xfrm>
            <a:off x="5166360" y="3099816"/>
            <a:ext cx="3685032" cy="329184"/>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Change-of-control review complete. Counterparty consent outreach completed 30+ days before close. No contract can terminate on Day 1.</a:t>
            </a:r>
            <a:endParaRPr lang="en-US" sz="900" dirty="0"/>
          </a:p>
        </p:txBody>
      </p:sp>
      <p:sp>
        <p:nvSpPr>
          <p:cNvPr id="41" name="Shape 39"/>
          <p:cNvSpPr/>
          <p:nvPr/>
        </p:nvSpPr>
        <p:spPr>
          <a:xfrm>
            <a:off x="4983480" y="3593592"/>
            <a:ext cx="128016" cy="128016"/>
          </a:xfrm>
          <a:prstGeom prst="ellipse">
            <a:avLst/>
          </a:prstGeom>
          <a:solidFill>
            <a:srgbClr val="0A5C3A"/>
          </a:solidFill>
          <a:ln w="12700">
            <a:solidFill>
              <a:srgbClr val="0A5C3A"/>
            </a:solidFill>
            <a:prstDash val="solid"/>
          </a:ln>
        </p:spPr>
        <p:txBody>
          <a:bodyPr/>
          <a:lstStyle/>
          <a:p>
            <a:endParaRPr lang="en-US"/>
          </a:p>
        </p:txBody>
      </p:sp>
      <p:sp>
        <p:nvSpPr>
          <p:cNvPr id="42" name="Text 40"/>
          <p:cNvSpPr/>
          <p:nvPr/>
        </p:nvSpPr>
        <p:spPr>
          <a:xfrm>
            <a:off x="5166360" y="348386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Debt Covenants</a:t>
            </a:r>
            <a:endParaRPr lang="en-US" sz="1050" dirty="0"/>
          </a:p>
        </p:txBody>
      </p:sp>
      <p:sp>
        <p:nvSpPr>
          <p:cNvPr id="43" name="Text 41"/>
          <p:cNvSpPr/>
          <p:nvPr/>
        </p:nvSpPr>
        <p:spPr>
          <a:xfrm>
            <a:off x="5166360" y="3694176"/>
            <a:ext cx="3685032" cy="329184"/>
          </a:xfrm>
          <a:prstGeom prst="rect">
            <a:avLst/>
          </a:prstGeom>
          <a:noFill/>
          <a:ln/>
        </p:spPr>
        <p:txBody>
          <a:bodyPr wrap="square" rtlCol="0" anchor="t"/>
          <a:lstStyle/>
          <a:p>
            <a:pPr marL="0" indent="0">
              <a:buNone/>
            </a:pPr>
            <a:r>
              <a:rPr lang="en-US" sz="870" dirty="0">
                <a:solidFill>
                  <a:srgbClr val="0D1F17"/>
                </a:solidFill>
                <a:latin typeface="Calibri" pitchFamily="34" charset="0"/>
                <a:ea typeface="Calibri" pitchFamily="34" charset="-122"/>
                <a:cs typeface="Calibri" pitchFamily="34" charset="-120"/>
              </a:rPr>
              <a:t>All debt obligations and covenants confirmed. Lender consent obtained or waived. Financing committed and closing funds confirmed available.</a:t>
            </a:r>
            <a:endParaRPr lang="en-US" sz="870" dirty="0"/>
          </a:p>
        </p:txBody>
      </p:sp>
      <p:sp>
        <p:nvSpPr>
          <p:cNvPr id="44" name="Shape 42"/>
          <p:cNvSpPr/>
          <p:nvPr/>
        </p:nvSpPr>
        <p:spPr>
          <a:xfrm>
            <a:off x="4892040" y="3483864"/>
            <a:ext cx="4005072" cy="539496"/>
          </a:xfrm>
          <a:prstGeom prst="rect">
            <a:avLst/>
          </a:prstGeom>
          <a:solidFill>
            <a:srgbClr val="FFFFFF"/>
          </a:solidFill>
          <a:ln w="6350">
            <a:solidFill>
              <a:srgbClr val="E0E0E0"/>
            </a:solidFill>
            <a:prstDash val="solid"/>
          </a:ln>
        </p:spPr>
        <p:txBody>
          <a:bodyPr/>
          <a:lstStyle/>
          <a:p>
            <a:endParaRPr lang="en-US"/>
          </a:p>
        </p:txBody>
      </p:sp>
      <p:sp>
        <p:nvSpPr>
          <p:cNvPr id="45" name="Shape 43"/>
          <p:cNvSpPr/>
          <p:nvPr/>
        </p:nvSpPr>
        <p:spPr>
          <a:xfrm>
            <a:off x="4983480" y="3593592"/>
            <a:ext cx="128016" cy="128016"/>
          </a:xfrm>
          <a:prstGeom prst="ellipse">
            <a:avLst/>
          </a:prstGeom>
          <a:solidFill>
            <a:srgbClr val="0A5C3A"/>
          </a:solidFill>
          <a:ln w="12700">
            <a:solidFill>
              <a:srgbClr val="0A5C3A"/>
            </a:solidFill>
            <a:prstDash val="solid"/>
          </a:ln>
        </p:spPr>
        <p:txBody>
          <a:bodyPr/>
          <a:lstStyle/>
          <a:p>
            <a:endParaRPr lang="en-US"/>
          </a:p>
        </p:txBody>
      </p:sp>
      <p:sp>
        <p:nvSpPr>
          <p:cNvPr id="46" name="Text 44"/>
          <p:cNvSpPr/>
          <p:nvPr/>
        </p:nvSpPr>
        <p:spPr>
          <a:xfrm>
            <a:off x="5166360" y="348386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Debt Covenants</a:t>
            </a:r>
            <a:endParaRPr lang="en-US" sz="1050" dirty="0"/>
          </a:p>
        </p:txBody>
      </p:sp>
      <p:sp>
        <p:nvSpPr>
          <p:cNvPr id="47" name="Text 45"/>
          <p:cNvSpPr/>
          <p:nvPr/>
        </p:nvSpPr>
        <p:spPr>
          <a:xfrm>
            <a:off x="5166360" y="3694176"/>
            <a:ext cx="3685032" cy="329184"/>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All debt obligations and covenants confirmed. Lender consent obtained or waived. Financing committed and closing funds confirmed available.</a:t>
            </a:r>
            <a:endParaRPr lang="en-US" sz="900" dirty="0"/>
          </a:p>
        </p:txBody>
      </p:sp>
      <p:sp>
        <p:nvSpPr>
          <p:cNvPr id="48" name="Shape 46"/>
          <p:cNvSpPr/>
          <p:nvPr/>
        </p:nvSpPr>
        <p:spPr>
          <a:xfrm>
            <a:off x="4983480" y="4187952"/>
            <a:ext cx="128016" cy="128016"/>
          </a:xfrm>
          <a:prstGeom prst="ellipse">
            <a:avLst/>
          </a:prstGeom>
          <a:solidFill>
            <a:srgbClr val="0A5C3A"/>
          </a:solidFill>
          <a:ln w="12700">
            <a:solidFill>
              <a:srgbClr val="0A5C3A"/>
            </a:solidFill>
            <a:prstDash val="solid"/>
          </a:ln>
        </p:spPr>
        <p:txBody>
          <a:bodyPr/>
          <a:lstStyle/>
          <a:p>
            <a:endParaRPr lang="en-US"/>
          </a:p>
        </p:txBody>
      </p:sp>
      <p:sp>
        <p:nvSpPr>
          <p:cNvPr id="49" name="Text 47"/>
          <p:cNvSpPr/>
          <p:nvPr/>
        </p:nvSpPr>
        <p:spPr>
          <a:xfrm>
            <a:off x="5166360" y="407822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Opening Balance Sheet</a:t>
            </a:r>
            <a:endParaRPr lang="en-US" sz="1050" dirty="0"/>
          </a:p>
        </p:txBody>
      </p:sp>
      <p:sp>
        <p:nvSpPr>
          <p:cNvPr id="51" name="Shape 49"/>
          <p:cNvSpPr/>
          <p:nvPr/>
        </p:nvSpPr>
        <p:spPr>
          <a:xfrm>
            <a:off x="4892040" y="4078224"/>
            <a:ext cx="4005072" cy="608076"/>
          </a:xfrm>
          <a:prstGeom prst="rect">
            <a:avLst/>
          </a:prstGeom>
          <a:solidFill>
            <a:srgbClr val="FFFFFF"/>
          </a:solidFill>
          <a:ln w="6350">
            <a:solidFill>
              <a:srgbClr val="E0E0E0"/>
            </a:solidFill>
            <a:prstDash val="solid"/>
          </a:ln>
        </p:spPr>
        <p:txBody>
          <a:bodyPr/>
          <a:lstStyle/>
          <a:p>
            <a:endParaRPr lang="en-US"/>
          </a:p>
        </p:txBody>
      </p:sp>
      <p:sp>
        <p:nvSpPr>
          <p:cNvPr id="52" name="Shape 50"/>
          <p:cNvSpPr/>
          <p:nvPr/>
        </p:nvSpPr>
        <p:spPr>
          <a:xfrm>
            <a:off x="4983480" y="4187952"/>
            <a:ext cx="128016" cy="128016"/>
          </a:xfrm>
          <a:prstGeom prst="ellipse">
            <a:avLst/>
          </a:prstGeom>
          <a:solidFill>
            <a:srgbClr val="0A5C3A"/>
          </a:solidFill>
          <a:ln w="12700">
            <a:solidFill>
              <a:srgbClr val="0A5C3A"/>
            </a:solidFill>
            <a:prstDash val="solid"/>
          </a:ln>
        </p:spPr>
        <p:txBody>
          <a:bodyPr/>
          <a:lstStyle/>
          <a:p>
            <a:endParaRPr lang="en-US"/>
          </a:p>
        </p:txBody>
      </p:sp>
      <p:sp>
        <p:nvSpPr>
          <p:cNvPr id="53" name="Text 51"/>
          <p:cNvSpPr/>
          <p:nvPr/>
        </p:nvSpPr>
        <p:spPr>
          <a:xfrm>
            <a:off x="5166360" y="4078224"/>
            <a:ext cx="3685032" cy="201168"/>
          </a:xfrm>
          <a:prstGeom prst="rect">
            <a:avLst/>
          </a:prstGeom>
          <a:noFill/>
          <a:ln/>
        </p:spPr>
        <p:txBody>
          <a:bodyPr wrap="square" rtlCol="0" anchor="b"/>
          <a:lstStyle/>
          <a:p>
            <a:pPr marL="0" indent="0">
              <a:buNone/>
            </a:pPr>
            <a:r>
              <a:rPr lang="en-US" sz="1050" b="1" dirty="0">
                <a:solidFill>
                  <a:srgbClr val="063D27"/>
                </a:solidFill>
                <a:latin typeface="Calibri" pitchFamily="34" charset="0"/>
                <a:ea typeface="Calibri" pitchFamily="34" charset="-122"/>
                <a:cs typeface="Calibri" pitchFamily="34" charset="-120"/>
              </a:rPr>
              <a:t>Opening Balance Sheet</a:t>
            </a:r>
            <a:endParaRPr lang="en-US" sz="1050" dirty="0"/>
          </a:p>
        </p:txBody>
      </p:sp>
      <p:sp>
        <p:nvSpPr>
          <p:cNvPr id="54" name="Text 52"/>
          <p:cNvSpPr/>
          <p:nvPr/>
        </p:nvSpPr>
        <p:spPr>
          <a:xfrm>
            <a:off x="5166360" y="4187952"/>
            <a:ext cx="3685032" cy="449050"/>
          </a:xfrm>
          <a:prstGeom prst="rect">
            <a:avLst/>
          </a:prstGeom>
          <a:noFill/>
          <a:ln/>
        </p:spPr>
        <p:txBody>
          <a:bodyPr wrap="square" rtlCol="0" anchor="t"/>
          <a:lstStyle/>
          <a:p>
            <a:pPr marL="0" indent="0">
              <a:buNone/>
            </a:pPr>
            <a:r>
              <a:rPr lang="en-US" sz="900" dirty="0">
                <a:solidFill>
                  <a:srgbClr val="0D1F17"/>
                </a:solidFill>
                <a:latin typeface="Calibri" pitchFamily="34" charset="0"/>
                <a:ea typeface="Calibri" pitchFamily="34" charset="-122"/>
                <a:cs typeface="Calibri" pitchFamily="34" charset="-120"/>
              </a:rPr>
              <a:t>Pro forma combined P&amp;L and balance sheet built. NWC peg and adjustment mechanism confirmed with Legal. External auditor briefed before first combined 10-Q window.</a:t>
            </a:r>
            <a:endParaRPr lang="en-US" sz="900" dirty="0"/>
          </a:p>
        </p:txBody>
      </p:sp>
      <p:sp>
        <p:nvSpPr>
          <p:cNvPr id="55" name="Text 53"/>
          <p:cNvSpPr/>
          <p:nvPr/>
        </p:nvSpPr>
        <p:spPr>
          <a:xfrm>
            <a:off x="274320" y="4942332"/>
            <a:ext cx="4572000" cy="164592"/>
          </a:xfrm>
          <a:prstGeom prst="rect">
            <a:avLst/>
          </a:prstGeom>
          <a:noFill/>
          <a:ln/>
        </p:spPr>
        <p:txBody>
          <a:bodyPr wrap="square" rtlCol="0" anchor="ctr"/>
          <a:lstStyle/>
          <a:p>
            <a:pPr marL="0" indent="0" algn="l">
              <a:buNone/>
            </a:pPr>
            <a:r>
              <a:rPr lang="en-US" sz="800" dirty="0">
                <a:solidFill>
                  <a:srgbClr val="000000"/>
                </a:solidFill>
                <a:latin typeface="Calibri" pitchFamily="34" charset="0"/>
                <a:ea typeface="Calibri" pitchFamily="34" charset="-122"/>
                <a:cs typeface="Calibri" pitchFamily="34" charset="-120"/>
              </a:rPr>
              <a:t>© 100-Day Advisors  ·  MandAPlaybook.com</a:t>
            </a:r>
            <a:endParaRPr lang="en-US" sz="800" dirty="0"/>
          </a:p>
        </p:txBody>
      </p:sp>
      <p:sp>
        <p:nvSpPr>
          <p:cNvPr id="56" name="Text 54"/>
          <p:cNvSpPr/>
          <p:nvPr/>
        </p:nvSpPr>
        <p:spPr>
          <a:xfrm>
            <a:off x="8778240" y="4942332"/>
            <a:ext cx="228600" cy="164592"/>
          </a:xfrm>
          <a:prstGeom prst="rect">
            <a:avLst/>
          </a:prstGeom>
          <a:noFill/>
          <a:ln/>
        </p:spPr>
        <p:txBody>
          <a:bodyPr wrap="square" rtlCol="0" anchor="ctr"/>
          <a:lstStyle/>
          <a:p>
            <a:pPr marL="0" indent="0" algn="r">
              <a:buNone/>
            </a:pPr>
            <a:r>
              <a:rPr lang="en-US" sz="800" dirty="0">
                <a:solidFill>
                  <a:srgbClr val="000000"/>
                </a:solidFill>
                <a:latin typeface="Calibri" pitchFamily="34" charset="0"/>
                <a:ea typeface="Calibri" pitchFamily="34" charset="-122"/>
                <a:cs typeface="Calibri" pitchFamily="34" charset="-120"/>
              </a:rPr>
              <a:t>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5C3A"/>
          </a:solidFill>
          <a:ln w="12700">
            <a:solidFill>
              <a:srgbClr val="0A5C3A"/>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Part 1 of 2</a:t>
            </a:r>
            <a:endParaRPr lang="en-US" sz="2600" dirty="0"/>
          </a:p>
        </p:txBody>
      </p:sp>
      <p:sp>
        <p:nvSpPr>
          <p:cNvPr id="6" name="Shape 4"/>
          <p:cNvSpPr/>
          <p:nvPr/>
        </p:nvSpPr>
        <p:spPr>
          <a:xfrm>
            <a:off x="256032" y="1417320"/>
            <a:ext cx="8631936" cy="896112"/>
          </a:xfrm>
          <a:prstGeom prst="rect">
            <a:avLst/>
          </a:prstGeom>
          <a:solidFill>
            <a:srgbClr val="FFFFFF"/>
          </a:solidFill>
          <a:ln w="9525">
            <a:solidFill>
              <a:srgbClr val="E0E0E0"/>
            </a:solidFill>
            <a:prstDash val="solid"/>
          </a:ln>
        </p:spPr>
        <p:txBody>
          <a:bodyPr/>
          <a:lstStyle/>
          <a:p>
            <a:endParaRPr lang="en-US"/>
          </a:p>
        </p:txBody>
      </p:sp>
      <p:sp>
        <p:nvSpPr>
          <p:cNvPr id="7" name="Shape 5"/>
          <p:cNvSpPr/>
          <p:nvPr/>
        </p:nvSpPr>
        <p:spPr>
          <a:xfrm>
            <a:off x="320040" y="1527048"/>
            <a:ext cx="749808" cy="201168"/>
          </a:xfrm>
          <a:prstGeom prst="roundRect">
            <a:avLst>
              <a:gd name="adj" fmla="val 18182"/>
            </a:avLst>
          </a:prstGeom>
          <a:solidFill>
            <a:srgbClr val="FFFFFF"/>
          </a:solidFill>
          <a:ln w="19050">
            <a:solidFill>
              <a:srgbClr val="C97B00"/>
            </a:solidFill>
            <a:prstDash val="solid"/>
          </a:ln>
        </p:spPr>
        <p:txBody>
          <a:bodyPr/>
          <a:lstStyle/>
          <a:p>
            <a:endParaRPr lang="en-US"/>
          </a:p>
        </p:txBody>
      </p:sp>
      <p:sp>
        <p:nvSpPr>
          <p:cNvPr id="8" name="Text 6"/>
          <p:cNvSpPr/>
          <p:nvPr/>
        </p:nvSpPr>
        <p:spPr>
          <a:xfrm>
            <a:off x="320040" y="1527048"/>
            <a:ext cx="749808" cy="201168"/>
          </a:xfrm>
          <a:prstGeom prst="rect">
            <a:avLst/>
          </a:prstGeom>
          <a:noFill/>
          <a:ln/>
        </p:spPr>
        <p:txBody>
          <a:bodyPr wrap="square" rtlCol="0" anchor="ctr"/>
          <a:lstStyle/>
          <a:p>
            <a:pPr marL="0" indent="0" algn="ctr">
              <a:buNone/>
            </a:pPr>
            <a:r>
              <a:rPr lang="en-US" sz="880" b="1" dirty="0">
                <a:solidFill>
                  <a:srgbClr val="C97B00"/>
                </a:solidFill>
                <a:latin typeface="Calibri" pitchFamily="34" charset="0"/>
                <a:ea typeface="Calibri" pitchFamily="34" charset="-122"/>
                <a:cs typeface="Calibri" pitchFamily="34" charset="-120"/>
              </a:rPr>
              <a:t>Assumption</a:t>
            </a:r>
            <a:endParaRPr lang="en-US" sz="880" dirty="0"/>
          </a:p>
        </p:txBody>
      </p:sp>
      <p:sp>
        <p:nvSpPr>
          <p:cNvPr id="9" name="Shape 7"/>
          <p:cNvSpPr/>
          <p:nvPr/>
        </p:nvSpPr>
        <p:spPr>
          <a:xfrm>
            <a:off x="1115568" y="1527048"/>
            <a:ext cx="658368" cy="201168"/>
          </a:xfrm>
          <a:prstGeom prst="roundRect">
            <a:avLst>
              <a:gd name="adj" fmla="val 18182"/>
            </a:avLst>
          </a:prstGeom>
          <a:solidFill>
            <a:srgbClr val="FEF3C7"/>
          </a:solidFill>
          <a:ln w="12700">
            <a:solidFill>
              <a:srgbClr val="FEF3C7"/>
            </a:solidFill>
            <a:prstDash val="solid"/>
          </a:ln>
        </p:spPr>
        <p:txBody>
          <a:bodyPr/>
          <a:lstStyle/>
          <a:p>
            <a:endParaRPr lang="en-US"/>
          </a:p>
        </p:txBody>
      </p:sp>
      <p:sp>
        <p:nvSpPr>
          <p:cNvPr id="10" name="Text 8"/>
          <p:cNvSpPr/>
          <p:nvPr/>
        </p:nvSpPr>
        <p:spPr>
          <a:xfrm>
            <a:off x="1115568" y="1527048"/>
            <a:ext cx="658368" cy="201168"/>
          </a:xfrm>
          <a:prstGeom prst="rect">
            <a:avLst/>
          </a:prstGeom>
          <a:noFill/>
          <a:ln/>
        </p:spPr>
        <p:txBody>
          <a:bodyPr wrap="square" rtlCol="0" anchor="ctr"/>
          <a:lstStyle/>
          <a:p>
            <a:pPr marL="0" indent="0" algn="ctr">
              <a:buNone/>
            </a:pPr>
            <a:r>
              <a:rPr lang="en-US" sz="880" b="1" dirty="0">
                <a:solidFill>
                  <a:srgbClr val="92400E"/>
                </a:solidFill>
                <a:latin typeface="Calibri" pitchFamily="34" charset="0"/>
                <a:ea typeface="Calibri" pitchFamily="34" charset="-122"/>
                <a:cs typeface="Calibri" pitchFamily="34" charset="-120"/>
              </a:rPr>
              <a:t>Active</a:t>
            </a:r>
            <a:endParaRPr lang="en-US" sz="880" dirty="0"/>
          </a:p>
        </p:txBody>
      </p:sp>
      <p:sp>
        <p:nvSpPr>
          <p:cNvPr id="11" name="Text 9"/>
          <p:cNvSpPr/>
          <p:nvPr/>
        </p:nvSpPr>
        <p:spPr>
          <a:xfrm>
            <a:off x="1847088" y="1490472"/>
            <a:ext cx="6967728" cy="256032"/>
          </a:xfrm>
          <a:prstGeom prst="rect">
            <a:avLst/>
          </a:prstGeom>
          <a:noFill/>
          <a:ln/>
        </p:spPr>
        <p:txBody>
          <a:bodyPr wrap="square" rtlCol="0" anchor="ctr"/>
          <a:lstStyle/>
          <a:p>
            <a:pPr marL="0" indent="0">
              <a:buNone/>
            </a:pPr>
            <a:r>
              <a:rPr lang="en-US" sz="1100" b="1" dirty="0">
                <a:solidFill>
                  <a:srgbClr val="063D27"/>
                </a:solidFill>
                <a:latin typeface="Cambria" pitchFamily="34" charset="0"/>
                <a:ea typeface="Cambria" pitchFamily="34" charset="-122"/>
                <a:cs typeface="Cambria" pitchFamily="34" charset="-120"/>
              </a:rPr>
              <a:t>Finance team personnel remain available through integration</a:t>
            </a:r>
            <a:endParaRPr lang="en-US" sz="1100" dirty="0"/>
          </a:p>
        </p:txBody>
      </p:sp>
      <p:sp>
        <p:nvSpPr>
          <p:cNvPr id="12" name="Text 10"/>
          <p:cNvSpPr/>
          <p:nvPr/>
        </p:nvSpPr>
        <p:spPr>
          <a:xfrm>
            <a:off x="320040" y="1783080"/>
            <a:ext cx="4224528" cy="475488"/>
          </a:xfrm>
          <a:prstGeom prst="rect">
            <a:avLst/>
          </a:prstGeom>
          <a:noFill/>
          <a:ln/>
        </p:spPr>
        <p:txBody>
          <a:bodyPr wrap="square" rtlCol="0" anchor="t"/>
          <a:lstStyle/>
          <a:p>
            <a:pPr marL="0" indent="0">
              <a:buNone/>
            </a:pPr>
            <a:r>
              <a:rPr lang="en-US" sz="880" dirty="0">
                <a:solidFill>
                  <a:srgbClr val="0D1F17"/>
                </a:solidFill>
                <a:latin typeface="Calibri" pitchFamily="34" charset="0"/>
                <a:ea typeface="Calibri" pitchFamily="34" charset="-122"/>
                <a:cs typeface="Calibri" pitchFamily="34" charset="-120"/>
              </a:rPr>
              <a:t>If the Finance workstream lead or critical Finance staff depart at or near close, the combined entity loses institutional knowledge of legacy accounting policies, system configurations, and vendor relationships.</a:t>
            </a:r>
            <a:endParaRPr lang="en-US" sz="880" dirty="0"/>
          </a:p>
        </p:txBody>
      </p:sp>
      <p:sp>
        <p:nvSpPr>
          <p:cNvPr id="13" name="Text 11"/>
          <p:cNvSpPr/>
          <p:nvPr/>
        </p:nvSpPr>
        <p:spPr>
          <a:xfrm>
            <a:off x="4681728" y="1783080"/>
            <a:ext cx="4224528" cy="475488"/>
          </a:xfrm>
          <a:prstGeom prst="rect">
            <a:avLst/>
          </a:prstGeom>
          <a:noFill/>
          <a:ln/>
        </p:spPr>
        <p:txBody>
          <a:bodyPr wrap="square" rtlCol="0" anchor="t"/>
          <a:lstStyle/>
          <a:p>
            <a:pPr marL="0" indent="0">
              <a:buNone/>
            </a:pPr>
            <a:r>
              <a:rPr lang="en-US" sz="880" i="1" dirty="0">
                <a:solidFill>
                  <a:srgbClr val="000000"/>
                </a:solidFill>
                <a:latin typeface="Calibri" pitchFamily="34" charset="0"/>
                <a:ea typeface="Calibri" pitchFamily="34" charset="-122"/>
                <a:cs typeface="Calibri" pitchFamily="34" charset="-120"/>
              </a:rPr>
              <a:t>→ CFO to confirm availability and commitment of Finance workstream lead and top 5 critical Finance personnel before close. Initiate retention discussions for any at-risk team members identified during due diligence.</a:t>
            </a:r>
            <a:endParaRPr lang="en-US" sz="880" dirty="0"/>
          </a:p>
        </p:txBody>
      </p:sp>
      <p:sp>
        <p:nvSpPr>
          <p:cNvPr id="14" name="Shape 12"/>
          <p:cNvSpPr/>
          <p:nvPr/>
        </p:nvSpPr>
        <p:spPr>
          <a:xfrm>
            <a:off x="4572000" y="1764792"/>
            <a:ext cx="0" cy="493776"/>
          </a:xfrm>
          <a:prstGeom prst="line">
            <a:avLst/>
          </a:prstGeom>
          <a:noFill/>
          <a:ln w="9525">
            <a:solidFill>
              <a:srgbClr val="E0E0E0"/>
            </a:solidFill>
            <a:prstDash val="solid"/>
          </a:ln>
        </p:spPr>
        <p:txBody>
          <a:bodyPr/>
          <a:lstStyle/>
          <a:p>
            <a:endParaRPr lang="en-US"/>
          </a:p>
        </p:txBody>
      </p:sp>
      <p:sp>
        <p:nvSpPr>
          <p:cNvPr id="15" name="Shape 13"/>
          <p:cNvSpPr/>
          <p:nvPr/>
        </p:nvSpPr>
        <p:spPr>
          <a:xfrm>
            <a:off x="256032" y="2404872"/>
            <a:ext cx="8631936" cy="896112"/>
          </a:xfrm>
          <a:prstGeom prst="rect">
            <a:avLst/>
          </a:prstGeom>
          <a:solidFill>
            <a:srgbClr val="FFFFFF"/>
          </a:solidFill>
          <a:ln w="9525">
            <a:solidFill>
              <a:srgbClr val="E0E0E0"/>
            </a:solidFill>
            <a:prstDash val="solid"/>
          </a:ln>
        </p:spPr>
        <p:txBody>
          <a:bodyPr/>
          <a:lstStyle/>
          <a:p>
            <a:endParaRPr lang="en-US"/>
          </a:p>
        </p:txBody>
      </p:sp>
      <p:sp>
        <p:nvSpPr>
          <p:cNvPr id="16" name="Shape 14"/>
          <p:cNvSpPr/>
          <p:nvPr/>
        </p:nvSpPr>
        <p:spPr>
          <a:xfrm>
            <a:off x="320040" y="2514600"/>
            <a:ext cx="749808" cy="201168"/>
          </a:xfrm>
          <a:prstGeom prst="roundRect">
            <a:avLst>
              <a:gd name="adj" fmla="val 18182"/>
            </a:avLst>
          </a:prstGeom>
          <a:solidFill>
            <a:srgbClr val="FFFFFF"/>
          </a:solidFill>
          <a:ln w="19050">
            <a:solidFill>
              <a:srgbClr val="C97B00"/>
            </a:solidFill>
            <a:prstDash val="solid"/>
          </a:ln>
        </p:spPr>
        <p:txBody>
          <a:bodyPr/>
          <a:lstStyle/>
          <a:p>
            <a:endParaRPr lang="en-US"/>
          </a:p>
        </p:txBody>
      </p:sp>
      <p:sp>
        <p:nvSpPr>
          <p:cNvPr id="17" name="Text 15"/>
          <p:cNvSpPr/>
          <p:nvPr/>
        </p:nvSpPr>
        <p:spPr>
          <a:xfrm>
            <a:off x="320040" y="2514600"/>
            <a:ext cx="749808" cy="201168"/>
          </a:xfrm>
          <a:prstGeom prst="rect">
            <a:avLst/>
          </a:prstGeom>
          <a:noFill/>
          <a:ln/>
        </p:spPr>
        <p:txBody>
          <a:bodyPr wrap="square" rtlCol="0" anchor="ctr"/>
          <a:lstStyle/>
          <a:p>
            <a:pPr marL="0" indent="0" algn="ctr">
              <a:buNone/>
            </a:pPr>
            <a:r>
              <a:rPr lang="en-US" sz="880" b="1" dirty="0">
                <a:solidFill>
                  <a:srgbClr val="C97B00"/>
                </a:solidFill>
                <a:latin typeface="Calibri" pitchFamily="34" charset="0"/>
                <a:ea typeface="Calibri" pitchFamily="34" charset="-122"/>
                <a:cs typeface="Calibri" pitchFamily="34" charset="-120"/>
              </a:rPr>
              <a:t>Assumption</a:t>
            </a:r>
            <a:endParaRPr lang="en-US" sz="880" dirty="0"/>
          </a:p>
        </p:txBody>
      </p:sp>
      <p:sp>
        <p:nvSpPr>
          <p:cNvPr id="18" name="Shape 16"/>
          <p:cNvSpPr/>
          <p:nvPr/>
        </p:nvSpPr>
        <p:spPr>
          <a:xfrm>
            <a:off x="1115568" y="2514600"/>
            <a:ext cx="658368" cy="201168"/>
          </a:xfrm>
          <a:prstGeom prst="roundRect">
            <a:avLst>
              <a:gd name="adj" fmla="val 18182"/>
            </a:avLst>
          </a:prstGeom>
          <a:solidFill>
            <a:srgbClr val="FEF3C7"/>
          </a:solidFill>
          <a:ln w="12700">
            <a:solidFill>
              <a:srgbClr val="FEF3C7"/>
            </a:solidFill>
            <a:prstDash val="solid"/>
          </a:ln>
        </p:spPr>
        <p:txBody>
          <a:bodyPr/>
          <a:lstStyle/>
          <a:p>
            <a:endParaRPr lang="en-US"/>
          </a:p>
        </p:txBody>
      </p:sp>
      <p:sp>
        <p:nvSpPr>
          <p:cNvPr id="19" name="Text 17"/>
          <p:cNvSpPr/>
          <p:nvPr/>
        </p:nvSpPr>
        <p:spPr>
          <a:xfrm>
            <a:off x="1115568" y="2514600"/>
            <a:ext cx="658368" cy="201168"/>
          </a:xfrm>
          <a:prstGeom prst="rect">
            <a:avLst/>
          </a:prstGeom>
          <a:noFill/>
          <a:ln/>
        </p:spPr>
        <p:txBody>
          <a:bodyPr wrap="square" rtlCol="0" anchor="ctr"/>
          <a:lstStyle/>
          <a:p>
            <a:pPr marL="0" indent="0" algn="ctr">
              <a:buNone/>
            </a:pPr>
            <a:r>
              <a:rPr lang="en-US" sz="880" b="1" dirty="0">
                <a:solidFill>
                  <a:srgbClr val="92400E"/>
                </a:solidFill>
                <a:latin typeface="Calibri" pitchFamily="34" charset="0"/>
                <a:ea typeface="Calibri" pitchFamily="34" charset="-122"/>
                <a:cs typeface="Calibri" pitchFamily="34" charset="-120"/>
              </a:rPr>
              <a:t>Active</a:t>
            </a:r>
            <a:endParaRPr lang="en-US" sz="880" dirty="0"/>
          </a:p>
        </p:txBody>
      </p:sp>
      <p:sp>
        <p:nvSpPr>
          <p:cNvPr id="20" name="Text 18"/>
          <p:cNvSpPr/>
          <p:nvPr/>
        </p:nvSpPr>
        <p:spPr>
          <a:xfrm>
            <a:off x="1847088" y="2478024"/>
            <a:ext cx="6967728" cy="256032"/>
          </a:xfrm>
          <a:prstGeom prst="rect">
            <a:avLst/>
          </a:prstGeom>
          <a:noFill/>
          <a:ln/>
        </p:spPr>
        <p:txBody>
          <a:bodyPr wrap="square" rtlCol="0" anchor="ctr"/>
          <a:lstStyle/>
          <a:p>
            <a:pPr marL="0" indent="0">
              <a:buNone/>
            </a:pPr>
            <a:r>
              <a:rPr lang="en-US" sz="1100" b="1" dirty="0">
                <a:solidFill>
                  <a:srgbClr val="063D27"/>
                </a:solidFill>
                <a:latin typeface="Cambria" pitchFamily="34" charset="0"/>
                <a:ea typeface="Cambria" pitchFamily="34" charset="-122"/>
                <a:cs typeface="Cambria" pitchFamily="34" charset="-120"/>
              </a:rPr>
              <a:t>No material undisclosed accounting issues surface post-close</a:t>
            </a:r>
            <a:endParaRPr lang="en-US" sz="1100" dirty="0"/>
          </a:p>
        </p:txBody>
      </p:sp>
      <p:sp>
        <p:nvSpPr>
          <p:cNvPr id="21" name="Text 19"/>
          <p:cNvSpPr/>
          <p:nvPr/>
        </p:nvSpPr>
        <p:spPr>
          <a:xfrm>
            <a:off x="320040" y="2770632"/>
            <a:ext cx="4224528" cy="475488"/>
          </a:xfrm>
          <a:prstGeom prst="rect">
            <a:avLst/>
          </a:prstGeom>
          <a:noFill/>
          <a:ln/>
        </p:spPr>
        <p:txBody>
          <a:bodyPr wrap="square" rtlCol="0" anchor="t"/>
          <a:lstStyle/>
          <a:p>
            <a:pPr marL="0" indent="0">
              <a:buNone/>
            </a:pPr>
            <a:r>
              <a:rPr lang="en-US" sz="880" dirty="0">
                <a:solidFill>
                  <a:srgbClr val="0D1F17"/>
                </a:solidFill>
                <a:latin typeface="Calibri" pitchFamily="34" charset="0"/>
                <a:ea typeface="Calibri" pitchFamily="34" charset="-122"/>
                <a:cs typeface="Calibri" pitchFamily="34" charset="-120"/>
              </a:rPr>
              <a:t>If material undisclosed accounting issues are discovered post-close, the purchase price allocation, opening balance sheet, and first combined financial statements will require revision — creating SEC restatement exposure and audit risk.</a:t>
            </a:r>
            <a:endParaRPr lang="en-US" sz="880" dirty="0"/>
          </a:p>
        </p:txBody>
      </p:sp>
      <p:sp>
        <p:nvSpPr>
          <p:cNvPr id="22" name="Text 20"/>
          <p:cNvSpPr/>
          <p:nvPr/>
        </p:nvSpPr>
        <p:spPr>
          <a:xfrm>
            <a:off x="4681728" y="2770632"/>
            <a:ext cx="4224528" cy="475488"/>
          </a:xfrm>
          <a:prstGeom prst="rect">
            <a:avLst/>
          </a:prstGeom>
          <a:noFill/>
          <a:ln/>
        </p:spPr>
        <p:txBody>
          <a:bodyPr wrap="square" rtlCol="0" anchor="t"/>
          <a:lstStyle/>
          <a:p>
            <a:pPr marL="0" indent="0">
              <a:buNone/>
            </a:pPr>
            <a:r>
              <a:rPr lang="en-US" sz="880" i="1" dirty="0">
                <a:solidFill>
                  <a:srgbClr val="000000"/>
                </a:solidFill>
                <a:latin typeface="Calibri" pitchFamily="34" charset="0"/>
                <a:ea typeface="Calibri" pitchFamily="34" charset="-122"/>
                <a:cs typeface="Calibri" pitchFamily="34" charset="-120"/>
              </a:rPr>
              <a:t>→ VP Finance to complete rapid financial statement validation in first 14 days. Any material differences escalated to CFO and General Counsel immediately. Auditors to assess materiality of any differences within 5 business days.</a:t>
            </a:r>
            <a:endParaRPr lang="en-US" sz="880" dirty="0"/>
          </a:p>
        </p:txBody>
      </p:sp>
      <p:sp>
        <p:nvSpPr>
          <p:cNvPr id="23" name="Shape 21"/>
          <p:cNvSpPr/>
          <p:nvPr/>
        </p:nvSpPr>
        <p:spPr>
          <a:xfrm>
            <a:off x="4572000" y="2752344"/>
            <a:ext cx="0" cy="493776"/>
          </a:xfrm>
          <a:prstGeom prst="line">
            <a:avLst/>
          </a:prstGeom>
          <a:noFill/>
          <a:ln w="9525">
            <a:solidFill>
              <a:srgbClr val="E0E0E0"/>
            </a:solidFill>
            <a:prstDash val="solid"/>
          </a:ln>
        </p:spPr>
        <p:txBody>
          <a:bodyPr/>
          <a:lstStyle/>
          <a:p>
            <a:endParaRPr lang="en-US"/>
          </a:p>
        </p:txBody>
      </p:sp>
      <p:sp>
        <p:nvSpPr>
          <p:cNvPr id="24" name="Shape 22"/>
          <p:cNvSpPr/>
          <p:nvPr/>
        </p:nvSpPr>
        <p:spPr>
          <a:xfrm>
            <a:off x="256032" y="3392424"/>
            <a:ext cx="8631936" cy="896112"/>
          </a:xfrm>
          <a:prstGeom prst="rect">
            <a:avLst/>
          </a:prstGeom>
          <a:solidFill>
            <a:srgbClr val="FFFFFF"/>
          </a:solidFill>
          <a:ln w="9525">
            <a:solidFill>
              <a:srgbClr val="E0E0E0"/>
            </a:solidFill>
            <a:prstDash val="solid"/>
          </a:ln>
        </p:spPr>
        <p:txBody>
          <a:bodyPr/>
          <a:lstStyle/>
          <a:p>
            <a:endParaRPr lang="en-US"/>
          </a:p>
        </p:txBody>
      </p:sp>
      <p:sp>
        <p:nvSpPr>
          <p:cNvPr id="25" name="Shape 23"/>
          <p:cNvSpPr/>
          <p:nvPr/>
        </p:nvSpPr>
        <p:spPr>
          <a:xfrm>
            <a:off x="320040" y="3502152"/>
            <a:ext cx="749808" cy="201168"/>
          </a:xfrm>
          <a:prstGeom prst="roundRect">
            <a:avLst>
              <a:gd name="adj" fmla="val 18182"/>
            </a:avLst>
          </a:prstGeom>
          <a:solidFill>
            <a:srgbClr val="FFFFFF"/>
          </a:solidFill>
          <a:ln w="19050">
            <a:solidFill>
              <a:srgbClr val="B91C1C"/>
            </a:solidFill>
            <a:prstDash val="solid"/>
          </a:ln>
        </p:spPr>
        <p:txBody>
          <a:bodyPr/>
          <a:lstStyle/>
          <a:p>
            <a:endParaRPr lang="en-US"/>
          </a:p>
        </p:txBody>
      </p:sp>
      <p:sp>
        <p:nvSpPr>
          <p:cNvPr id="26" name="Text 24"/>
          <p:cNvSpPr/>
          <p:nvPr/>
        </p:nvSpPr>
        <p:spPr>
          <a:xfrm>
            <a:off x="320040" y="3502152"/>
            <a:ext cx="749808" cy="201168"/>
          </a:xfrm>
          <a:prstGeom prst="rect">
            <a:avLst/>
          </a:prstGeom>
          <a:noFill/>
          <a:ln/>
        </p:spPr>
        <p:txBody>
          <a:bodyPr wrap="square" rtlCol="0" anchor="ctr"/>
          <a:lstStyle/>
          <a:p>
            <a:pPr marL="0" indent="0" algn="ctr">
              <a:buNone/>
            </a:pPr>
            <a:r>
              <a:rPr lang="en-US" sz="880" b="1" dirty="0">
                <a:solidFill>
                  <a:srgbClr val="B91C1C"/>
                </a:solidFill>
                <a:latin typeface="Calibri" pitchFamily="34" charset="0"/>
                <a:ea typeface="Calibri" pitchFamily="34" charset="-122"/>
                <a:cs typeface="Calibri" pitchFamily="34" charset="-120"/>
              </a:rPr>
              <a:t>Issue</a:t>
            </a:r>
            <a:endParaRPr lang="en-US" sz="880" dirty="0"/>
          </a:p>
        </p:txBody>
      </p:sp>
      <p:sp>
        <p:nvSpPr>
          <p:cNvPr id="27" name="Shape 25"/>
          <p:cNvSpPr/>
          <p:nvPr/>
        </p:nvSpPr>
        <p:spPr>
          <a:xfrm>
            <a:off x="1115568" y="3502152"/>
            <a:ext cx="658368" cy="201168"/>
          </a:xfrm>
          <a:prstGeom prst="roundRect">
            <a:avLst>
              <a:gd name="adj" fmla="val 18182"/>
            </a:avLst>
          </a:prstGeom>
          <a:solidFill>
            <a:srgbClr val="FEE2E2"/>
          </a:solidFill>
          <a:ln w="12700">
            <a:solidFill>
              <a:srgbClr val="FEE2E2"/>
            </a:solidFill>
            <a:prstDash val="solid"/>
          </a:ln>
        </p:spPr>
        <p:txBody>
          <a:bodyPr/>
          <a:lstStyle/>
          <a:p>
            <a:endParaRPr lang="en-US"/>
          </a:p>
        </p:txBody>
      </p:sp>
      <p:sp>
        <p:nvSpPr>
          <p:cNvPr id="28" name="Text 26"/>
          <p:cNvSpPr/>
          <p:nvPr/>
        </p:nvSpPr>
        <p:spPr>
          <a:xfrm>
            <a:off x="1115568" y="3502152"/>
            <a:ext cx="658368" cy="201168"/>
          </a:xfrm>
          <a:prstGeom prst="rect">
            <a:avLst/>
          </a:prstGeom>
          <a:noFill/>
          <a:ln/>
        </p:spPr>
        <p:txBody>
          <a:bodyPr wrap="square" rtlCol="0" anchor="ctr"/>
          <a:lstStyle/>
          <a:p>
            <a:pPr marL="0" indent="0" algn="ctr">
              <a:buNone/>
            </a:pPr>
            <a:r>
              <a:rPr lang="en-US" sz="880" b="1" dirty="0">
                <a:solidFill>
                  <a:srgbClr val="B91C1C"/>
                </a:solidFill>
                <a:latin typeface="Calibri" pitchFamily="34" charset="0"/>
                <a:ea typeface="Calibri" pitchFamily="34" charset="-122"/>
                <a:cs typeface="Calibri" pitchFamily="34" charset="-120"/>
              </a:rPr>
              <a:t>Open</a:t>
            </a:r>
            <a:endParaRPr lang="en-US" sz="880" dirty="0"/>
          </a:p>
        </p:txBody>
      </p:sp>
      <p:sp>
        <p:nvSpPr>
          <p:cNvPr id="29" name="Text 27"/>
          <p:cNvSpPr/>
          <p:nvPr/>
        </p:nvSpPr>
        <p:spPr>
          <a:xfrm>
            <a:off x="1847088" y="3465576"/>
            <a:ext cx="6967728" cy="256032"/>
          </a:xfrm>
          <a:prstGeom prst="rect">
            <a:avLst/>
          </a:prstGeom>
          <a:noFill/>
          <a:ln/>
        </p:spPr>
        <p:txBody>
          <a:bodyPr wrap="square" rtlCol="0" anchor="ctr"/>
          <a:lstStyle/>
          <a:p>
            <a:pPr marL="0" indent="0">
              <a:buNone/>
            </a:pPr>
            <a:r>
              <a:rPr lang="en-US" sz="1100" b="1" dirty="0">
                <a:solidFill>
                  <a:srgbClr val="063D27"/>
                </a:solidFill>
                <a:latin typeface="Cambria" pitchFamily="34" charset="0"/>
                <a:ea typeface="Cambria" pitchFamily="34" charset="-122"/>
                <a:cs typeface="Cambria" pitchFamily="34" charset="-120"/>
              </a:rPr>
              <a:t>Billing and invoicing continuity disrupted on Day 1</a:t>
            </a:r>
            <a:endParaRPr lang="en-US" sz="1100" dirty="0"/>
          </a:p>
        </p:txBody>
      </p:sp>
      <p:sp>
        <p:nvSpPr>
          <p:cNvPr id="30" name="Text 28"/>
          <p:cNvSpPr/>
          <p:nvPr/>
        </p:nvSpPr>
        <p:spPr>
          <a:xfrm>
            <a:off x="320040" y="3758184"/>
            <a:ext cx="4224528" cy="475488"/>
          </a:xfrm>
          <a:prstGeom prst="rect">
            <a:avLst/>
          </a:prstGeom>
          <a:noFill/>
          <a:ln/>
        </p:spPr>
        <p:txBody>
          <a:bodyPr wrap="square" rtlCol="0" anchor="t"/>
          <a:lstStyle/>
          <a:p>
            <a:pPr marL="0" indent="0">
              <a:buNone/>
            </a:pPr>
            <a:r>
              <a:rPr lang="en-US" sz="880" dirty="0">
                <a:solidFill>
                  <a:srgbClr val="0D1F17"/>
                </a:solidFill>
                <a:latin typeface="Calibri" pitchFamily="34" charset="0"/>
                <a:ea typeface="Calibri" pitchFamily="34" charset="-122"/>
                <a:cs typeface="Calibri" pitchFamily="34" charset="-120"/>
              </a:rPr>
              <a:t>Acquired company's billing system did not successfully connect to acquirer's AR platform at open of business. Approximately 40 open invoices (~$200K) cannot be confirmed as transmitted. Three enterprise customers received duplicate invoice notifications.</a:t>
            </a:r>
            <a:endParaRPr lang="en-US" sz="880" dirty="0"/>
          </a:p>
        </p:txBody>
      </p:sp>
      <p:sp>
        <p:nvSpPr>
          <p:cNvPr id="31" name="Text 29"/>
          <p:cNvSpPr/>
          <p:nvPr/>
        </p:nvSpPr>
        <p:spPr>
          <a:xfrm>
            <a:off x="4681728" y="3758184"/>
            <a:ext cx="4224528" cy="475488"/>
          </a:xfrm>
          <a:prstGeom prst="rect">
            <a:avLst/>
          </a:prstGeom>
          <a:noFill/>
          <a:ln/>
        </p:spPr>
        <p:txBody>
          <a:bodyPr wrap="square" rtlCol="0" anchor="t"/>
          <a:lstStyle/>
          <a:p>
            <a:pPr marL="0" indent="0">
              <a:buNone/>
            </a:pPr>
            <a:r>
              <a:rPr lang="en-US" sz="880" i="1" dirty="0">
                <a:solidFill>
                  <a:srgbClr val="000000"/>
                </a:solidFill>
                <a:latin typeface="Calibri" pitchFamily="34" charset="0"/>
                <a:ea typeface="Calibri" pitchFamily="34" charset="-122"/>
                <a:cs typeface="Calibri" pitchFamily="34" charset="-120"/>
              </a:rPr>
              <a:t>→ Treasurer to convene war room with Finance IT and billing platform vendor immediately. All affected customers contacted within 2 hours. Manual billing confirmation for all 40 open invoices by end of Day 1. Status updates to CFO every hour until resolved.</a:t>
            </a:r>
            <a:endParaRPr lang="en-US" sz="880" dirty="0"/>
          </a:p>
        </p:txBody>
      </p:sp>
      <p:sp>
        <p:nvSpPr>
          <p:cNvPr id="32" name="Shape 30"/>
          <p:cNvSpPr/>
          <p:nvPr/>
        </p:nvSpPr>
        <p:spPr>
          <a:xfrm>
            <a:off x="4572000" y="3739896"/>
            <a:ext cx="0" cy="493776"/>
          </a:xfrm>
          <a:prstGeom prst="line">
            <a:avLst/>
          </a:prstGeom>
          <a:noFill/>
          <a:ln w="9525">
            <a:solidFill>
              <a:srgbClr val="E0E0E0"/>
            </a:solidFill>
            <a:prstDash val="solid"/>
          </a:ln>
        </p:spPr>
        <p:txBody>
          <a:bodyPr/>
          <a:lstStyle/>
          <a:p>
            <a:endParaRPr lang="en-US"/>
          </a:p>
        </p:txBody>
      </p:sp>
      <p:sp>
        <p:nvSpPr>
          <p:cNvPr id="33" name="Text 31"/>
          <p:cNvSpPr/>
          <p:nvPr/>
        </p:nvSpPr>
        <p:spPr>
          <a:xfrm>
            <a:off x="274320" y="4942332"/>
            <a:ext cx="4572000" cy="164592"/>
          </a:xfrm>
          <a:prstGeom prst="rect">
            <a:avLst/>
          </a:prstGeom>
          <a:noFill/>
          <a:ln/>
        </p:spPr>
        <p:txBody>
          <a:bodyPr wrap="square" rtlCol="0" anchor="ctr"/>
          <a:lstStyle/>
          <a:p>
            <a:pPr marL="0" indent="0" algn="l">
              <a:buNone/>
            </a:pPr>
            <a:r>
              <a:rPr lang="en-US" sz="800" dirty="0">
                <a:solidFill>
                  <a:srgbClr val="000000"/>
                </a:solidFill>
                <a:latin typeface="Calibri" pitchFamily="34" charset="0"/>
                <a:ea typeface="Calibri" pitchFamily="34" charset="-122"/>
                <a:cs typeface="Calibri" pitchFamily="34" charset="-120"/>
              </a:rPr>
              <a:t>© 100-Day Advisors  ·  MandAPlaybook.com</a:t>
            </a:r>
            <a:endParaRPr lang="en-US" sz="800" dirty="0"/>
          </a:p>
        </p:txBody>
      </p:sp>
      <p:sp>
        <p:nvSpPr>
          <p:cNvPr id="34" name="Text 32"/>
          <p:cNvSpPr/>
          <p:nvPr/>
        </p:nvSpPr>
        <p:spPr>
          <a:xfrm>
            <a:off x="8778240" y="4942332"/>
            <a:ext cx="228600" cy="164592"/>
          </a:xfrm>
          <a:prstGeom prst="rect">
            <a:avLst/>
          </a:prstGeom>
          <a:noFill/>
          <a:ln/>
        </p:spPr>
        <p:txBody>
          <a:bodyPr wrap="square" rtlCol="0" anchor="ctr"/>
          <a:lstStyle/>
          <a:p>
            <a:pPr marL="0" indent="0" algn="r">
              <a:buNone/>
            </a:pPr>
            <a:r>
              <a:rPr lang="en-US" sz="800" dirty="0">
                <a:solidFill>
                  <a:srgbClr val="000000"/>
                </a:solidFill>
                <a:latin typeface="Calibri" pitchFamily="34" charset="0"/>
                <a:ea typeface="Calibri" pitchFamily="34" charset="-122"/>
                <a:cs typeface="Calibri" pitchFamily="34" charset="-120"/>
              </a:rPr>
              <a:t>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A5C3A"/>
          </a:solidFill>
          <a:ln w="12700">
            <a:solidFill>
              <a:srgbClr val="0A5C3A"/>
            </a:solidFill>
            <a:prstDash val="solid"/>
          </a:ln>
        </p:spPr>
        <p:txBody>
          <a:bodyPr/>
          <a:lstStyle/>
          <a:p>
            <a:endParaRPr lang="en-US"/>
          </a:p>
        </p:txBody>
      </p:sp>
      <p:sp>
        <p:nvSpPr>
          <p:cNvPr id="3" name="Shape 1"/>
          <p:cNvSpPr/>
          <p:nvPr/>
        </p:nvSpPr>
        <p:spPr>
          <a:xfrm>
            <a:off x="0" y="1234440"/>
            <a:ext cx="9144000" cy="54864"/>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FFD166"/>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Part 2 of 2</a:t>
            </a:r>
            <a:endParaRPr lang="en-US" sz="2600" dirty="0"/>
          </a:p>
        </p:txBody>
      </p:sp>
      <p:sp>
        <p:nvSpPr>
          <p:cNvPr id="6" name="Shape 4"/>
          <p:cNvSpPr/>
          <p:nvPr/>
        </p:nvSpPr>
        <p:spPr>
          <a:xfrm>
            <a:off x="256032" y="1417320"/>
            <a:ext cx="8631936" cy="1115568"/>
          </a:xfrm>
          <a:prstGeom prst="rect">
            <a:avLst/>
          </a:prstGeom>
          <a:solidFill>
            <a:srgbClr val="FFFFFF"/>
          </a:solidFill>
          <a:ln w="9525">
            <a:solidFill>
              <a:srgbClr val="E0E0E0"/>
            </a:solidFill>
            <a:prstDash val="solid"/>
          </a:ln>
        </p:spPr>
        <p:txBody>
          <a:bodyPr/>
          <a:lstStyle/>
          <a:p>
            <a:endParaRPr lang="en-US"/>
          </a:p>
        </p:txBody>
      </p:sp>
      <p:sp>
        <p:nvSpPr>
          <p:cNvPr id="7" name="Shape 5"/>
          <p:cNvSpPr/>
          <p:nvPr/>
        </p:nvSpPr>
        <p:spPr>
          <a:xfrm>
            <a:off x="320040" y="1545336"/>
            <a:ext cx="749808" cy="219456"/>
          </a:xfrm>
          <a:prstGeom prst="roundRect">
            <a:avLst>
              <a:gd name="adj" fmla="val 16667"/>
            </a:avLst>
          </a:prstGeom>
          <a:solidFill>
            <a:srgbClr val="FFFFFF"/>
          </a:solidFill>
          <a:ln w="19050">
            <a:solidFill>
              <a:srgbClr val="B91C1C"/>
            </a:solidFill>
            <a:prstDash val="solid"/>
          </a:ln>
        </p:spPr>
        <p:txBody>
          <a:bodyPr/>
          <a:lstStyle/>
          <a:p>
            <a:endParaRPr lang="en-US"/>
          </a:p>
        </p:txBody>
      </p:sp>
      <p:sp>
        <p:nvSpPr>
          <p:cNvPr id="8" name="Text 6"/>
          <p:cNvSpPr/>
          <p:nvPr/>
        </p:nvSpPr>
        <p:spPr>
          <a:xfrm>
            <a:off x="320040" y="1545336"/>
            <a:ext cx="749808" cy="219456"/>
          </a:xfrm>
          <a:prstGeom prst="rect">
            <a:avLst/>
          </a:prstGeom>
          <a:noFill/>
          <a:ln/>
        </p:spPr>
        <p:txBody>
          <a:bodyPr wrap="square" rtlCol="0" anchor="ctr"/>
          <a:lstStyle/>
          <a:p>
            <a:pPr marL="0" indent="0" algn="ctr">
              <a:buNone/>
            </a:pPr>
            <a:r>
              <a:rPr lang="en-US" sz="880" b="1" dirty="0">
                <a:solidFill>
                  <a:srgbClr val="B91C1C"/>
                </a:solidFill>
                <a:latin typeface="Calibri" pitchFamily="34" charset="0"/>
                <a:ea typeface="Calibri" pitchFamily="34" charset="-122"/>
                <a:cs typeface="Calibri" pitchFamily="34" charset="-120"/>
              </a:rPr>
              <a:t>Risk</a:t>
            </a:r>
            <a:endParaRPr lang="en-US" sz="880" dirty="0"/>
          </a:p>
        </p:txBody>
      </p:sp>
      <p:sp>
        <p:nvSpPr>
          <p:cNvPr id="9" name="Shape 7"/>
          <p:cNvSpPr/>
          <p:nvPr/>
        </p:nvSpPr>
        <p:spPr>
          <a:xfrm>
            <a:off x="1115568" y="1545336"/>
            <a:ext cx="658368" cy="219456"/>
          </a:xfrm>
          <a:prstGeom prst="roundRect">
            <a:avLst>
              <a:gd name="adj" fmla="val 16667"/>
            </a:avLst>
          </a:prstGeom>
          <a:solidFill>
            <a:srgbClr val="FEE2E2"/>
          </a:solidFill>
          <a:ln w="12700">
            <a:solidFill>
              <a:srgbClr val="FEE2E2"/>
            </a:solidFill>
            <a:prstDash val="solid"/>
          </a:ln>
        </p:spPr>
        <p:txBody>
          <a:bodyPr/>
          <a:lstStyle/>
          <a:p>
            <a:endParaRPr lang="en-US"/>
          </a:p>
        </p:txBody>
      </p:sp>
      <p:sp>
        <p:nvSpPr>
          <p:cNvPr id="10" name="Text 8"/>
          <p:cNvSpPr/>
          <p:nvPr/>
        </p:nvSpPr>
        <p:spPr>
          <a:xfrm>
            <a:off x="1115568" y="1545336"/>
            <a:ext cx="658368" cy="219456"/>
          </a:xfrm>
          <a:prstGeom prst="rect">
            <a:avLst/>
          </a:prstGeom>
          <a:noFill/>
          <a:ln/>
        </p:spPr>
        <p:txBody>
          <a:bodyPr wrap="square" rtlCol="0" anchor="ctr"/>
          <a:lstStyle/>
          <a:p>
            <a:pPr marL="0" indent="0" algn="ctr">
              <a:buNone/>
            </a:pPr>
            <a:r>
              <a:rPr lang="en-US" sz="880" b="1" dirty="0">
                <a:solidFill>
                  <a:srgbClr val="B91C1C"/>
                </a:solidFill>
                <a:latin typeface="Calibri" pitchFamily="34" charset="0"/>
                <a:ea typeface="Calibri" pitchFamily="34" charset="-122"/>
                <a:cs typeface="Calibri" pitchFamily="34" charset="-120"/>
              </a:rPr>
              <a:t>Open</a:t>
            </a:r>
            <a:endParaRPr lang="en-US" sz="880" dirty="0"/>
          </a:p>
        </p:txBody>
      </p:sp>
      <p:sp>
        <p:nvSpPr>
          <p:cNvPr id="11" name="Text 9"/>
          <p:cNvSpPr/>
          <p:nvPr/>
        </p:nvSpPr>
        <p:spPr>
          <a:xfrm>
            <a:off x="1847088" y="1508760"/>
            <a:ext cx="6967728" cy="274320"/>
          </a:xfrm>
          <a:prstGeom prst="rect">
            <a:avLst/>
          </a:prstGeom>
          <a:noFill/>
          <a:ln/>
        </p:spPr>
        <p:txBody>
          <a:bodyPr wrap="square" rtlCol="0" anchor="ctr"/>
          <a:lstStyle/>
          <a:p>
            <a:pPr marL="0" indent="0">
              <a:buNone/>
            </a:pPr>
            <a:r>
              <a:rPr lang="en-US" sz="1100" b="1" dirty="0">
                <a:solidFill>
                  <a:srgbClr val="063D27"/>
                </a:solidFill>
                <a:latin typeface="Cambria" pitchFamily="34" charset="0"/>
                <a:ea typeface="Cambria" pitchFamily="34" charset="-122"/>
                <a:cs typeface="Cambria" pitchFamily="34" charset="-120"/>
              </a:rPr>
              <a:t>Financial controls framework not yet validated in combined environment</a:t>
            </a:r>
            <a:endParaRPr lang="en-US" sz="1100" dirty="0"/>
          </a:p>
        </p:txBody>
      </p:sp>
      <p:sp>
        <p:nvSpPr>
          <p:cNvPr id="12" name="Text 10"/>
          <p:cNvSpPr/>
          <p:nvPr/>
        </p:nvSpPr>
        <p:spPr>
          <a:xfrm>
            <a:off x="320040" y="1819656"/>
            <a:ext cx="4224528" cy="658368"/>
          </a:xfrm>
          <a:prstGeom prst="rect">
            <a:avLst/>
          </a:prstGeom>
          <a:noFill/>
          <a:ln/>
        </p:spPr>
        <p:txBody>
          <a:bodyPr wrap="square" rtlCol="0" anchor="t"/>
          <a:lstStyle/>
          <a:p>
            <a:pPr marL="0" indent="0">
              <a:buNone/>
            </a:pPr>
            <a:r>
              <a:rPr lang="en-US" sz="930" dirty="0">
                <a:solidFill>
                  <a:srgbClr val="0D1F17"/>
                </a:solidFill>
                <a:latin typeface="Calibri" pitchFamily="34" charset="0"/>
                <a:ea typeface="Calibri" pitchFamily="34" charset="-122"/>
                <a:cs typeface="Calibri" pitchFamily="34" charset="-120"/>
              </a:rPr>
              <a:t>If target's internal controls are materially weaker than acquirer's, a compensating control framework must be in place on Day 1. Absence of controls over the acquired entity in the first reporting period creates SOX exposure.</a:t>
            </a:r>
            <a:endParaRPr lang="en-US" sz="930" dirty="0"/>
          </a:p>
        </p:txBody>
      </p:sp>
      <p:sp>
        <p:nvSpPr>
          <p:cNvPr id="13" name="Text 11"/>
          <p:cNvSpPr/>
          <p:nvPr/>
        </p:nvSpPr>
        <p:spPr>
          <a:xfrm>
            <a:off x="4681728" y="1819656"/>
            <a:ext cx="4224528" cy="658368"/>
          </a:xfrm>
          <a:prstGeom prst="rect">
            <a:avLst/>
          </a:prstGeom>
          <a:noFill/>
          <a:ln/>
        </p:spPr>
        <p:txBody>
          <a:bodyPr wrap="square" rtlCol="0" anchor="t"/>
          <a:lstStyle/>
          <a:p>
            <a:pPr marL="0" indent="0">
              <a:buNone/>
            </a:pPr>
            <a:r>
              <a:rPr lang="en-US" sz="930" i="1" dirty="0">
                <a:solidFill>
                  <a:srgbClr val="000000"/>
                </a:solidFill>
                <a:latin typeface="Calibri" pitchFamily="34" charset="0"/>
                <a:ea typeface="Calibri" pitchFamily="34" charset="-122"/>
                <a:cs typeface="Calibri" pitchFamily="34" charset="-120"/>
              </a:rPr>
              <a:t>→ Implement acquirer's financial controls framework for acquired entity on Day 1. Brief acquired Finance staff on key controls in Week 1. Controller to complete gap assessment within 30 days and report findings to CFO.</a:t>
            </a:r>
            <a:endParaRPr lang="en-US" sz="930" dirty="0"/>
          </a:p>
        </p:txBody>
      </p:sp>
      <p:sp>
        <p:nvSpPr>
          <p:cNvPr id="14" name="Shape 12"/>
          <p:cNvSpPr/>
          <p:nvPr/>
        </p:nvSpPr>
        <p:spPr>
          <a:xfrm>
            <a:off x="4572000" y="1801368"/>
            <a:ext cx="0" cy="676656"/>
          </a:xfrm>
          <a:prstGeom prst="line">
            <a:avLst/>
          </a:prstGeom>
          <a:noFill/>
          <a:ln w="9525">
            <a:solidFill>
              <a:srgbClr val="E0E0E0"/>
            </a:solidFill>
            <a:prstDash val="solid"/>
          </a:ln>
        </p:spPr>
        <p:txBody>
          <a:bodyPr/>
          <a:lstStyle/>
          <a:p>
            <a:endParaRPr lang="en-US"/>
          </a:p>
        </p:txBody>
      </p:sp>
      <p:sp>
        <p:nvSpPr>
          <p:cNvPr id="15" name="Shape 13"/>
          <p:cNvSpPr/>
          <p:nvPr/>
        </p:nvSpPr>
        <p:spPr>
          <a:xfrm>
            <a:off x="256032" y="2697480"/>
            <a:ext cx="8631936" cy="1115568"/>
          </a:xfrm>
          <a:prstGeom prst="rect">
            <a:avLst/>
          </a:prstGeom>
          <a:solidFill>
            <a:srgbClr val="FFFFFF"/>
          </a:solidFill>
          <a:ln w="9525">
            <a:solidFill>
              <a:srgbClr val="E0E0E0"/>
            </a:solidFill>
            <a:prstDash val="solid"/>
          </a:ln>
        </p:spPr>
        <p:txBody>
          <a:bodyPr/>
          <a:lstStyle/>
          <a:p>
            <a:endParaRPr lang="en-US"/>
          </a:p>
        </p:txBody>
      </p:sp>
      <p:sp>
        <p:nvSpPr>
          <p:cNvPr id="16" name="Shape 14"/>
          <p:cNvSpPr/>
          <p:nvPr/>
        </p:nvSpPr>
        <p:spPr>
          <a:xfrm>
            <a:off x="320040" y="2825496"/>
            <a:ext cx="749808" cy="219456"/>
          </a:xfrm>
          <a:prstGeom prst="roundRect">
            <a:avLst>
              <a:gd name="adj" fmla="val 16667"/>
            </a:avLst>
          </a:prstGeom>
          <a:solidFill>
            <a:srgbClr val="FFFFFF"/>
          </a:solidFill>
          <a:ln w="19050">
            <a:solidFill>
              <a:srgbClr val="B91C1C"/>
            </a:solidFill>
            <a:prstDash val="solid"/>
          </a:ln>
        </p:spPr>
        <p:txBody>
          <a:bodyPr/>
          <a:lstStyle/>
          <a:p>
            <a:endParaRPr lang="en-US"/>
          </a:p>
        </p:txBody>
      </p:sp>
      <p:sp>
        <p:nvSpPr>
          <p:cNvPr id="17" name="Text 15"/>
          <p:cNvSpPr/>
          <p:nvPr/>
        </p:nvSpPr>
        <p:spPr>
          <a:xfrm>
            <a:off x="320040" y="2825496"/>
            <a:ext cx="749808" cy="219456"/>
          </a:xfrm>
          <a:prstGeom prst="rect">
            <a:avLst/>
          </a:prstGeom>
          <a:noFill/>
          <a:ln/>
        </p:spPr>
        <p:txBody>
          <a:bodyPr wrap="square" rtlCol="0" anchor="ctr"/>
          <a:lstStyle/>
          <a:p>
            <a:pPr marL="0" indent="0" algn="ctr">
              <a:buNone/>
            </a:pPr>
            <a:r>
              <a:rPr lang="en-US" sz="880" b="1" dirty="0">
                <a:solidFill>
                  <a:srgbClr val="B91C1C"/>
                </a:solidFill>
                <a:latin typeface="Calibri" pitchFamily="34" charset="0"/>
                <a:ea typeface="Calibri" pitchFamily="34" charset="-122"/>
                <a:cs typeface="Calibri" pitchFamily="34" charset="-120"/>
              </a:rPr>
              <a:t>Risk</a:t>
            </a:r>
            <a:endParaRPr lang="en-US" sz="880" dirty="0"/>
          </a:p>
        </p:txBody>
      </p:sp>
      <p:sp>
        <p:nvSpPr>
          <p:cNvPr id="18" name="Shape 16"/>
          <p:cNvSpPr/>
          <p:nvPr/>
        </p:nvSpPr>
        <p:spPr>
          <a:xfrm>
            <a:off x="1115568" y="2825496"/>
            <a:ext cx="658368" cy="219456"/>
          </a:xfrm>
          <a:prstGeom prst="roundRect">
            <a:avLst>
              <a:gd name="adj" fmla="val 16667"/>
            </a:avLst>
          </a:prstGeom>
          <a:solidFill>
            <a:srgbClr val="FEE2E2"/>
          </a:solidFill>
          <a:ln w="12700">
            <a:solidFill>
              <a:srgbClr val="FEE2E2"/>
            </a:solidFill>
            <a:prstDash val="solid"/>
          </a:ln>
        </p:spPr>
        <p:txBody>
          <a:bodyPr/>
          <a:lstStyle/>
          <a:p>
            <a:endParaRPr lang="en-US"/>
          </a:p>
        </p:txBody>
      </p:sp>
      <p:sp>
        <p:nvSpPr>
          <p:cNvPr id="19" name="Text 17"/>
          <p:cNvSpPr/>
          <p:nvPr/>
        </p:nvSpPr>
        <p:spPr>
          <a:xfrm>
            <a:off x="1115568" y="2825496"/>
            <a:ext cx="658368" cy="219456"/>
          </a:xfrm>
          <a:prstGeom prst="rect">
            <a:avLst/>
          </a:prstGeom>
          <a:noFill/>
          <a:ln/>
        </p:spPr>
        <p:txBody>
          <a:bodyPr wrap="square" rtlCol="0" anchor="ctr"/>
          <a:lstStyle/>
          <a:p>
            <a:pPr marL="0" indent="0" algn="ctr">
              <a:buNone/>
            </a:pPr>
            <a:r>
              <a:rPr lang="en-US" sz="880" b="1" dirty="0">
                <a:solidFill>
                  <a:srgbClr val="B91C1C"/>
                </a:solidFill>
                <a:latin typeface="Calibri" pitchFamily="34" charset="0"/>
                <a:ea typeface="Calibri" pitchFamily="34" charset="-122"/>
                <a:cs typeface="Calibri" pitchFamily="34" charset="-120"/>
              </a:rPr>
              <a:t>Open</a:t>
            </a:r>
            <a:endParaRPr lang="en-US" sz="880" dirty="0"/>
          </a:p>
        </p:txBody>
      </p:sp>
      <p:sp>
        <p:nvSpPr>
          <p:cNvPr id="20" name="Text 18"/>
          <p:cNvSpPr/>
          <p:nvPr/>
        </p:nvSpPr>
        <p:spPr>
          <a:xfrm>
            <a:off x="1847088" y="2788920"/>
            <a:ext cx="6967728" cy="274320"/>
          </a:xfrm>
          <a:prstGeom prst="rect">
            <a:avLst/>
          </a:prstGeom>
          <a:noFill/>
          <a:ln/>
        </p:spPr>
        <p:txBody>
          <a:bodyPr wrap="square" rtlCol="0" anchor="ctr"/>
          <a:lstStyle/>
          <a:p>
            <a:pPr marL="0" indent="0">
              <a:buNone/>
            </a:pPr>
            <a:r>
              <a:rPr lang="en-US" sz="1100" b="1" dirty="0">
                <a:solidFill>
                  <a:srgbClr val="063D27"/>
                </a:solidFill>
                <a:latin typeface="Cambria" pitchFamily="34" charset="0"/>
                <a:ea typeface="Cambria" pitchFamily="34" charset="-122"/>
                <a:cs typeface="Cambria" pitchFamily="34" charset="-120"/>
              </a:rPr>
              <a:t>Billing and invoicing continuity — cash collection at risk</a:t>
            </a:r>
            <a:endParaRPr lang="en-US" sz="1100" dirty="0"/>
          </a:p>
        </p:txBody>
      </p:sp>
      <p:sp>
        <p:nvSpPr>
          <p:cNvPr id="21" name="Text 19"/>
          <p:cNvSpPr/>
          <p:nvPr/>
        </p:nvSpPr>
        <p:spPr>
          <a:xfrm>
            <a:off x="320040" y="3099816"/>
            <a:ext cx="4224528" cy="658368"/>
          </a:xfrm>
          <a:prstGeom prst="rect">
            <a:avLst/>
          </a:prstGeom>
          <a:noFill/>
          <a:ln/>
        </p:spPr>
        <p:txBody>
          <a:bodyPr wrap="square" rtlCol="0" anchor="t"/>
          <a:lstStyle/>
          <a:p>
            <a:pPr marL="0" indent="0">
              <a:buNone/>
            </a:pPr>
            <a:r>
              <a:rPr lang="en-US" sz="930" dirty="0">
                <a:solidFill>
                  <a:srgbClr val="0D1F17"/>
                </a:solidFill>
                <a:latin typeface="Calibri" pitchFamily="34" charset="0"/>
                <a:ea typeface="Calibri" pitchFamily="34" charset="-122"/>
                <a:cs typeface="Calibri" pitchFamily="34" charset="-120"/>
              </a:rPr>
              <a:t>Any disruption to customer billing on Day 1 creates immediate AR aging risk. Billing system cutover must be tested end-to-end — no cutover without confirmed parallel-run success.</a:t>
            </a:r>
            <a:endParaRPr lang="en-US" sz="930" dirty="0"/>
          </a:p>
        </p:txBody>
      </p:sp>
      <p:sp>
        <p:nvSpPr>
          <p:cNvPr id="22" name="Text 20"/>
          <p:cNvSpPr/>
          <p:nvPr/>
        </p:nvSpPr>
        <p:spPr>
          <a:xfrm>
            <a:off x="4681728" y="3099816"/>
            <a:ext cx="4224528" cy="658368"/>
          </a:xfrm>
          <a:prstGeom prst="rect">
            <a:avLst/>
          </a:prstGeom>
          <a:noFill/>
          <a:ln/>
        </p:spPr>
        <p:txBody>
          <a:bodyPr wrap="square" rtlCol="0" anchor="t"/>
          <a:lstStyle/>
          <a:p>
            <a:pPr marL="0" indent="0">
              <a:buNone/>
            </a:pPr>
            <a:r>
              <a:rPr lang="en-US" sz="930" i="1" dirty="0">
                <a:solidFill>
                  <a:srgbClr val="000000"/>
                </a:solidFill>
                <a:latin typeface="Calibri" pitchFamily="34" charset="0"/>
                <a:ea typeface="Calibri" pitchFamily="34" charset="-122"/>
                <a:cs typeface="Calibri" pitchFamily="34" charset="-120"/>
              </a:rPr>
              <a:t>→ Complete billing system cutover testing before Day 1. Validate customer master data, pricing tables, and invoice templates. Confirm AR lockbox and payment routing with treasury. Monitor first 5 days of invoicing closely for errors.</a:t>
            </a:r>
            <a:endParaRPr lang="en-US" sz="930" dirty="0"/>
          </a:p>
        </p:txBody>
      </p:sp>
      <p:sp>
        <p:nvSpPr>
          <p:cNvPr id="23" name="Shape 21"/>
          <p:cNvSpPr/>
          <p:nvPr/>
        </p:nvSpPr>
        <p:spPr>
          <a:xfrm>
            <a:off x="4572000" y="3081528"/>
            <a:ext cx="0" cy="676656"/>
          </a:xfrm>
          <a:prstGeom prst="line">
            <a:avLst/>
          </a:prstGeom>
          <a:noFill/>
          <a:ln w="9525">
            <a:solidFill>
              <a:srgbClr val="E0E0E0"/>
            </a:solidFill>
            <a:prstDash val="solid"/>
          </a:ln>
        </p:spPr>
        <p:txBody>
          <a:bodyPr/>
          <a:lstStyle/>
          <a:p>
            <a:endParaRPr lang="en-US"/>
          </a:p>
        </p:txBody>
      </p:sp>
      <p:sp>
        <p:nvSpPr>
          <p:cNvPr id="24" name="Text 22"/>
          <p:cNvSpPr/>
          <p:nvPr/>
        </p:nvSpPr>
        <p:spPr>
          <a:xfrm>
            <a:off x="274320" y="4942332"/>
            <a:ext cx="4572000" cy="164592"/>
          </a:xfrm>
          <a:prstGeom prst="rect">
            <a:avLst/>
          </a:prstGeom>
          <a:noFill/>
          <a:ln/>
        </p:spPr>
        <p:txBody>
          <a:bodyPr wrap="square" rtlCol="0" anchor="ctr"/>
          <a:lstStyle/>
          <a:p>
            <a:pPr marL="0" indent="0" algn="l">
              <a:buNone/>
            </a:pPr>
            <a:r>
              <a:rPr lang="en-US" sz="800" dirty="0">
                <a:solidFill>
                  <a:srgbClr val="000000"/>
                </a:solidFill>
                <a:latin typeface="Calibri" pitchFamily="34" charset="0"/>
                <a:ea typeface="Calibri" pitchFamily="34" charset="-122"/>
                <a:cs typeface="Calibri" pitchFamily="34" charset="-120"/>
              </a:rPr>
              <a:t>© 100-Day Advisors  ·  MandAPlaybook.com</a:t>
            </a:r>
            <a:endParaRPr lang="en-US" sz="800" dirty="0"/>
          </a:p>
        </p:txBody>
      </p:sp>
      <p:sp>
        <p:nvSpPr>
          <p:cNvPr id="25" name="Text 23"/>
          <p:cNvSpPr/>
          <p:nvPr/>
        </p:nvSpPr>
        <p:spPr>
          <a:xfrm>
            <a:off x="8778240" y="4942332"/>
            <a:ext cx="228600" cy="164592"/>
          </a:xfrm>
          <a:prstGeom prst="rect">
            <a:avLst/>
          </a:prstGeom>
          <a:noFill/>
          <a:ln/>
        </p:spPr>
        <p:txBody>
          <a:bodyPr wrap="square" rtlCol="0" anchor="ctr"/>
          <a:lstStyle/>
          <a:p>
            <a:pPr marL="0" indent="0" algn="r">
              <a:buNone/>
            </a:pPr>
            <a:r>
              <a:rPr lang="en-US" sz="800" dirty="0">
                <a:solidFill>
                  <a:srgbClr val="000000"/>
                </a:solidFill>
                <a:latin typeface="Calibri" pitchFamily="34" charset="0"/>
                <a:ea typeface="Calibri" pitchFamily="34" charset="-122"/>
                <a:cs typeface="Calibri" pitchFamily="34" charset="-120"/>
              </a:rPr>
              <a:t>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5C3A"/>
        </a:solidFill>
        <a:effectLst/>
      </p:bgPr>
    </p:bg>
    <p:spTree>
      <p:nvGrpSpPr>
        <p:cNvPr id="1" name=""/>
        <p:cNvGrpSpPr/>
        <p:nvPr/>
      </p:nvGrpSpPr>
      <p:grpSpPr>
        <a:xfrm>
          <a:off x="0" y="0"/>
          <a:ext cx="0" cy="0"/>
          <a:chOff x="0" y="0"/>
          <a:chExt cx="0" cy="0"/>
        </a:xfrm>
      </p:grpSpPr>
      <p:sp>
        <p:nvSpPr>
          <p:cNvPr id="2" name="Text 0"/>
          <p:cNvSpPr/>
          <p:nvPr/>
        </p:nvSpPr>
        <p:spPr>
          <a:xfrm>
            <a:off x="0" y="1463040"/>
            <a:ext cx="9144000" cy="822960"/>
          </a:xfrm>
          <a:prstGeom prst="rect">
            <a:avLst/>
          </a:prstGeom>
          <a:noFill/>
          <a:ln/>
        </p:spPr>
        <p:txBody>
          <a:bodyPr wrap="square"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Finance is Day 1 Ready and Executing.</a:t>
            </a:r>
            <a:endParaRPr lang="en-US" sz="3600" dirty="0"/>
          </a:p>
        </p:txBody>
      </p:sp>
      <p:sp>
        <p:nvSpPr>
          <p:cNvPr id="3" name="Shape 1"/>
          <p:cNvSpPr/>
          <p:nvPr/>
        </p:nvSpPr>
        <p:spPr>
          <a:xfrm>
            <a:off x="548640" y="2377440"/>
            <a:ext cx="8046720" cy="50292"/>
          </a:xfrm>
          <a:prstGeom prst="rect">
            <a:avLst/>
          </a:prstGeom>
          <a:solidFill>
            <a:srgbClr val="FFD166"/>
          </a:solidFill>
          <a:ln w="12700">
            <a:solidFill>
              <a:srgbClr val="FFD166"/>
            </a:solidFill>
            <a:prstDash val="solid"/>
          </a:ln>
        </p:spPr>
        <p:txBody>
          <a:bodyPr/>
          <a:lstStyle/>
          <a:p>
            <a:endParaRPr lang="en-US"/>
          </a:p>
        </p:txBody>
      </p:sp>
      <p:sp>
        <p:nvSpPr>
          <p:cNvPr id="4" name="Text 2"/>
          <p:cNvSpPr/>
          <p:nvPr/>
        </p:nvSpPr>
        <p:spPr>
          <a:xfrm>
            <a:off x="548640" y="2560320"/>
            <a:ext cx="8046720" cy="548640"/>
          </a:xfrm>
          <a:prstGeom prst="rect">
            <a:avLst/>
          </a:prstGeom>
          <a:noFill/>
          <a:ln/>
        </p:spPr>
        <p:txBody>
          <a:bodyPr wrap="square" rtlCol="0" anchor="ctr"/>
          <a:lstStyle/>
          <a:p>
            <a:pPr marL="0" indent="0" algn="ctr">
              <a:buNone/>
            </a:pPr>
            <a:r>
              <a:rPr lang="en-US" sz="2600" b="1" kern="0" spc="800" dirty="0">
                <a:solidFill>
                  <a:srgbClr val="FFFFFF"/>
                </a:solidFill>
                <a:latin typeface="Cambria" pitchFamily="34" charset="0"/>
                <a:ea typeface="Cambria" pitchFamily="34" charset="-122"/>
                <a:cs typeface="Cambria" pitchFamily="34" charset="-120"/>
              </a:rPr>
              <a:t>100-DAY ADVISORS</a:t>
            </a:r>
            <a:endParaRPr lang="en-US" sz="2600" dirty="0"/>
          </a:p>
        </p:txBody>
      </p:sp>
      <p:sp>
        <p:nvSpPr>
          <p:cNvPr id="5" name="Text 3"/>
          <p:cNvSpPr/>
          <p:nvPr/>
        </p:nvSpPr>
        <p:spPr>
          <a:xfrm>
            <a:off x="548640" y="3127248"/>
            <a:ext cx="8046720" cy="320040"/>
          </a:xfrm>
          <a:prstGeom prst="rect">
            <a:avLst/>
          </a:prstGeom>
          <a:noFill/>
          <a:ln/>
        </p:spPr>
        <p:txBody>
          <a:bodyPr wrap="square" rtlCol="0" anchor="ctr"/>
          <a:lstStyle/>
          <a:p>
            <a:pPr marL="0" indent="0" algn="ctr">
              <a:buNone/>
            </a:pPr>
            <a:r>
              <a:rPr lang="en-US" sz="1400" i="1" dirty="0">
                <a:solidFill>
                  <a:srgbClr val="FFD166"/>
                </a:solidFill>
                <a:latin typeface="Cambria" pitchFamily="34" charset="0"/>
                <a:ea typeface="Cambria" pitchFamily="34" charset="-122"/>
                <a:cs typeface="Cambria" pitchFamily="34" charset="-120"/>
              </a:rPr>
              <a:t>Accelerating M&amp;A Integrations</a:t>
            </a:r>
            <a:endParaRPr lang="en-US" sz="1400" dirty="0"/>
          </a:p>
        </p:txBody>
      </p:sp>
      <p:sp>
        <p:nvSpPr>
          <p:cNvPr id="6" name="Text 4"/>
          <p:cNvSpPr/>
          <p:nvPr/>
        </p:nvSpPr>
        <p:spPr>
          <a:xfrm>
            <a:off x="548640" y="3566160"/>
            <a:ext cx="8046720" cy="27432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MandAPlaybook.com</a:t>
            </a:r>
            <a:endParaRPr lang="en-US" sz="1200" dirty="0"/>
          </a:p>
        </p:txBody>
      </p:sp>
      <p:sp>
        <p:nvSpPr>
          <p:cNvPr id="7" name="Text 5"/>
          <p:cNvSpPr/>
          <p:nvPr/>
        </p:nvSpPr>
        <p:spPr>
          <a:xfrm>
            <a:off x="548640" y="3858768"/>
            <a:ext cx="8046720" cy="256032"/>
          </a:xfrm>
          <a:prstGeom prst="rect">
            <a:avLst/>
          </a:prstGeom>
          <a:noFill/>
          <a:ln/>
        </p:spPr>
        <p:txBody>
          <a:bodyPr wrap="square" rtlCol="0" anchor="ctr"/>
          <a:lstStyle/>
          <a:p>
            <a:pPr marL="0" indent="0" algn="ctr">
              <a:buNone/>
            </a:pPr>
            <a:r>
              <a:rPr lang="en-US" sz="1100" dirty="0">
                <a:solidFill>
                  <a:schemeClr val="bg1"/>
                </a:solidFill>
                <a:latin typeface="Calibri" pitchFamily="34" charset="0"/>
                <a:ea typeface="Calibri" pitchFamily="34" charset="-122"/>
                <a:cs typeface="Calibri" pitchFamily="34" charset="-120"/>
              </a:rPr>
              <a:t>inquiries@100dayadvisors.com</a:t>
            </a:r>
            <a:endParaRPr lang="en-US" sz="1100" dirty="0">
              <a:solidFill>
                <a:schemeClr val="bg1"/>
              </a:solidFill>
            </a:endParaRPr>
          </a:p>
        </p:txBody>
      </p:sp>
      <p:sp>
        <p:nvSpPr>
          <p:cNvPr id="8" name="Text 6"/>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chemeClr val="bg1"/>
                </a:solidFill>
                <a:latin typeface="Calibri" pitchFamily="34" charset="0"/>
                <a:ea typeface="Calibri" pitchFamily="34" charset="-122"/>
                <a:cs typeface="Calibri" pitchFamily="34" charset="-120"/>
              </a:rPr>
              <a:t>© 100-Day Advisors  ·  MandAPlaybook.com</a:t>
            </a:r>
            <a:endParaRPr lang="en-US" sz="700" dirty="0">
              <a:solidFill>
                <a:schemeClr val="bg1"/>
              </a:solidFill>
            </a:endParaRPr>
          </a:p>
        </p:txBody>
      </p:sp>
      <p:sp>
        <p:nvSpPr>
          <p:cNvPr id="9" name="Text 7"/>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chemeClr val="bg1"/>
                </a:solidFill>
                <a:latin typeface="Calibri" pitchFamily="34" charset="0"/>
                <a:ea typeface="Calibri" pitchFamily="34" charset="-122"/>
                <a:cs typeface="Calibri" pitchFamily="34" charset="-120"/>
              </a:rPr>
              <a:t>9</a:t>
            </a:r>
            <a:endParaRPr lang="en-US" sz="700"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1687</Words>
  <Application>Microsoft Office PowerPoint</Application>
  <PresentationFormat>On-screen Show (16:9)</PresentationFormat>
  <Paragraphs>189</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Finance Day 1 Readiness</dc:title>
  <dc:subject>PptxGenJS Presentation</dc:subject>
  <dc:creator>PptxGenJS</dc:creator>
  <cp:lastModifiedBy>Joseph Aberger</cp:lastModifiedBy>
  <cp:revision>5</cp:revision>
  <dcterms:created xsi:type="dcterms:W3CDTF">2026-06-26T22:03:04Z</dcterms:created>
  <dcterms:modified xsi:type="dcterms:W3CDTF">2026-06-27T16:43:53Z</dcterms:modified>
</cp:coreProperties>
</file>