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6" d="100"/>
          <a:sy n="96" d="100"/>
        </p:scale>
        <p:origin x="78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75580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2B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3999" cy="5143500"/>
          </a:xfrm>
          <a:prstGeom prst="rect">
            <a:avLst/>
          </a:prstGeom>
          <a:solidFill>
            <a:srgbClr val="028090"/>
          </a:solidFill>
          <a:ln/>
        </p:spPr>
        <p:txBody>
          <a:bodyPr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4" name="Text 2"/>
          <p:cNvSpPr/>
          <p:nvPr/>
        </p:nvSpPr>
        <p:spPr>
          <a:xfrm>
            <a:off x="0" y="1725930"/>
            <a:ext cx="914399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kern="0" spc="400" dirty="0">
                <a:solidFill>
                  <a:srgbClr val="F4A261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itchFamily="34" charset="-120"/>
              </a:rPr>
              <a:t>HUMAN RESOURCES        </a:t>
            </a:r>
            <a:br>
              <a:rPr lang="en-US" sz="4000" b="1" kern="0" spc="400" dirty="0">
                <a:solidFill>
                  <a:srgbClr val="F4A261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itchFamily="34" charset="-120"/>
              </a:rPr>
            </a:br>
            <a:r>
              <a:rPr lang="en-US" sz="4000" b="1" kern="0" spc="4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itchFamily="34" charset="-120"/>
              </a:rPr>
              <a:t>M&amp;A DAY 1 READINESS    </a:t>
            </a:r>
            <a:endParaRPr lang="en-US" sz="40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4983480" y="1923222"/>
            <a:ext cx="374904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endParaRPr lang="en-US" sz="5200" dirty="0"/>
          </a:p>
        </p:txBody>
      </p:sp>
      <p:sp>
        <p:nvSpPr>
          <p:cNvPr id="6" name="Text 4"/>
          <p:cNvSpPr/>
          <p:nvPr/>
        </p:nvSpPr>
        <p:spPr>
          <a:xfrm>
            <a:off x="220650" y="4788672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100-Day Advisors  ·  MandAPlaybook.com</a:t>
            </a:r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21" name="Text 19"/>
          <p:cNvSpPr/>
          <p:nvPr/>
        </p:nvSpPr>
        <p:spPr>
          <a:xfrm>
            <a:off x="4754880" y="4663440"/>
            <a:ext cx="3931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kern="0" spc="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PRE-CLOSE  ·  DAY 1 READINESS  ·  WEEK 1</a:t>
            </a:r>
            <a:endParaRPr lang="en-US" sz="800" dirty="0"/>
          </a:p>
        </p:txBody>
      </p:sp>
      <p:sp>
        <p:nvSpPr>
          <p:cNvPr id="23" name="Shape 2">
            <a:extLst>
              <a:ext uri="{FF2B5EF4-FFF2-40B4-BE49-F238E27FC236}">
                <a16:creationId xmlns:a16="http://schemas.microsoft.com/office/drawing/2014/main" id="{51222E88-98F6-FB0A-7819-DE35837F9E01}"/>
              </a:ext>
            </a:extLst>
          </p:cNvPr>
          <p:cNvSpPr/>
          <p:nvPr/>
        </p:nvSpPr>
        <p:spPr>
          <a:xfrm>
            <a:off x="502920" y="2697480"/>
            <a:ext cx="8138160" cy="54864"/>
          </a:xfrm>
          <a:prstGeom prst="rect">
            <a:avLst/>
          </a:prstGeom>
          <a:solidFill>
            <a:srgbClr val="E8945A"/>
          </a:solidFill>
          <a:ln w="12700">
            <a:solidFill>
              <a:srgbClr val="E8945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28090"/>
          </a:solidFill>
          <a:ln/>
        </p:spPr>
        <p:txBody>
          <a:bodyPr/>
          <a:lstStyle/>
          <a:p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365760" y="73152"/>
            <a:ext cx="8412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400" dirty="0">
                <a:solidFill>
                  <a:srgbClr val="F4A2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THIS DECK COVERS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365760" y="347472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HR Day 1 Integration — Roadmap &amp; Priorities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320040" y="1170432"/>
            <a:ext cx="4114800" cy="1115568"/>
          </a:xfrm>
          <a:prstGeom prst="roundRect">
            <a:avLst>
              <a:gd name="adj" fmla="val 6557"/>
            </a:avLst>
          </a:prstGeom>
          <a:solidFill>
            <a:srgbClr val="E8F7F6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448056" y="126187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005840" y="1261872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Integration Timeline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1005840" y="1554480"/>
            <a:ext cx="32918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Pre-Close milestones, Day 1 Readiness gate, and Week 1 priorities mapped to the March 2 close.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320040" y="2404872"/>
            <a:ext cx="4114800" cy="1115568"/>
          </a:xfrm>
          <a:prstGeom prst="roundRect">
            <a:avLst>
              <a:gd name="adj" fmla="val 6557"/>
            </a:avLst>
          </a:prstGeom>
          <a:solidFill>
            <a:srgbClr val="E8F7F6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48056" y="249631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1005840" y="2496312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1 Readiness Checklist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1005840" y="2788920"/>
            <a:ext cx="32918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 critical tasks confirmed complete before close — communications, payroll, systems, and org structure.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320040" y="3639312"/>
            <a:ext cx="4114800" cy="1115568"/>
          </a:xfrm>
          <a:prstGeom prst="roundRect">
            <a:avLst>
              <a:gd name="adj" fmla="val 6557"/>
            </a:avLst>
          </a:prstGeom>
          <a:solidFill>
            <a:srgbClr val="E8F7F6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48056" y="373075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1005840" y="3730752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1 / Week 1 Actions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1005840" y="4023360"/>
            <a:ext cx="32918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Welcome messages, manager briefings, onboarding launch, 401(k) enrollment, and HR town hall.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4754880" y="1170432"/>
            <a:ext cx="4114800" cy="1115568"/>
          </a:xfrm>
          <a:prstGeom prst="roundRect">
            <a:avLst>
              <a:gd name="adj" fmla="val 6557"/>
            </a:avLst>
          </a:prstGeom>
          <a:solidFill>
            <a:srgbClr val="E8F7F6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4882896" y="126187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5440680" y="1261872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Communications Strategy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5440680" y="1554480"/>
            <a:ext cx="32918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Cascade plan, employee FAQ, CHRO message, HR intranet page, and hotline staffing.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4754880" y="2404872"/>
            <a:ext cx="4114800" cy="1115568"/>
          </a:xfrm>
          <a:prstGeom prst="roundRect">
            <a:avLst>
              <a:gd name="adj" fmla="val 6557"/>
            </a:avLst>
          </a:prstGeom>
          <a:solidFill>
            <a:srgbClr val="E8F7F6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4882896" y="249631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05</a:t>
            </a:r>
            <a:endParaRPr lang="en-US" sz="2200" dirty="0"/>
          </a:p>
        </p:txBody>
      </p:sp>
      <p:sp>
        <p:nvSpPr>
          <p:cNvPr id="23" name="Text 21"/>
          <p:cNvSpPr/>
          <p:nvPr/>
        </p:nvSpPr>
        <p:spPr>
          <a:xfrm>
            <a:off x="5440680" y="2496312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People &amp; Org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5440680" y="2788920"/>
            <a:ext cx="32918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Interim org structure, key talent retention, separation communications, and culture alignment.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754880" y="3639312"/>
            <a:ext cx="4114800" cy="1115568"/>
          </a:xfrm>
          <a:prstGeom prst="roundRect">
            <a:avLst>
              <a:gd name="adj" fmla="val 6557"/>
            </a:avLst>
          </a:prstGeom>
          <a:solidFill>
            <a:srgbClr val="E8F7F6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4882896" y="373075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06</a:t>
            </a:r>
            <a:endParaRPr lang="en-US" sz="2200" dirty="0"/>
          </a:p>
        </p:txBody>
      </p:sp>
      <p:sp>
        <p:nvSpPr>
          <p:cNvPr id="27" name="Text 25"/>
          <p:cNvSpPr/>
          <p:nvPr/>
        </p:nvSpPr>
        <p:spPr>
          <a:xfrm>
            <a:off x="5440680" y="3730752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Risks &amp; Mitigations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5440680" y="4023360"/>
            <a:ext cx="32918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 RAID items: HRIS compatibility, payroll funding, state registrations, and employee trust.</a:t>
            </a:r>
            <a:endParaRPr lang="en-US" sz="1100" dirty="0"/>
          </a:p>
        </p:txBody>
      </p:sp>
      <p:sp>
        <p:nvSpPr>
          <p:cNvPr id="30" name="Text 4">
            <a:extLst>
              <a:ext uri="{FF2B5EF4-FFF2-40B4-BE49-F238E27FC236}">
                <a16:creationId xmlns:a16="http://schemas.microsoft.com/office/drawing/2014/main" id="{7F32DB52-FE58-D464-0895-DD9BF2DAD20D}"/>
              </a:ext>
            </a:extLst>
          </p:cNvPr>
          <p:cNvSpPr/>
          <p:nvPr/>
        </p:nvSpPr>
        <p:spPr>
          <a:xfrm>
            <a:off x="220650" y="4838367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© 100-Day Advisors  ·  MandAPlaybook.com</a:t>
            </a:r>
            <a:endParaRPr lang="en-US" sz="105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30073F1-1E11-39A6-8129-07355BA9DCFE}"/>
              </a:ext>
            </a:extLst>
          </p:cNvPr>
          <p:cNvSpPr txBox="1"/>
          <p:nvPr/>
        </p:nvSpPr>
        <p:spPr>
          <a:xfrm>
            <a:off x="8797125" y="4873752"/>
            <a:ext cx="14511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FAA93B58-DF20-4D6F-B75F-15280AB38D8E}" type="slidenum">
              <a:rPr lang="en-US" sz="1050" smtClean="0"/>
              <a:t>2</a:t>
            </a:fld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2809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73152"/>
            <a:ext cx="8412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400" dirty="0">
                <a:solidFill>
                  <a:srgbClr val="F4A2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1 READINESS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365760" y="347472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Critical Pre-Close Tasks — All Complete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256032" y="1188720"/>
            <a:ext cx="256032" cy="256032"/>
          </a:xfrm>
          <a:prstGeom prst="ellipse">
            <a:avLst/>
          </a:prstGeom>
          <a:solidFill>
            <a:srgbClr val="00A8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256032" y="1170432"/>
            <a:ext cx="2560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594360" y="1115568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Employee issue process &amp; HR hotline established and tested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594360" y="1389888"/>
            <a:ext cx="3749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Emp. Relations Mgr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256032" y="1664208"/>
            <a:ext cx="256032" cy="256032"/>
          </a:xfrm>
          <a:prstGeom prst="ellipse">
            <a:avLst/>
          </a:prstGeom>
          <a:solidFill>
            <a:srgbClr val="00A8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256032" y="1645920"/>
            <a:ext cx="2560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594360" y="1591056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1 announcement cascade plan finalized with Comms team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594360" y="1865376"/>
            <a:ext cx="3749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Workstream Lead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256032" y="2139696"/>
            <a:ext cx="256032" cy="256032"/>
          </a:xfrm>
          <a:prstGeom prst="ellipse">
            <a:avLst/>
          </a:prstGeom>
          <a:solidFill>
            <a:srgbClr val="00A8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256032" y="2121408"/>
            <a:ext cx="2560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594360" y="2066544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Employee handbook prepared for acquired employees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594360" y="2340864"/>
            <a:ext cx="3749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Compliance Mgr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256032" y="2615184"/>
            <a:ext cx="256032" cy="256032"/>
          </a:xfrm>
          <a:prstGeom prst="ellipse">
            <a:avLst/>
          </a:prstGeom>
          <a:solidFill>
            <a:srgbClr val="00A8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256032" y="2596896"/>
            <a:ext cx="2560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594360" y="2542032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1 role eliminations identified; separation packages ready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594360" y="2816352"/>
            <a:ext cx="3749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Business Partner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256032" y="3090672"/>
            <a:ext cx="256032" cy="256032"/>
          </a:xfrm>
          <a:prstGeom prst="ellipse">
            <a:avLst/>
          </a:prstGeom>
          <a:solidFill>
            <a:srgbClr val="00A8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256032" y="3072384"/>
            <a:ext cx="2560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594360" y="3017520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1 FAQ document created, piloted, and approved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594360" y="3291840"/>
            <a:ext cx="3749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Workstream Lead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256032" y="3566160"/>
            <a:ext cx="256032" cy="256032"/>
          </a:xfrm>
          <a:prstGeom prst="ellipse">
            <a:avLst/>
          </a:prstGeom>
          <a:solidFill>
            <a:srgbClr val="00A8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256032" y="3547872"/>
            <a:ext cx="2560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594360" y="3493008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 tax IDs and state registrations complete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594360" y="3767328"/>
            <a:ext cx="3749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 Manager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256032" y="4041648"/>
            <a:ext cx="256032" cy="256032"/>
          </a:xfrm>
          <a:prstGeom prst="ellipse">
            <a:avLst/>
          </a:prstGeom>
          <a:solidFill>
            <a:srgbClr val="00A8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256032" y="4023360"/>
            <a:ext cx="2560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594360" y="3968496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Benefits summary card prepared and approved</a:t>
            </a:r>
            <a:endParaRPr lang="en-US" sz="1050" dirty="0"/>
          </a:p>
        </p:txBody>
      </p:sp>
      <p:sp>
        <p:nvSpPr>
          <p:cNvPr id="32" name="Text 30"/>
          <p:cNvSpPr/>
          <p:nvPr/>
        </p:nvSpPr>
        <p:spPr>
          <a:xfrm>
            <a:off x="594360" y="4242816"/>
            <a:ext cx="3749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Compliance Mgr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256032" y="4517136"/>
            <a:ext cx="256032" cy="256032"/>
          </a:xfrm>
          <a:prstGeom prst="ellipse">
            <a:avLst/>
          </a:prstGeom>
          <a:solidFill>
            <a:srgbClr val="00A8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4" name="Text 32"/>
          <p:cNvSpPr/>
          <p:nvPr/>
        </p:nvSpPr>
        <p:spPr>
          <a:xfrm>
            <a:off x="256032" y="4498848"/>
            <a:ext cx="2560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594360" y="4443984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1 legal notices prepared (WARN, ERISA, benefit changes)</a:t>
            </a:r>
            <a:endParaRPr lang="en-US" sz="1050" dirty="0"/>
          </a:p>
        </p:txBody>
      </p:sp>
      <p:sp>
        <p:nvSpPr>
          <p:cNvPr id="36" name="Text 34"/>
          <p:cNvSpPr/>
          <p:nvPr/>
        </p:nvSpPr>
        <p:spPr>
          <a:xfrm>
            <a:off x="594360" y="4718304"/>
            <a:ext cx="3749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Compliance Mgr</a:t>
            </a:r>
            <a:endParaRPr lang="en-US" sz="1000" dirty="0"/>
          </a:p>
        </p:txBody>
      </p:sp>
      <p:sp>
        <p:nvSpPr>
          <p:cNvPr id="37" name="Shape 35"/>
          <p:cNvSpPr/>
          <p:nvPr/>
        </p:nvSpPr>
        <p:spPr>
          <a:xfrm>
            <a:off x="4736592" y="1188720"/>
            <a:ext cx="256032" cy="256032"/>
          </a:xfrm>
          <a:prstGeom prst="ellipse">
            <a:avLst/>
          </a:prstGeom>
          <a:solidFill>
            <a:srgbClr val="00A8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8" name="Text 36"/>
          <p:cNvSpPr/>
          <p:nvPr/>
        </p:nvSpPr>
        <p:spPr>
          <a:xfrm>
            <a:off x="4736592" y="1170432"/>
            <a:ext cx="2560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100" dirty="0"/>
          </a:p>
        </p:txBody>
      </p:sp>
      <p:sp>
        <p:nvSpPr>
          <p:cNvPr id="39" name="Text 37"/>
          <p:cNvSpPr/>
          <p:nvPr/>
        </p:nvSpPr>
        <p:spPr>
          <a:xfrm>
            <a:off x="5074920" y="1115568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CHRO Day 1 welcome message drafted and approved</a:t>
            </a:r>
            <a:endParaRPr lang="en-US" sz="1050" dirty="0"/>
          </a:p>
        </p:txBody>
      </p:sp>
      <p:sp>
        <p:nvSpPr>
          <p:cNvPr id="40" name="Text 38"/>
          <p:cNvSpPr/>
          <p:nvPr/>
        </p:nvSpPr>
        <p:spPr>
          <a:xfrm>
            <a:off x="5074920" y="1389888"/>
            <a:ext cx="3749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Workstream Lead</a:t>
            </a:r>
            <a:endParaRPr lang="en-US" sz="1000" dirty="0"/>
          </a:p>
        </p:txBody>
      </p:sp>
      <p:sp>
        <p:nvSpPr>
          <p:cNvPr id="41" name="Shape 39"/>
          <p:cNvSpPr/>
          <p:nvPr/>
        </p:nvSpPr>
        <p:spPr>
          <a:xfrm>
            <a:off x="4736592" y="1664208"/>
            <a:ext cx="256032" cy="256032"/>
          </a:xfrm>
          <a:prstGeom prst="ellipse">
            <a:avLst/>
          </a:prstGeom>
          <a:solidFill>
            <a:srgbClr val="00A8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2" name="Text 40"/>
          <p:cNvSpPr/>
          <p:nvPr/>
        </p:nvSpPr>
        <p:spPr>
          <a:xfrm>
            <a:off x="4736592" y="1645920"/>
            <a:ext cx="2560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100" dirty="0"/>
          </a:p>
        </p:txBody>
      </p:sp>
      <p:sp>
        <p:nvSpPr>
          <p:cNvPr id="43" name="Text 41"/>
          <p:cNvSpPr/>
          <p:nvPr/>
        </p:nvSpPr>
        <p:spPr>
          <a:xfrm>
            <a:off x="5074920" y="1591056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Interim org structure determined and approved</a:t>
            </a:r>
            <a:endParaRPr lang="en-US" sz="1050" dirty="0"/>
          </a:p>
        </p:txBody>
      </p:sp>
      <p:sp>
        <p:nvSpPr>
          <p:cNvPr id="44" name="Text 42"/>
          <p:cNvSpPr/>
          <p:nvPr/>
        </p:nvSpPr>
        <p:spPr>
          <a:xfrm>
            <a:off x="5074920" y="1865376"/>
            <a:ext cx="3749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Workstream Lead</a:t>
            </a:r>
            <a:endParaRPr lang="en-US" sz="1000" dirty="0"/>
          </a:p>
        </p:txBody>
      </p:sp>
      <p:sp>
        <p:nvSpPr>
          <p:cNvPr id="45" name="Shape 43"/>
          <p:cNvSpPr/>
          <p:nvPr/>
        </p:nvSpPr>
        <p:spPr>
          <a:xfrm>
            <a:off x="4736592" y="2139696"/>
            <a:ext cx="256032" cy="256032"/>
          </a:xfrm>
          <a:prstGeom prst="ellipse">
            <a:avLst/>
          </a:prstGeom>
          <a:solidFill>
            <a:srgbClr val="00A8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6" name="Text 44"/>
          <p:cNvSpPr/>
          <p:nvPr/>
        </p:nvSpPr>
        <p:spPr>
          <a:xfrm>
            <a:off x="4736592" y="2121408"/>
            <a:ext cx="2560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100" dirty="0"/>
          </a:p>
        </p:txBody>
      </p:sp>
      <p:sp>
        <p:nvSpPr>
          <p:cNvPr id="47" name="Text 45"/>
          <p:cNvSpPr/>
          <p:nvPr/>
        </p:nvSpPr>
        <p:spPr>
          <a:xfrm>
            <a:off x="5074920" y="2066544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Combined entity employee directory built and verified</a:t>
            </a:r>
            <a:endParaRPr lang="en-US" sz="1050" dirty="0"/>
          </a:p>
        </p:txBody>
      </p:sp>
      <p:sp>
        <p:nvSpPr>
          <p:cNvPr id="48" name="Text 46"/>
          <p:cNvSpPr/>
          <p:nvPr/>
        </p:nvSpPr>
        <p:spPr>
          <a:xfrm>
            <a:off x="5074920" y="2340864"/>
            <a:ext cx="3749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HRIS &amp; Systems Mgr</a:t>
            </a:r>
            <a:endParaRPr lang="en-US" sz="1000" dirty="0"/>
          </a:p>
        </p:txBody>
      </p:sp>
      <p:sp>
        <p:nvSpPr>
          <p:cNvPr id="49" name="Shape 47"/>
          <p:cNvSpPr/>
          <p:nvPr/>
        </p:nvSpPr>
        <p:spPr>
          <a:xfrm>
            <a:off x="4736592" y="2615184"/>
            <a:ext cx="256032" cy="256032"/>
          </a:xfrm>
          <a:prstGeom prst="ellipse">
            <a:avLst/>
          </a:prstGeom>
          <a:solidFill>
            <a:srgbClr val="00A8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0" name="Text 48"/>
          <p:cNvSpPr/>
          <p:nvPr/>
        </p:nvSpPr>
        <p:spPr>
          <a:xfrm>
            <a:off x="4736592" y="2596896"/>
            <a:ext cx="2560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100" dirty="0"/>
          </a:p>
        </p:txBody>
      </p:sp>
      <p:sp>
        <p:nvSpPr>
          <p:cNvPr id="51" name="Text 49"/>
          <p:cNvSpPr/>
          <p:nvPr/>
        </p:nvSpPr>
        <p:spPr>
          <a:xfrm>
            <a:off x="5074920" y="2542032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self-service portal set up and tested</a:t>
            </a:r>
            <a:endParaRPr lang="en-US" sz="1050" dirty="0"/>
          </a:p>
        </p:txBody>
      </p:sp>
      <p:sp>
        <p:nvSpPr>
          <p:cNvPr id="52" name="Text 50"/>
          <p:cNvSpPr/>
          <p:nvPr/>
        </p:nvSpPr>
        <p:spPr>
          <a:xfrm>
            <a:off x="5074920" y="2816352"/>
            <a:ext cx="3749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HRIS &amp; Systems Mgr</a:t>
            </a:r>
            <a:endParaRPr lang="en-US" sz="1000" dirty="0"/>
          </a:p>
        </p:txBody>
      </p:sp>
      <p:sp>
        <p:nvSpPr>
          <p:cNvPr id="53" name="Shape 51"/>
          <p:cNvSpPr/>
          <p:nvPr/>
        </p:nvSpPr>
        <p:spPr>
          <a:xfrm>
            <a:off x="4736592" y="3090672"/>
            <a:ext cx="256032" cy="256032"/>
          </a:xfrm>
          <a:prstGeom prst="ellipse">
            <a:avLst/>
          </a:prstGeom>
          <a:solidFill>
            <a:srgbClr val="00A8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4" name="Text 52"/>
          <p:cNvSpPr/>
          <p:nvPr/>
        </p:nvSpPr>
        <p:spPr>
          <a:xfrm>
            <a:off x="4736592" y="3072384"/>
            <a:ext cx="2560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100" dirty="0"/>
          </a:p>
        </p:txBody>
      </p:sp>
      <p:sp>
        <p:nvSpPr>
          <p:cNvPr id="55" name="Text 53"/>
          <p:cNvSpPr/>
          <p:nvPr/>
        </p:nvSpPr>
        <p:spPr>
          <a:xfrm>
            <a:off x="5074920" y="3017520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 funding accounts established; first cycle scheduled</a:t>
            </a:r>
            <a:endParaRPr lang="en-US" sz="1050" dirty="0"/>
          </a:p>
        </p:txBody>
      </p:sp>
      <p:sp>
        <p:nvSpPr>
          <p:cNvPr id="56" name="Text 54"/>
          <p:cNvSpPr/>
          <p:nvPr/>
        </p:nvSpPr>
        <p:spPr>
          <a:xfrm>
            <a:off x="5074920" y="3291840"/>
            <a:ext cx="3749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 Manager</a:t>
            </a:r>
            <a:endParaRPr lang="en-US" sz="1000" dirty="0"/>
          </a:p>
        </p:txBody>
      </p:sp>
      <p:sp>
        <p:nvSpPr>
          <p:cNvPr id="57" name="Shape 55"/>
          <p:cNvSpPr/>
          <p:nvPr/>
        </p:nvSpPr>
        <p:spPr>
          <a:xfrm>
            <a:off x="4736592" y="3566160"/>
            <a:ext cx="256032" cy="256032"/>
          </a:xfrm>
          <a:prstGeom prst="ellipse">
            <a:avLst/>
          </a:prstGeom>
          <a:solidFill>
            <a:srgbClr val="00A8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8" name="Text 56"/>
          <p:cNvSpPr/>
          <p:nvPr/>
        </p:nvSpPr>
        <p:spPr>
          <a:xfrm>
            <a:off x="4736592" y="3547872"/>
            <a:ext cx="2560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100" dirty="0"/>
          </a:p>
        </p:txBody>
      </p:sp>
      <p:sp>
        <p:nvSpPr>
          <p:cNvPr id="59" name="Text 57"/>
          <p:cNvSpPr/>
          <p:nvPr/>
        </p:nvSpPr>
        <p:spPr>
          <a:xfrm>
            <a:off x="5074920" y="3493008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Email, collaboration tools &amp; HR systems access confirmed</a:t>
            </a:r>
            <a:endParaRPr lang="en-US" sz="1050" dirty="0"/>
          </a:p>
        </p:txBody>
      </p:sp>
      <p:sp>
        <p:nvSpPr>
          <p:cNvPr id="60" name="Text 58"/>
          <p:cNvSpPr/>
          <p:nvPr/>
        </p:nvSpPr>
        <p:spPr>
          <a:xfrm>
            <a:off x="5074920" y="3767328"/>
            <a:ext cx="3749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HRIS &amp; Systems Mgr</a:t>
            </a:r>
            <a:endParaRPr lang="en-US" sz="1000" dirty="0"/>
          </a:p>
        </p:txBody>
      </p:sp>
      <p:sp>
        <p:nvSpPr>
          <p:cNvPr id="61" name="Shape 59"/>
          <p:cNvSpPr/>
          <p:nvPr/>
        </p:nvSpPr>
        <p:spPr>
          <a:xfrm>
            <a:off x="4736592" y="4041648"/>
            <a:ext cx="256032" cy="256032"/>
          </a:xfrm>
          <a:prstGeom prst="ellipse">
            <a:avLst/>
          </a:prstGeom>
          <a:solidFill>
            <a:srgbClr val="00A8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2" name="Text 60"/>
          <p:cNvSpPr/>
          <p:nvPr/>
        </p:nvSpPr>
        <p:spPr>
          <a:xfrm>
            <a:off x="4736592" y="4023360"/>
            <a:ext cx="2560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100" dirty="0"/>
          </a:p>
        </p:txBody>
      </p:sp>
      <p:sp>
        <p:nvSpPr>
          <p:cNvPr id="63" name="Text 61"/>
          <p:cNvSpPr/>
          <p:nvPr/>
        </p:nvSpPr>
        <p:spPr>
          <a:xfrm>
            <a:off x="5074920" y="3968496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M&amp;A Employee Communication Guide distributed to managers</a:t>
            </a:r>
            <a:endParaRPr lang="en-US" sz="1050" dirty="0"/>
          </a:p>
        </p:txBody>
      </p:sp>
      <p:sp>
        <p:nvSpPr>
          <p:cNvPr id="64" name="Text 62"/>
          <p:cNvSpPr/>
          <p:nvPr/>
        </p:nvSpPr>
        <p:spPr>
          <a:xfrm>
            <a:off x="5074920" y="4242816"/>
            <a:ext cx="3749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Workstream Lead</a:t>
            </a:r>
            <a:endParaRPr lang="en-US" sz="1000" dirty="0"/>
          </a:p>
        </p:txBody>
      </p:sp>
      <p:sp>
        <p:nvSpPr>
          <p:cNvPr id="65" name="Shape 63"/>
          <p:cNvSpPr/>
          <p:nvPr/>
        </p:nvSpPr>
        <p:spPr>
          <a:xfrm>
            <a:off x="4736592" y="4517136"/>
            <a:ext cx="256032" cy="256032"/>
          </a:xfrm>
          <a:prstGeom prst="ellipse">
            <a:avLst/>
          </a:prstGeom>
          <a:solidFill>
            <a:srgbClr val="00A8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6" name="Text 64"/>
          <p:cNvSpPr/>
          <p:nvPr/>
        </p:nvSpPr>
        <p:spPr>
          <a:xfrm>
            <a:off x="4736592" y="4498848"/>
            <a:ext cx="2560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100" dirty="0"/>
          </a:p>
        </p:txBody>
      </p:sp>
      <p:sp>
        <p:nvSpPr>
          <p:cNvPr id="67" name="Text 65"/>
          <p:cNvSpPr/>
          <p:nvPr/>
        </p:nvSpPr>
        <p:spPr>
          <a:xfrm>
            <a:off x="5074920" y="4443984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Day 1 Readiness Gate — all items green, no blockers</a:t>
            </a:r>
            <a:endParaRPr lang="en-US" sz="1050" dirty="0"/>
          </a:p>
        </p:txBody>
      </p:sp>
      <p:sp>
        <p:nvSpPr>
          <p:cNvPr id="68" name="Text 66"/>
          <p:cNvSpPr/>
          <p:nvPr/>
        </p:nvSpPr>
        <p:spPr>
          <a:xfrm>
            <a:off x="5074920" y="4718304"/>
            <a:ext cx="3749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Workstream Lead</a:t>
            </a:r>
            <a:endParaRPr lang="en-US" sz="1000" dirty="0"/>
          </a:p>
        </p:txBody>
      </p:sp>
      <p:sp>
        <p:nvSpPr>
          <p:cNvPr id="72" name="Text 4">
            <a:extLst>
              <a:ext uri="{FF2B5EF4-FFF2-40B4-BE49-F238E27FC236}">
                <a16:creationId xmlns:a16="http://schemas.microsoft.com/office/drawing/2014/main" id="{24937686-707D-7729-677F-8ABE5E1F85E8}"/>
              </a:ext>
            </a:extLst>
          </p:cNvPr>
          <p:cNvSpPr/>
          <p:nvPr/>
        </p:nvSpPr>
        <p:spPr>
          <a:xfrm>
            <a:off x="220650" y="4838367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© 100-Day Advisors  ·  MandAPlaybook.com</a:t>
            </a:r>
            <a:endParaRPr lang="en-US" sz="1000" dirty="0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5D3E28C2-D8D3-5375-3A2E-EB57ECDF500F}"/>
              </a:ext>
            </a:extLst>
          </p:cNvPr>
          <p:cNvSpPr txBox="1"/>
          <p:nvPr/>
        </p:nvSpPr>
        <p:spPr>
          <a:xfrm>
            <a:off x="8797125" y="4873752"/>
            <a:ext cx="14511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FAA93B58-DF20-4D6F-B75F-15280AB38D8E}" type="slidenum">
              <a:rPr lang="en-US" sz="1000" smtClean="0"/>
              <a:t>3</a:t>
            </a:fld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8F7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164592"/>
            <a:ext cx="8412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40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1 / WEEK 1 ACTIONS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365760" y="420624"/>
            <a:ext cx="8412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A3C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Happens in Week 1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274320" y="987552"/>
            <a:ext cx="2788920" cy="384048"/>
          </a:xfrm>
          <a:prstGeom prst="roundRect">
            <a:avLst>
              <a:gd name="adj" fmla="val 14286"/>
            </a:avLst>
          </a:prstGeom>
          <a:solidFill>
            <a:srgbClr val="02809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365760" y="1005840"/>
            <a:ext cx="2606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1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274320" y="1481328"/>
            <a:ext cx="2788920" cy="594360"/>
          </a:xfrm>
          <a:prstGeom prst="roundRect">
            <a:avLst>
              <a:gd name="adj" fmla="val 9231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274320" y="1481328"/>
            <a:ext cx="45720" cy="594360"/>
          </a:xfrm>
          <a:prstGeom prst="rect">
            <a:avLst/>
          </a:prstGeom>
          <a:solidFill>
            <a:srgbClr val="02809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384048" y="1527048"/>
            <a:ext cx="2606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Brief HR managers — talking points, Q&amp;A guide, escalation protocols (before all-employee announcement)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274320" y="2148840"/>
            <a:ext cx="2788920" cy="594360"/>
          </a:xfrm>
          <a:prstGeom prst="roundRect">
            <a:avLst>
              <a:gd name="adj" fmla="val 9231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274320" y="2148840"/>
            <a:ext cx="45720" cy="594360"/>
          </a:xfrm>
          <a:prstGeom prst="rect">
            <a:avLst/>
          </a:prstGeom>
          <a:solidFill>
            <a:srgbClr val="02809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384048" y="2194560"/>
            <a:ext cx="2606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Distribute CEO &amp; CHRO welcome message to all employees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274320" y="2816352"/>
            <a:ext cx="2788920" cy="594360"/>
          </a:xfrm>
          <a:prstGeom prst="roundRect">
            <a:avLst>
              <a:gd name="adj" fmla="val 9231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274320" y="2816352"/>
            <a:ext cx="45720" cy="594360"/>
          </a:xfrm>
          <a:prstGeom prst="rect">
            <a:avLst/>
          </a:prstGeom>
          <a:solidFill>
            <a:srgbClr val="02809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384048" y="2862072"/>
            <a:ext cx="2606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Communicate separation packages to any Day 1 affected employees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274320" y="3483864"/>
            <a:ext cx="2788920" cy="594360"/>
          </a:xfrm>
          <a:prstGeom prst="roundRect">
            <a:avLst>
              <a:gd name="adj" fmla="val 9231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274320" y="3483864"/>
            <a:ext cx="45720" cy="594360"/>
          </a:xfrm>
          <a:prstGeom prst="rect">
            <a:avLst/>
          </a:prstGeom>
          <a:solidFill>
            <a:srgbClr val="02809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384048" y="3529584"/>
            <a:ext cx="2606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Launch HR integration intranet page — org chart, FAQs, key contacts, timeline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274320" y="4151376"/>
            <a:ext cx="2788920" cy="594360"/>
          </a:xfrm>
          <a:prstGeom prst="roundRect">
            <a:avLst>
              <a:gd name="adj" fmla="val 9231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274320" y="4151376"/>
            <a:ext cx="45720" cy="594360"/>
          </a:xfrm>
          <a:prstGeom prst="rect">
            <a:avLst/>
          </a:prstGeom>
          <a:solidFill>
            <a:srgbClr val="02809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384048" y="4197096"/>
            <a:ext cx="2606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 email, collaboration tools &amp; HR systems access for all acquired staff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3218688" y="987552"/>
            <a:ext cx="2788920" cy="384048"/>
          </a:xfrm>
          <a:prstGeom prst="roundRect">
            <a:avLst>
              <a:gd name="adj" fmla="val 14286"/>
            </a:avLst>
          </a:prstGeom>
          <a:solidFill>
            <a:srgbClr val="00A8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3310128" y="1005840"/>
            <a:ext cx="2606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Days 2–3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3218688" y="1481328"/>
            <a:ext cx="2788920" cy="594360"/>
          </a:xfrm>
          <a:prstGeom prst="roundRect">
            <a:avLst>
              <a:gd name="adj" fmla="val 9231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3218688" y="1481328"/>
            <a:ext cx="45720" cy="594360"/>
          </a:xfrm>
          <a:prstGeom prst="rect">
            <a:avLst/>
          </a:prstGeom>
          <a:solidFill>
            <a:srgbClr val="00A8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3328416" y="1527048"/>
            <a:ext cx="2606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Brief acquired HR team on combined entity processes, tools, timeline, and key contacts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3218688" y="2148840"/>
            <a:ext cx="2788920" cy="594360"/>
          </a:xfrm>
          <a:prstGeom prst="roundRect">
            <a:avLst>
              <a:gd name="adj" fmla="val 9231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7" name="Shape 25"/>
          <p:cNvSpPr/>
          <p:nvPr/>
        </p:nvSpPr>
        <p:spPr>
          <a:xfrm>
            <a:off x="3218688" y="2148840"/>
            <a:ext cx="45720" cy="594360"/>
          </a:xfrm>
          <a:prstGeom prst="rect">
            <a:avLst/>
          </a:prstGeom>
          <a:solidFill>
            <a:srgbClr val="00A8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3328416" y="2194560"/>
            <a:ext cx="2606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Launch combined entity onboarding program — culture, values, and strategy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3218688" y="2816352"/>
            <a:ext cx="2788920" cy="594360"/>
          </a:xfrm>
          <a:prstGeom prst="roundRect">
            <a:avLst>
              <a:gd name="adj" fmla="val 9231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" name="Shape 28"/>
          <p:cNvSpPr/>
          <p:nvPr/>
        </p:nvSpPr>
        <p:spPr>
          <a:xfrm>
            <a:off x="3218688" y="2816352"/>
            <a:ext cx="45720" cy="594360"/>
          </a:xfrm>
          <a:prstGeom prst="rect">
            <a:avLst/>
          </a:prstGeom>
          <a:solidFill>
            <a:srgbClr val="00A8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3328416" y="2862072"/>
            <a:ext cx="2606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 performance review cycle approach for acquired employees</a:t>
            </a:r>
            <a:endParaRPr lang="en-US" sz="1050" dirty="0"/>
          </a:p>
        </p:txBody>
      </p:sp>
      <p:sp>
        <p:nvSpPr>
          <p:cNvPr id="32" name="Shape 30"/>
          <p:cNvSpPr/>
          <p:nvPr/>
        </p:nvSpPr>
        <p:spPr>
          <a:xfrm>
            <a:off x="6163056" y="987552"/>
            <a:ext cx="2788920" cy="384048"/>
          </a:xfrm>
          <a:prstGeom prst="roundRect">
            <a:avLst>
              <a:gd name="adj" fmla="val 14286"/>
            </a:avLst>
          </a:prstGeom>
          <a:solidFill>
            <a:srgbClr val="F4A2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6254496" y="1005840"/>
            <a:ext cx="2606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Days 4–6</a:t>
            </a:r>
            <a:endParaRPr lang="en-US" sz="1200" dirty="0"/>
          </a:p>
        </p:txBody>
      </p:sp>
      <p:sp>
        <p:nvSpPr>
          <p:cNvPr id="34" name="Shape 32"/>
          <p:cNvSpPr/>
          <p:nvPr/>
        </p:nvSpPr>
        <p:spPr>
          <a:xfrm>
            <a:off x="6163056" y="1481328"/>
            <a:ext cx="2788920" cy="594360"/>
          </a:xfrm>
          <a:prstGeom prst="roundRect">
            <a:avLst>
              <a:gd name="adj" fmla="val 9231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5" name="Shape 33"/>
          <p:cNvSpPr/>
          <p:nvPr/>
        </p:nvSpPr>
        <p:spPr>
          <a:xfrm>
            <a:off x="6163056" y="1481328"/>
            <a:ext cx="45720" cy="594360"/>
          </a:xfrm>
          <a:prstGeom prst="rect">
            <a:avLst/>
          </a:prstGeom>
          <a:solidFill>
            <a:srgbClr val="F4A2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6" name="Text 34"/>
          <p:cNvSpPr/>
          <p:nvPr/>
        </p:nvSpPr>
        <p:spPr>
          <a:xfrm>
            <a:off x="6272784" y="1527048"/>
            <a:ext cx="2606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Communicate unified expense reimbursement policy to all acquired employees</a:t>
            </a:r>
            <a:endParaRPr lang="en-US" sz="1050" dirty="0"/>
          </a:p>
        </p:txBody>
      </p:sp>
      <p:sp>
        <p:nvSpPr>
          <p:cNvPr id="37" name="Shape 35"/>
          <p:cNvSpPr/>
          <p:nvPr/>
        </p:nvSpPr>
        <p:spPr>
          <a:xfrm>
            <a:off x="6163056" y="2148840"/>
            <a:ext cx="2788920" cy="594360"/>
          </a:xfrm>
          <a:prstGeom prst="roundRect">
            <a:avLst>
              <a:gd name="adj" fmla="val 9231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8" name="Shape 36"/>
          <p:cNvSpPr/>
          <p:nvPr/>
        </p:nvSpPr>
        <p:spPr>
          <a:xfrm>
            <a:off x="6163056" y="2148840"/>
            <a:ext cx="45720" cy="594360"/>
          </a:xfrm>
          <a:prstGeom prst="rect">
            <a:avLst/>
          </a:prstGeom>
          <a:solidFill>
            <a:srgbClr val="F4A2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9" name="Text 37"/>
          <p:cNvSpPr/>
          <p:nvPr/>
        </p:nvSpPr>
        <p:spPr>
          <a:xfrm>
            <a:off x="6272784" y="2194560"/>
            <a:ext cx="2606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Align code of conduct, ethics policies, and conflicts of interest policy</a:t>
            </a:r>
            <a:endParaRPr lang="en-US" sz="1050" dirty="0"/>
          </a:p>
        </p:txBody>
      </p:sp>
      <p:sp>
        <p:nvSpPr>
          <p:cNvPr id="40" name="Shape 38"/>
          <p:cNvSpPr/>
          <p:nvPr/>
        </p:nvSpPr>
        <p:spPr>
          <a:xfrm>
            <a:off x="6163056" y="2816352"/>
            <a:ext cx="2788920" cy="594360"/>
          </a:xfrm>
          <a:prstGeom prst="roundRect">
            <a:avLst>
              <a:gd name="adj" fmla="val 9231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1" name="Shape 39"/>
          <p:cNvSpPr/>
          <p:nvPr/>
        </p:nvSpPr>
        <p:spPr>
          <a:xfrm>
            <a:off x="6163056" y="2816352"/>
            <a:ext cx="45720" cy="594360"/>
          </a:xfrm>
          <a:prstGeom prst="rect">
            <a:avLst/>
          </a:prstGeom>
          <a:solidFill>
            <a:srgbClr val="F4A2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2" name="Text 40"/>
          <p:cNvSpPr/>
          <p:nvPr/>
        </p:nvSpPr>
        <p:spPr>
          <a:xfrm>
            <a:off x="6272784" y="2862072"/>
            <a:ext cx="2606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 401(k) plan enrollment communications and blackout notices</a:t>
            </a:r>
            <a:endParaRPr lang="en-US" sz="1050" dirty="0"/>
          </a:p>
        </p:txBody>
      </p:sp>
      <p:sp>
        <p:nvSpPr>
          <p:cNvPr id="43" name="Shape 41"/>
          <p:cNvSpPr/>
          <p:nvPr/>
        </p:nvSpPr>
        <p:spPr>
          <a:xfrm>
            <a:off x="6163056" y="3483864"/>
            <a:ext cx="2788920" cy="594360"/>
          </a:xfrm>
          <a:prstGeom prst="roundRect">
            <a:avLst>
              <a:gd name="adj" fmla="val 9231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4" name="Shape 42"/>
          <p:cNvSpPr/>
          <p:nvPr/>
        </p:nvSpPr>
        <p:spPr>
          <a:xfrm>
            <a:off x="6163056" y="3483864"/>
            <a:ext cx="45720" cy="594360"/>
          </a:xfrm>
          <a:prstGeom prst="rect">
            <a:avLst/>
          </a:prstGeom>
          <a:solidFill>
            <a:srgbClr val="F4A2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5" name="Text 43"/>
          <p:cNvSpPr/>
          <p:nvPr/>
        </p:nvSpPr>
        <p:spPr>
          <a:xfrm>
            <a:off x="6272784" y="3529584"/>
            <a:ext cx="2606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Conduct HR town hall at end of Week 1 — real answers, not talking points</a:t>
            </a:r>
            <a:endParaRPr lang="en-US" sz="1050" dirty="0"/>
          </a:p>
        </p:txBody>
      </p:sp>
      <p:sp>
        <p:nvSpPr>
          <p:cNvPr id="47" name="Text 4">
            <a:extLst>
              <a:ext uri="{FF2B5EF4-FFF2-40B4-BE49-F238E27FC236}">
                <a16:creationId xmlns:a16="http://schemas.microsoft.com/office/drawing/2014/main" id="{914FA84D-4AD9-AE23-F36B-AC125E161777}"/>
              </a:ext>
            </a:extLst>
          </p:cNvPr>
          <p:cNvSpPr/>
          <p:nvPr/>
        </p:nvSpPr>
        <p:spPr>
          <a:xfrm>
            <a:off x="220650" y="4838367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© 100-Day Advisors  ·  MandAPlaybook.com</a:t>
            </a:r>
            <a:endParaRPr lang="en-US" sz="1050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E2D0223-3F80-4DBC-3869-7062D32EB1AA}"/>
              </a:ext>
            </a:extLst>
          </p:cNvPr>
          <p:cNvSpPr txBox="1"/>
          <p:nvPr/>
        </p:nvSpPr>
        <p:spPr>
          <a:xfrm>
            <a:off x="8797125" y="4873752"/>
            <a:ext cx="14511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FAA93B58-DF20-4D6F-B75F-15280AB38D8E}" type="slidenum">
              <a:rPr lang="en-US" sz="1050" smtClean="0"/>
              <a:t>4</a:t>
            </a:fld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2809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73152"/>
            <a:ext cx="8412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400" dirty="0">
                <a:solidFill>
                  <a:srgbClr val="F4A2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COMMUNICATIONS</a:t>
            </a:r>
            <a:r>
              <a:rPr lang="en-US" sz="1050" b="1" kern="0" spc="400" dirty="0">
                <a:solidFill>
                  <a:srgbClr val="F4A2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kern="0" spc="400" dirty="0">
                <a:solidFill>
                  <a:srgbClr val="F4A2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STRATEGY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65760" y="347472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Cascade: Right Message, Right Person, Right Order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274320" y="1207008"/>
            <a:ext cx="457200" cy="457200"/>
          </a:xfrm>
          <a:prstGeom prst="ellipse">
            <a:avLst/>
          </a:prstGeom>
          <a:solidFill>
            <a:srgbClr val="02809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274320" y="11887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75488" y="1664208"/>
            <a:ext cx="54864" cy="274320"/>
          </a:xfrm>
          <a:prstGeom prst="rect">
            <a:avLst/>
          </a:prstGeom>
          <a:solidFill>
            <a:srgbClr val="00A8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868680" y="1161288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Steering Committee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868680" y="14173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48 hrs before  ·  Close confirmed; final cascade approved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274320" y="1956816"/>
            <a:ext cx="457200" cy="457200"/>
          </a:xfrm>
          <a:prstGeom prst="ellipse">
            <a:avLst/>
          </a:prstGeom>
          <a:solidFill>
            <a:srgbClr val="02809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274320" y="193852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475488" y="2414016"/>
            <a:ext cx="54864" cy="274320"/>
          </a:xfrm>
          <a:prstGeom prst="rect">
            <a:avLst/>
          </a:prstGeom>
          <a:solidFill>
            <a:srgbClr val="00A8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868680" y="1911096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Managers Brief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868680" y="2167128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hrs before  ·  Talking points, Q&amp;A guide, escalation path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274320" y="2706624"/>
            <a:ext cx="457200" cy="457200"/>
          </a:xfrm>
          <a:prstGeom prst="ellipse">
            <a:avLst/>
          </a:prstGeom>
          <a:solidFill>
            <a:srgbClr val="02809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274320" y="268833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475488" y="3163824"/>
            <a:ext cx="54864" cy="274320"/>
          </a:xfrm>
          <a:prstGeom prst="rect">
            <a:avLst/>
          </a:prstGeom>
          <a:solidFill>
            <a:srgbClr val="00A8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868680" y="2660904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All-Employee Message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868680" y="2916936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1 open  ·  CEO + CHRO welcome; no news before this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274320" y="3456432"/>
            <a:ext cx="457200" cy="457200"/>
          </a:xfrm>
          <a:prstGeom prst="ellipse">
            <a:avLst/>
          </a:prstGeom>
          <a:solidFill>
            <a:srgbClr val="02809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274320" y="343814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475488" y="3913632"/>
            <a:ext cx="54864" cy="274320"/>
          </a:xfrm>
          <a:prstGeom prst="rect">
            <a:avLst/>
          </a:prstGeom>
          <a:solidFill>
            <a:srgbClr val="00A8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868680" y="3410712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Intranet Live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868680" y="3666744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1 open  ·  Org chart, FAQs, key contacts, timeline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274320" y="4206240"/>
            <a:ext cx="457200" cy="457200"/>
          </a:xfrm>
          <a:prstGeom prst="ellipse">
            <a:avLst/>
          </a:prstGeom>
          <a:solidFill>
            <a:srgbClr val="02809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274320" y="418795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868680" y="41605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Town Hall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868680" y="44165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 of Week 1  ·  Real answers — employees have had time to form questions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4937760" y="1078992"/>
            <a:ext cx="3931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DELIVERABLES</a:t>
            </a:r>
            <a:endParaRPr lang="en-US" sz="950" dirty="0"/>
          </a:p>
        </p:txBody>
      </p:sp>
      <p:sp>
        <p:nvSpPr>
          <p:cNvPr id="30" name="Shape 28"/>
          <p:cNvSpPr/>
          <p:nvPr/>
        </p:nvSpPr>
        <p:spPr>
          <a:xfrm>
            <a:off x="4937760" y="1344168"/>
            <a:ext cx="3931920" cy="822960"/>
          </a:xfrm>
          <a:prstGeom prst="roundRect">
            <a:avLst>
              <a:gd name="adj" fmla="val 7778"/>
            </a:avLst>
          </a:prstGeom>
          <a:solidFill>
            <a:srgbClr val="E8F7F6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5074920" y="1435608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1 FAQ Document</a:t>
            </a:r>
            <a:endParaRPr lang="en-US" sz="1150" dirty="0"/>
          </a:p>
        </p:txBody>
      </p:sp>
      <p:sp>
        <p:nvSpPr>
          <p:cNvPr id="32" name="Text 30"/>
          <p:cNvSpPr/>
          <p:nvPr/>
        </p:nvSpPr>
        <p:spPr>
          <a:xfrm>
            <a:off x="5074920" y="1709928"/>
            <a:ext cx="3657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Covers benefits, payroll, reporting lines, key contacts. Piloted with managers; signed off by Legal &amp; Benefits.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4937760" y="2276856"/>
            <a:ext cx="3931920" cy="822960"/>
          </a:xfrm>
          <a:prstGeom prst="roundRect">
            <a:avLst>
              <a:gd name="adj" fmla="val 7778"/>
            </a:avLst>
          </a:prstGeom>
          <a:solidFill>
            <a:srgbClr val="E8F7F6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4" name="Text 32"/>
          <p:cNvSpPr/>
          <p:nvPr/>
        </p:nvSpPr>
        <p:spPr>
          <a:xfrm>
            <a:off x="5074920" y="2368296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Benefits Summary Card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5074920" y="2642616"/>
            <a:ext cx="3657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Coverage dates, carrier contacts, enrollment steps. Top driver of hotline volume if errors exist — requires CHRO sign-off.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4937760" y="3209544"/>
            <a:ext cx="3931920" cy="822960"/>
          </a:xfrm>
          <a:prstGeom prst="roundRect">
            <a:avLst>
              <a:gd name="adj" fmla="val 7778"/>
            </a:avLst>
          </a:prstGeom>
          <a:solidFill>
            <a:srgbClr val="E8F7F6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7" name="Text 35"/>
          <p:cNvSpPr/>
          <p:nvPr/>
        </p:nvSpPr>
        <p:spPr>
          <a:xfrm>
            <a:off x="5074920" y="3300984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Integration Hotline</a:t>
            </a:r>
            <a:endParaRPr lang="en-US" sz="1150" dirty="0"/>
          </a:p>
        </p:txBody>
      </p:sp>
      <p:sp>
        <p:nvSpPr>
          <p:cNvPr id="38" name="Text 36"/>
          <p:cNvSpPr/>
          <p:nvPr/>
        </p:nvSpPr>
        <p:spPr>
          <a:xfrm>
            <a:off x="5074920" y="3575304"/>
            <a:ext cx="3657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Staffed with experienced HR generalists, not scripts. Tested 48 hrs before close. 5–10× normal call volume on Day 1.</a:t>
            </a:r>
            <a:endParaRPr lang="en-US" sz="1000" dirty="0"/>
          </a:p>
        </p:txBody>
      </p:sp>
      <p:sp>
        <p:nvSpPr>
          <p:cNvPr id="39" name="Shape 37"/>
          <p:cNvSpPr/>
          <p:nvPr/>
        </p:nvSpPr>
        <p:spPr>
          <a:xfrm>
            <a:off x="4937760" y="4142232"/>
            <a:ext cx="3931920" cy="822960"/>
          </a:xfrm>
          <a:prstGeom prst="roundRect">
            <a:avLst>
              <a:gd name="adj" fmla="val 7778"/>
            </a:avLst>
          </a:prstGeom>
          <a:solidFill>
            <a:srgbClr val="E8F7F6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0" name="Text 38"/>
          <p:cNvSpPr/>
          <p:nvPr/>
        </p:nvSpPr>
        <p:spPr>
          <a:xfrm>
            <a:off x="5074920" y="4233672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Employee Communication Guide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5074920" y="4507992"/>
            <a:ext cx="3657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Distributed to all managers before Day 1 announcement. Includes talking points and escalation contacts.</a:t>
            </a:r>
            <a:endParaRPr lang="en-US" sz="1000" dirty="0"/>
          </a:p>
        </p:txBody>
      </p:sp>
      <p:sp>
        <p:nvSpPr>
          <p:cNvPr id="43" name="Text 4">
            <a:extLst>
              <a:ext uri="{FF2B5EF4-FFF2-40B4-BE49-F238E27FC236}">
                <a16:creationId xmlns:a16="http://schemas.microsoft.com/office/drawing/2014/main" id="{EF81BA1C-3886-F13E-96C9-8090754C55E9}"/>
              </a:ext>
            </a:extLst>
          </p:cNvPr>
          <p:cNvSpPr/>
          <p:nvPr/>
        </p:nvSpPr>
        <p:spPr>
          <a:xfrm>
            <a:off x="220650" y="4838367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© 100-Day Advisors  ·  MandAPlaybook.com</a:t>
            </a:r>
            <a:endParaRPr lang="en-US" sz="1050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5B606EC-81A5-76B9-F33E-68D5BF71B444}"/>
              </a:ext>
            </a:extLst>
          </p:cNvPr>
          <p:cNvSpPr txBox="1"/>
          <p:nvPr/>
        </p:nvSpPr>
        <p:spPr>
          <a:xfrm>
            <a:off x="8797125" y="4873752"/>
            <a:ext cx="14511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FAA93B58-DF20-4D6F-B75F-15280AB38D8E}" type="slidenum">
              <a:rPr lang="en-US" sz="1050" smtClean="0"/>
              <a:t>5</a:t>
            </a:fld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E8F7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164592"/>
            <a:ext cx="8412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40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PEOPLE &amp; ORGANIZATION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65760" y="420624"/>
            <a:ext cx="8412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A3C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Org Structure, Talent Retention &amp; Separations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274320" y="987552"/>
            <a:ext cx="41605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274320" y="987552"/>
            <a:ext cx="4160520" cy="347472"/>
          </a:xfrm>
          <a:prstGeom prst="rect">
            <a:avLst/>
          </a:prstGeom>
          <a:solidFill>
            <a:srgbClr val="02809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411480" y="1033272"/>
            <a:ext cx="3886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Interim Org Structure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411480" y="1426464"/>
            <a:ext cx="3886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  </a:t>
            </a:r>
            <a:r>
              <a:rPr lang="en-US" sz="1100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Effective Day 1 — every employee has one clear manager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11480" y="1783080"/>
            <a:ext cx="3886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  </a:t>
            </a:r>
            <a:r>
              <a:rPr lang="en-US" sz="1100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Published to all managers before all-employee announcement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411480" y="2139696"/>
            <a:ext cx="3886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  </a:t>
            </a:r>
            <a:r>
              <a:rPr lang="en-US" sz="1100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Approved by Steering Committee; no dual reporting lines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11480" y="2496312"/>
            <a:ext cx="3886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  </a:t>
            </a:r>
            <a:r>
              <a:rPr lang="en-US" sz="1100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 chart live on HR intranet page at market open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736592" y="987552"/>
            <a:ext cx="41605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4736592" y="987552"/>
            <a:ext cx="4160520" cy="347472"/>
          </a:xfrm>
          <a:prstGeom prst="rect">
            <a:avLst/>
          </a:prstGeom>
          <a:solidFill>
            <a:srgbClr val="02809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873752" y="1033272"/>
            <a:ext cx="3886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Talent Retention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873752" y="1426464"/>
            <a:ext cx="3886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  </a:t>
            </a:r>
            <a:r>
              <a:rPr lang="en-US" sz="1100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Retention risk scored for all senior leadership pre-close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4873752" y="1783080"/>
            <a:ext cx="3886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  </a:t>
            </a:r>
            <a:r>
              <a:rPr lang="en-US" sz="1100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Retention agreements ready on Day 1 for highest-risk individuals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4873752" y="2139696"/>
            <a:ext cx="3886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  </a:t>
            </a:r>
            <a:r>
              <a:rPr lang="en-US" sz="1100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Compensation benchmarked; roles below 50th percentile flagged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4873752" y="2496312"/>
            <a:ext cx="3886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  </a:t>
            </a:r>
            <a:r>
              <a:rPr lang="en-US" sz="1100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30 pulse survey to detect early attrition signals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274320" y="3072384"/>
            <a:ext cx="41605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274320" y="3072384"/>
            <a:ext cx="4160520" cy="347472"/>
          </a:xfrm>
          <a:prstGeom prst="rect">
            <a:avLst/>
          </a:prstGeom>
          <a:solidFill>
            <a:srgbClr val="02809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411480" y="3118104"/>
            <a:ext cx="3886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1 Separations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411480" y="3511296"/>
            <a:ext cx="3886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  </a:t>
            </a:r>
            <a:r>
              <a:rPr lang="en-US" sz="1100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eliminated roles identified; separation packages legally reviewed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11480" y="3867912"/>
            <a:ext cx="3886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  </a:t>
            </a:r>
            <a:r>
              <a:rPr lang="en-US" sz="1100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WARN Act compliance confirmed for any group separations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411480" y="4224528"/>
            <a:ext cx="3886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  </a:t>
            </a:r>
            <a:r>
              <a:rPr lang="en-US" sz="1100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Managers provided written script — no improvisation on severance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411480" y="4581144"/>
            <a:ext cx="3886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  </a:t>
            </a:r>
            <a:r>
              <a:rPr lang="en-US" sz="1100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Separation agreements signed before any communication occurs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736592" y="3072384"/>
            <a:ext cx="41605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6" name="Shape 24"/>
          <p:cNvSpPr/>
          <p:nvPr/>
        </p:nvSpPr>
        <p:spPr>
          <a:xfrm>
            <a:off x="4736592" y="3072384"/>
            <a:ext cx="4160520" cy="347472"/>
          </a:xfrm>
          <a:prstGeom prst="rect">
            <a:avLst/>
          </a:prstGeom>
          <a:solidFill>
            <a:srgbClr val="02809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4873752" y="3118104"/>
            <a:ext cx="3886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Culture &amp; Onboarding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4873752" y="3511296"/>
            <a:ext cx="3886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  </a:t>
            </a:r>
            <a:r>
              <a:rPr lang="en-US" sz="1100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Culture assessment completed; findings shared with all workstream leads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4873752" y="3867912"/>
            <a:ext cx="3886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  </a:t>
            </a:r>
            <a:r>
              <a:rPr lang="en-US" sz="1100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Onboarding designed for integration context, not just new hires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4873752" y="4224528"/>
            <a:ext cx="3886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  </a:t>
            </a:r>
            <a:r>
              <a:rPr lang="en-US" sz="1100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Acquired HR team briefed on combined processes before Day 1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4873752" y="4581144"/>
            <a:ext cx="3886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  </a:t>
            </a:r>
            <a:r>
              <a:rPr lang="en-US" sz="1100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Code of conduct acknowledgment documented with signature/confirmation</a:t>
            </a:r>
            <a:endParaRPr lang="en-US" sz="11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8599853-B96D-CE6B-60E0-122D5C64442B}"/>
              </a:ext>
            </a:extLst>
          </p:cNvPr>
          <p:cNvSpPr txBox="1"/>
          <p:nvPr/>
        </p:nvSpPr>
        <p:spPr>
          <a:xfrm>
            <a:off x="8797125" y="4873752"/>
            <a:ext cx="14511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FAA93B58-DF20-4D6F-B75F-15280AB38D8E}" type="slidenum">
              <a:rPr lang="en-US" sz="1050" smtClean="0"/>
              <a:t>6</a:t>
            </a:fld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2809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73152"/>
            <a:ext cx="8412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400" dirty="0">
                <a:solidFill>
                  <a:srgbClr val="F4A2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COMPENSATION &amp; BENEFITS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65760" y="347472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Key Actions and Compliance Requirements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274320" y="1115568"/>
            <a:ext cx="4206240" cy="1115568"/>
          </a:xfrm>
          <a:prstGeom prst="roundRect">
            <a:avLst>
              <a:gd name="adj" fmla="val 6557"/>
            </a:avLst>
          </a:prstGeom>
          <a:solidFill>
            <a:srgbClr val="E8F7F6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411480" y="1207008"/>
            <a:ext cx="3931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 — First Combined Cycle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411480" y="1517904"/>
            <a:ext cx="39319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 funding accounts established. State tax registrations active in all jurisdictions. First pay cycle for acquired employees scheduled before Day 1. ACH authorization confirmed with bank.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274320" y="2377440"/>
            <a:ext cx="4206240" cy="1115568"/>
          </a:xfrm>
          <a:prstGeom prst="roundRect">
            <a:avLst>
              <a:gd name="adj" fmla="val 6557"/>
            </a:avLst>
          </a:prstGeom>
          <a:solidFill>
            <a:srgbClr val="E8F7F6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11480" y="2468880"/>
            <a:ext cx="3931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401(k) Enrollment Communications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11480" y="2779776"/>
            <a:ext cx="39319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Enrollment communications issued Day 1 per ERISA notice requirements. Blackout period notices sent at least 30 days before any blackout. Investment change restrictions communicated to all participants.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274320" y="3639312"/>
            <a:ext cx="4206240" cy="1115568"/>
          </a:xfrm>
          <a:prstGeom prst="roundRect">
            <a:avLst>
              <a:gd name="adj" fmla="val 6557"/>
            </a:avLst>
          </a:prstGeom>
          <a:solidFill>
            <a:srgbClr val="E8F7F6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11480" y="3730752"/>
            <a:ext cx="3931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Benefits Summary Card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11480" y="4041648"/>
            <a:ext cx="39319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Carrier names, coverage dates, enrollment steps, and contact info verified by Benefits, Legal, and CHRO. Distributed with Day 1 package. Rapid-correction process live on Day 1.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4846320" y="1078992"/>
            <a:ext cx="3977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 WATCH ITEMS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4846320" y="1344168"/>
            <a:ext cx="3977640" cy="640080"/>
          </a:xfrm>
          <a:prstGeom prst="roundRect">
            <a:avLst>
              <a:gd name="adj" fmla="val 10000"/>
            </a:avLst>
          </a:prstGeom>
          <a:solidFill>
            <a:srgbClr val="FFF8F0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4846320" y="1344168"/>
            <a:ext cx="45720" cy="640080"/>
          </a:xfrm>
          <a:prstGeom prst="rect">
            <a:avLst/>
          </a:prstGeom>
          <a:solidFill>
            <a:srgbClr val="F4A2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4983480" y="1389888"/>
            <a:ext cx="3749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409A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4983480" y="1636776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deferred comp plan modifications post-close without tax counsel. Violations = 20% excise tax.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4846320" y="2093976"/>
            <a:ext cx="3977640" cy="640080"/>
          </a:xfrm>
          <a:prstGeom prst="roundRect">
            <a:avLst>
              <a:gd name="adj" fmla="val 10000"/>
            </a:avLst>
          </a:prstGeom>
          <a:solidFill>
            <a:srgbClr val="FFF8F0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4846320" y="2093976"/>
            <a:ext cx="45720" cy="640080"/>
          </a:xfrm>
          <a:prstGeom prst="rect">
            <a:avLst/>
          </a:prstGeom>
          <a:solidFill>
            <a:srgbClr val="F4A2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4983480" y="2139696"/>
            <a:ext cx="3749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280G / Golden Parachute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4983480" y="2386584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280G calculations complete. Shareholder waiver or payment restructuring in place.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4846320" y="2843784"/>
            <a:ext cx="3977640" cy="640080"/>
          </a:xfrm>
          <a:prstGeom prst="roundRect">
            <a:avLst>
              <a:gd name="adj" fmla="val 10000"/>
            </a:avLst>
          </a:prstGeom>
          <a:solidFill>
            <a:srgbClr val="FFF8F0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4846320" y="2843784"/>
            <a:ext cx="45720" cy="640080"/>
          </a:xfrm>
          <a:prstGeom prst="rect">
            <a:avLst/>
          </a:prstGeom>
          <a:solidFill>
            <a:srgbClr val="F4A2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4983480" y="2889504"/>
            <a:ext cx="3749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COBRA Administration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4983480" y="3136392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 audit complete. Each violation = $100/day/beneficiary in IRS penalties.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4846320" y="3593592"/>
            <a:ext cx="3977640" cy="640080"/>
          </a:xfrm>
          <a:prstGeom prst="roundRect">
            <a:avLst>
              <a:gd name="adj" fmla="val 10000"/>
            </a:avLst>
          </a:prstGeom>
          <a:solidFill>
            <a:srgbClr val="FFF8F0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8" name="Shape 26"/>
          <p:cNvSpPr/>
          <p:nvPr/>
        </p:nvSpPr>
        <p:spPr>
          <a:xfrm>
            <a:off x="4846320" y="3593592"/>
            <a:ext cx="45720" cy="640080"/>
          </a:xfrm>
          <a:prstGeom prst="rect">
            <a:avLst/>
          </a:prstGeom>
          <a:solidFill>
            <a:srgbClr val="F4A2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4983480" y="3639312"/>
            <a:ext cx="3749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ERISA / Plan Decisions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4983480" y="3886200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401(k) plan decision (terminate/merge/continue) made. IRS filings and employee notices issued.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4846320" y="4343400"/>
            <a:ext cx="3977640" cy="640080"/>
          </a:xfrm>
          <a:prstGeom prst="roundRect">
            <a:avLst>
              <a:gd name="adj" fmla="val 10000"/>
            </a:avLst>
          </a:prstGeom>
          <a:solidFill>
            <a:srgbClr val="FFF8F0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2" name="Shape 30"/>
          <p:cNvSpPr/>
          <p:nvPr/>
        </p:nvSpPr>
        <p:spPr>
          <a:xfrm>
            <a:off x="4846320" y="4343400"/>
            <a:ext cx="45720" cy="640080"/>
          </a:xfrm>
          <a:prstGeom prst="rect">
            <a:avLst/>
          </a:prstGeom>
          <a:solidFill>
            <a:srgbClr val="F4A2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4983480" y="4389120"/>
            <a:ext cx="3749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I-9 Compliance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4983480" y="4636008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I-9 audit for all acquired employees complete. Remediation of substantive errors done.</a:t>
            </a:r>
            <a:endParaRPr lang="en-US" sz="1000" dirty="0"/>
          </a:p>
        </p:txBody>
      </p:sp>
      <p:sp>
        <p:nvSpPr>
          <p:cNvPr id="36" name="Text 4">
            <a:extLst>
              <a:ext uri="{FF2B5EF4-FFF2-40B4-BE49-F238E27FC236}">
                <a16:creationId xmlns:a16="http://schemas.microsoft.com/office/drawing/2014/main" id="{1D5D719D-52DB-DF67-AC0B-64B5678F32A2}"/>
              </a:ext>
            </a:extLst>
          </p:cNvPr>
          <p:cNvSpPr/>
          <p:nvPr/>
        </p:nvSpPr>
        <p:spPr>
          <a:xfrm>
            <a:off x="220650" y="4838367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© 100-Day Advisors  ·  MandAPlaybook.com</a:t>
            </a:r>
            <a:endParaRPr lang="en-US" sz="105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50BF329-AB09-7462-C2D0-D1016501DA3E}"/>
              </a:ext>
            </a:extLst>
          </p:cNvPr>
          <p:cNvSpPr txBox="1"/>
          <p:nvPr/>
        </p:nvSpPr>
        <p:spPr>
          <a:xfrm>
            <a:off x="8797125" y="4873752"/>
            <a:ext cx="14511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FAA93B58-DF20-4D6F-B75F-15280AB38D8E}" type="slidenum">
              <a:rPr lang="en-US" sz="1050" smtClean="0"/>
              <a:t>7</a:t>
            </a:fld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E8F7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164592"/>
            <a:ext cx="8412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40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RISKS &amp; MITIGATIONS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65760" y="420624"/>
            <a:ext cx="8412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A3C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Top RAID Items — Monitored Through Close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256032" y="1024128"/>
            <a:ext cx="4206240" cy="1261872"/>
          </a:xfrm>
          <a:prstGeom prst="roundRect">
            <a:avLst>
              <a:gd name="adj" fmla="val 5797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365760" y="1115568"/>
            <a:ext cx="685800" cy="201168"/>
          </a:xfrm>
          <a:prstGeom prst="roundRect">
            <a:avLst>
              <a:gd name="adj" fmla="val 18182"/>
            </a:avLst>
          </a:prstGeom>
          <a:solidFill>
            <a:srgbClr val="C6282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365760" y="1115568"/>
            <a:ext cx="685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1124712" y="1115568"/>
            <a:ext cx="685800" cy="201168"/>
          </a:xfrm>
          <a:prstGeom prst="roundRect">
            <a:avLst>
              <a:gd name="adj" fmla="val 18182"/>
            </a:avLst>
          </a:prstGeom>
          <a:solidFill>
            <a:srgbClr val="2E7D3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124712" y="1115568"/>
            <a:ext cx="685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Closed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365760" y="1371600"/>
            <a:ext cx="39776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HRIS system incompatibility delays payroll integration 60–90 days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365760" y="1719072"/>
            <a:ext cx="39776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HRIS architecture assessment complete. Dedicated HRIS PM assigned. Day 1 contingency plan built for any system not integrated before close.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709160" y="1024128"/>
            <a:ext cx="4206240" cy="1261872"/>
          </a:xfrm>
          <a:prstGeom prst="roundRect">
            <a:avLst>
              <a:gd name="adj" fmla="val 5797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4818888" y="1115568"/>
            <a:ext cx="685800" cy="201168"/>
          </a:xfrm>
          <a:prstGeom prst="roundRect">
            <a:avLst>
              <a:gd name="adj" fmla="val 18182"/>
            </a:avLst>
          </a:prstGeom>
          <a:solidFill>
            <a:srgbClr val="6A1B9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818888" y="1115568"/>
            <a:ext cx="685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Dependenc</a:t>
            </a: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5577840" y="1115568"/>
            <a:ext cx="685800" cy="201168"/>
          </a:xfrm>
          <a:prstGeom prst="roundRect">
            <a:avLst>
              <a:gd name="adj" fmla="val 18182"/>
            </a:avLst>
          </a:prstGeom>
          <a:solidFill>
            <a:srgbClr val="2E7D3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5577840" y="1115568"/>
            <a:ext cx="685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Closed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4818888" y="1371600"/>
            <a:ext cx="39776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 funding account not active → failed pay cycle with no quick fix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818888" y="1719072"/>
            <a:ext cx="39776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 funding accounts established T-10. ACH routing confirmed. Test payment run before first live cycle.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256032" y="2423160"/>
            <a:ext cx="4206240" cy="1261872"/>
          </a:xfrm>
          <a:prstGeom prst="roundRect">
            <a:avLst>
              <a:gd name="adj" fmla="val 5797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365760" y="2514600"/>
            <a:ext cx="685800" cy="201168"/>
          </a:xfrm>
          <a:prstGeom prst="roundRect">
            <a:avLst>
              <a:gd name="adj" fmla="val 18182"/>
            </a:avLst>
          </a:prstGeom>
          <a:solidFill>
            <a:srgbClr val="C6282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365760" y="2514600"/>
            <a:ext cx="685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1124712" y="2514600"/>
            <a:ext cx="685800" cy="201168"/>
          </a:xfrm>
          <a:prstGeom prst="roundRect">
            <a:avLst>
              <a:gd name="adj" fmla="val 18182"/>
            </a:avLst>
          </a:prstGeom>
          <a:solidFill>
            <a:srgbClr val="2E7D3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1124712" y="2514600"/>
            <a:ext cx="685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Closed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365760" y="2770632"/>
            <a:ext cx="39776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Inactive state payroll tax registration prevents payroll in that state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365760" y="3118104"/>
            <a:ext cx="39776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state registrations submitted T-30+. Named owner per state. Confirmed active before processing.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709160" y="2423160"/>
            <a:ext cx="4206240" cy="1261872"/>
          </a:xfrm>
          <a:prstGeom prst="roundRect">
            <a:avLst>
              <a:gd name="adj" fmla="val 5797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9" name="Shape 27"/>
          <p:cNvSpPr/>
          <p:nvPr/>
        </p:nvSpPr>
        <p:spPr>
          <a:xfrm>
            <a:off x="4818888" y="2514600"/>
            <a:ext cx="685800" cy="201168"/>
          </a:xfrm>
          <a:prstGeom prst="roundRect">
            <a:avLst>
              <a:gd name="adj" fmla="val 18182"/>
            </a:avLst>
          </a:prstGeom>
          <a:solidFill>
            <a:srgbClr val="1565C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4818888" y="2514600"/>
            <a:ext cx="685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Assumption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5577840" y="2514600"/>
            <a:ext cx="685800" cy="201168"/>
          </a:xfrm>
          <a:prstGeom prst="roundRect">
            <a:avLst>
              <a:gd name="adj" fmla="val 18182"/>
            </a:avLst>
          </a:prstGeom>
          <a:solidFill>
            <a:srgbClr val="E651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5577840" y="2514600"/>
            <a:ext cx="685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</a:t>
            </a:r>
            <a:endParaRPr lang="en-US" sz="1050" dirty="0"/>
          </a:p>
        </p:txBody>
      </p:sp>
      <p:sp>
        <p:nvSpPr>
          <p:cNvPr id="34" name="Text 32"/>
          <p:cNvSpPr/>
          <p:nvPr/>
        </p:nvSpPr>
        <p:spPr>
          <a:xfrm>
            <a:off x="4818888" y="2770632"/>
            <a:ext cx="39776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Acquired employees accept combined entity terms — target: ≤5% voluntary departure in first 30 days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4818888" y="3118104"/>
            <a:ext cx="39776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Compensation benchmarking complete. Retention packages ready. Day 30 pulse survey scheduled. &gt;3% departure rate triggers CHRO/CEO escalation.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256032" y="3822192"/>
            <a:ext cx="4206240" cy="1261872"/>
          </a:xfrm>
          <a:prstGeom prst="roundRect">
            <a:avLst>
              <a:gd name="adj" fmla="val 5797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7" name="Shape 35"/>
          <p:cNvSpPr/>
          <p:nvPr/>
        </p:nvSpPr>
        <p:spPr>
          <a:xfrm>
            <a:off x="365760" y="3913632"/>
            <a:ext cx="685800" cy="201168"/>
          </a:xfrm>
          <a:prstGeom prst="roundRect">
            <a:avLst>
              <a:gd name="adj" fmla="val 18182"/>
            </a:avLst>
          </a:prstGeom>
          <a:solidFill>
            <a:srgbClr val="C6282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8" name="Text 36"/>
          <p:cNvSpPr/>
          <p:nvPr/>
        </p:nvSpPr>
        <p:spPr>
          <a:xfrm>
            <a:off x="365760" y="3913632"/>
            <a:ext cx="685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</a:t>
            </a:r>
            <a:endParaRPr lang="en-US" sz="1050" dirty="0"/>
          </a:p>
        </p:txBody>
      </p:sp>
      <p:sp>
        <p:nvSpPr>
          <p:cNvPr id="39" name="Shape 37"/>
          <p:cNvSpPr/>
          <p:nvPr/>
        </p:nvSpPr>
        <p:spPr>
          <a:xfrm>
            <a:off x="1124712" y="3913632"/>
            <a:ext cx="685800" cy="201168"/>
          </a:xfrm>
          <a:prstGeom prst="roundRect">
            <a:avLst>
              <a:gd name="adj" fmla="val 18182"/>
            </a:avLst>
          </a:prstGeom>
          <a:solidFill>
            <a:srgbClr val="2E7D3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0" name="Text 38"/>
          <p:cNvSpPr/>
          <p:nvPr/>
        </p:nvSpPr>
        <p:spPr>
          <a:xfrm>
            <a:off x="1124712" y="3913632"/>
            <a:ext cx="685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Closed</a:t>
            </a:r>
            <a:endParaRPr lang="en-US" sz="1050" dirty="0"/>
          </a:p>
        </p:txBody>
      </p:sp>
      <p:sp>
        <p:nvSpPr>
          <p:cNvPr id="42" name="Text 40"/>
          <p:cNvSpPr/>
          <p:nvPr/>
        </p:nvSpPr>
        <p:spPr>
          <a:xfrm>
            <a:off x="365760" y="4169664"/>
            <a:ext cx="39776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Unresolved Day 1 Readiness gaps = Day 1 execution failure</a:t>
            </a:r>
            <a:endParaRPr lang="en-US" sz="1100" dirty="0"/>
          </a:p>
        </p:txBody>
      </p:sp>
      <p:sp>
        <p:nvSpPr>
          <p:cNvPr id="43" name="Text 41"/>
          <p:cNvSpPr/>
          <p:nvPr/>
        </p:nvSpPr>
        <p:spPr>
          <a:xfrm>
            <a:off x="365760" y="4517136"/>
            <a:ext cx="39776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1 Readiness Gate review with CHRO 48 hrs before close. All 18 checklist items confirmed complete. No open blockers.</a:t>
            </a:r>
            <a:endParaRPr lang="en-US" sz="1000" dirty="0"/>
          </a:p>
        </p:txBody>
      </p:sp>
      <p:sp>
        <p:nvSpPr>
          <p:cNvPr id="44" name="Shape 42"/>
          <p:cNvSpPr/>
          <p:nvPr/>
        </p:nvSpPr>
        <p:spPr>
          <a:xfrm>
            <a:off x="4709160" y="3822192"/>
            <a:ext cx="4206240" cy="1261872"/>
          </a:xfrm>
          <a:prstGeom prst="roundRect">
            <a:avLst>
              <a:gd name="adj" fmla="val 5797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5" name="Shape 43"/>
          <p:cNvSpPr/>
          <p:nvPr/>
        </p:nvSpPr>
        <p:spPr>
          <a:xfrm>
            <a:off x="4818888" y="3913632"/>
            <a:ext cx="685800" cy="201168"/>
          </a:xfrm>
          <a:prstGeom prst="roundRect">
            <a:avLst>
              <a:gd name="adj" fmla="val 18182"/>
            </a:avLst>
          </a:prstGeom>
          <a:solidFill>
            <a:srgbClr val="C6282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6" name="Text 44"/>
          <p:cNvSpPr/>
          <p:nvPr/>
        </p:nvSpPr>
        <p:spPr>
          <a:xfrm>
            <a:off x="4818888" y="3913632"/>
            <a:ext cx="685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</a:t>
            </a:r>
            <a:endParaRPr lang="en-US" sz="1050" dirty="0"/>
          </a:p>
        </p:txBody>
      </p:sp>
      <p:sp>
        <p:nvSpPr>
          <p:cNvPr id="47" name="Shape 45"/>
          <p:cNvSpPr/>
          <p:nvPr/>
        </p:nvSpPr>
        <p:spPr>
          <a:xfrm>
            <a:off x="5577840" y="3913632"/>
            <a:ext cx="685800" cy="201168"/>
          </a:xfrm>
          <a:prstGeom prst="roundRect">
            <a:avLst>
              <a:gd name="adj" fmla="val 18182"/>
            </a:avLst>
          </a:prstGeom>
          <a:solidFill>
            <a:srgbClr val="2E7D3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8" name="Text 46"/>
          <p:cNvSpPr/>
          <p:nvPr/>
        </p:nvSpPr>
        <p:spPr>
          <a:xfrm>
            <a:off x="5577840" y="3913632"/>
            <a:ext cx="685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Closed</a:t>
            </a:r>
            <a:endParaRPr lang="en-US" sz="1050" dirty="0"/>
          </a:p>
        </p:txBody>
      </p:sp>
      <p:sp>
        <p:nvSpPr>
          <p:cNvPr id="50" name="Text 48"/>
          <p:cNvSpPr/>
          <p:nvPr/>
        </p:nvSpPr>
        <p:spPr>
          <a:xfrm>
            <a:off x="4818888" y="4169664"/>
            <a:ext cx="39776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response to Day 1 employee concerns within 24 hrs = early voluntary attrition</a:t>
            </a:r>
            <a:endParaRPr lang="en-US" sz="1100" dirty="0"/>
          </a:p>
        </p:txBody>
      </p:sp>
      <p:sp>
        <p:nvSpPr>
          <p:cNvPr id="51" name="Text 49"/>
          <p:cNvSpPr/>
          <p:nvPr/>
        </p:nvSpPr>
        <p:spPr>
          <a:xfrm>
            <a:off x="4818888" y="4517136"/>
            <a:ext cx="39776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Employee triage process live before Day 1. Named HR BP on call. 24-hr response SLA published.</a:t>
            </a:r>
            <a:endParaRPr lang="en-US" sz="1000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735AD53-3E5A-6B1D-8986-F18F63E498E4}"/>
              </a:ext>
            </a:extLst>
          </p:cNvPr>
          <p:cNvSpPr txBox="1"/>
          <p:nvPr/>
        </p:nvSpPr>
        <p:spPr>
          <a:xfrm>
            <a:off x="8797125" y="4873752"/>
            <a:ext cx="14511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FAA93B58-DF20-4D6F-B75F-15280AB38D8E}" type="slidenum">
              <a:rPr lang="en-US" sz="1050" smtClean="0"/>
              <a:t>8</a:t>
            </a:fld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2809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73152"/>
            <a:ext cx="8412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400" dirty="0">
                <a:solidFill>
                  <a:srgbClr val="F4A2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SYSTEMS &amp; TECHNOLOGY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365760" y="347472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HRIS, Payroll &amp; Access — Day 1 Readiness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256032" y="1115568"/>
            <a:ext cx="2816352" cy="1691640"/>
          </a:xfrm>
          <a:prstGeom prst="roundRect">
            <a:avLst>
              <a:gd name="adj" fmla="val 4324"/>
            </a:avLst>
          </a:prstGeom>
          <a:solidFill>
            <a:srgbClr val="E8F7F6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365760" y="1225296"/>
            <a:ext cx="914400" cy="219456"/>
          </a:xfrm>
          <a:prstGeom prst="roundRect">
            <a:avLst>
              <a:gd name="adj" fmla="val 16667"/>
            </a:avLst>
          </a:prstGeom>
          <a:solidFill>
            <a:srgbClr val="00A8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365760" y="1225296"/>
            <a:ext cx="914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Assessed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365760" y="1499616"/>
            <a:ext cx="259689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HRIS Platform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65760" y="1847088"/>
            <a:ext cx="2596896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HRIS architecture assessment complete. Data quality assessment on 50-employee sample validated. Dedicated HRIS PM assigned. Migration timeline set; contingency plan for any system not integrated by Day 1.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3218688" y="1115568"/>
            <a:ext cx="2816352" cy="1691640"/>
          </a:xfrm>
          <a:prstGeom prst="roundRect">
            <a:avLst>
              <a:gd name="adj" fmla="val 4324"/>
            </a:avLst>
          </a:prstGeom>
          <a:solidFill>
            <a:srgbClr val="E8F7F6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3328416" y="1225296"/>
            <a:ext cx="914400" cy="219456"/>
          </a:xfrm>
          <a:prstGeom prst="roundRect">
            <a:avLst>
              <a:gd name="adj" fmla="val 16667"/>
            </a:avLst>
          </a:prstGeom>
          <a:solidFill>
            <a:srgbClr val="00A8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3328416" y="1225296"/>
            <a:ext cx="914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Ready</a:t>
            </a:r>
            <a:endParaRPr lang="en-US" sz="750" dirty="0"/>
          </a:p>
        </p:txBody>
      </p:sp>
      <p:sp>
        <p:nvSpPr>
          <p:cNvPr id="13" name="Text 11"/>
          <p:cNvSpPr/>
          <p:nvPr/>
        </p:nvSpPr>
        <p:spPr>
          <a:xfrm>
            <a:off x="3328416" y="1499616"/>
            <a:ext cx="259689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 System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3328416" y="1847088"/>
            <a:ext cx="2596896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Combined entity payroll configured. State tax registrations active in all jurisdictions. Funding accounts established. First combined payroll cycle scheduled. Test run completed successfully.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6181344" y="1115568"/>
            <a:ext cx="2816352" cy="1691640"/>
          </a:xfrm>
          <a:prstGeom prst="roundRect">
            <a:avLst>
              <a:gd name="adj" fmla="val 4324"/>
            </a:avLst>
          </a:prstGeom>
          <a:solidFill>
            <a:srgbClr val="E8F7F6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6291072" y="1225296"/>
            <a:ext cx="914400" cy="219456"/>
          </a:xfrm>
          <a:prstGeom prst="roundRect">
            <a:avLst>
              <a:gd name="adj" fmla="val 16667"/>
            </a:avLst>
          </a:prstGeom>
          <a:solidFill>
            <a:srgbClr val="00A8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291072" y="1225296"/>
            <a:ext cx="914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Tested</a:t>
            </a:r>
            <a:endParaRPr lang="en-US" sz="750" dirty="0"/>
          </a:p>
        </p:txBody>
      </p:sp>
      <p:sp>
        <p:nvSpPr>
          <p:cNvPr id="18" name="Text 16"/>
          <p:cNvSpPr/>
          <p:nvPr/>
        </p:nvSpPr>
        <p:spPr>
          <a:xfrm>
            <a:off x="6291072" y="1499616"/>
            <a:ext cx="259689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Self-Service Portal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6291072" y="1847088"/>
            <a:ext cx="2596896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Portal set up and tested for acquired employees. Access provisioning confirmed 48 hrs before Day 1. IT escalation path to Day 1 war room established. 4-hour SLA for access issues on Day 1.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256032" y="2990088"/>
            <a:ext cx="2816352" cy="1691640"/>
          </a:xfrm>
          <a:prstGeom prst="roundRect">
            <a:avLst>
              <a:gd name="adj" fmla="val 4324"/>
            </a:avLst>
          </a:prstGeom>
          <a:solidFill>
            <a:srgbClr val="E8F7F6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365760" y="3099816"/>
            <a:ext cx="914400" cy="219456"/>
          </a:xfrm>
          <a:prstGeom prst="roundRect">
            <a:avLst>
              <a:gd name="adj" fmla="val 16667"/>
            </a:avLst>
          </a:prstGeom>
          <a:solidFill>
            <a:srgbClr val="00A8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365760" y="3099816"/>
            <a:ext cx="914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Provisioned</a:t>
            </a:r>
            <a:endParaRPr lang="en-US" sz="750" dirty="0"/>
          </a:p>
        </p:txBody>
      </p:sp>
      <p:sp>
        <p:nvSpPr>
          <p:cNvPr id="23" name="Text 21"/>
          <p:cNvSpPr/>
          <p:nvPr/>
        </p:nvSpPr>
        <p:spPr>
          <a:xfrm>
            <a:off x="365760" y="3374136"/>
            <a:ext cx="259689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 &amp; Collaboration Tools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365760" y="3721608"/>
            <a:ext cx="2596896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 and collaboration tool access confirmed for all acquired staff. Access validated on representative sample before all-employee announcement. IT on standby for Day 1 access issues.</a:t>
            </a:r>
            <a:endParaRPr lang="en-US" sz="850" dirty="0"/>
          </a:p>
        </p:txBody>
      </p:sp>
      <p:sp>
        <p:nvSpPr>
          <p:cNvPr id="25" name="Shape 23"/>
          <p:cNvSpPr/>
          <p:nvPr/>
        </p:nvSpPr>
        <p:spPr>
          <a:xfrm>
            <a:off x="3218688" y="2990088"/>
            <a:ext cx="2816352" cy="1691640"/>
          </a:xfrm>
          <a:prstGeom prst="roundRect">
            <a:avLst>
              <a:gd name="adj" fmla="val 4324"/>
            </a:avLst>
          </a:prstGeom>
          <a:solidFill>
            <a:srgbClr val="E8F7F6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6" name="Shape 24"/>
          <p:cNvSpPr/>
          <p:nvPr/>
        </p:nvSpPr>
        <p:spPr>
          <a:xfrm>
            <a:off x="3328416" y="3099816"/>
            <a:ext cx="914400" cy="219456"/>
          </a:xfrm>
          <a:prstGeom prst="roundRect">
            <a:avLst>
              <a:gd name="adj" fmla="val 16667"/>
            </a:avLst>
          </a:prstGeom>
          <a:solidFill>
            <a:srgbClr val="00A8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3328416" y="3099816"/>
            <a:ext cx="914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</a:t>
            </a:r>
            <a:endParaRPr lang="en-US" sz="750" dirty="0"/>
          </a:p>
        </p:txBody>
      </p:sp>
      <p:sp>
        <p:nvSpPr>
          <p:cNvPr id="28" name="Text 26"/>
          <p:cNvSpPr/>
          <p:nvPr/>
        </p:nvSpPr>
        <p:spPr>
          <a:xfrm>
            <a:off x="3328416" y="3374136"/>
            <a:ext cx="259689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Employee Directory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3328416" y="3721608"/>
            <a:ext cx="2596896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Combined entity directory built and verified. All acquired employees included. Directory reflects both legacy companies — signals to acquired employees that they are part of the team.</a:t>
            </a:r>
            <a:endParaRPr lang="en-US" sz="850" dirty="0"/>
          </a:p>
        </p:txBody>
      </p:sp>
      <p:sp>
        <p:nvSpPr>
          <p:cNvPr id="30" name="Shape 28"/>
          <p:cNvSpPr/>
          <p:nvPr/>
        </p:nvSpPr>
        <p:spPr>
          <a:xfrm>
            <a:off x="6181344" y="2990088"/>
            <a:ext cx="2816352" cy="1691640"/>
          </a:xfrm>
          <a:prstGeom prst="roundRect">
            <a:avLst>
              <a:gd name="adj" fmla="val 4324"/>
            </a:avLst>
          </a:prstGeom>
          <a:solidFill>
            <a:srgbClr val="E8F7F6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1" name="Shape 29"/>
          <p:cNvSpPr/>
          <p:nvPr/>
        </p:nvSpPr>
        <p:spPr>
          <a:xfrm>
            <a:off x="6291072" y="3099816"/>
            <a:ext cx="914400" cy="219456"/>
          </a:xfrm>
          <a:prstGeom prst="roundRect">
            <a:avLst>
              <a:gd name="adj" fmla="val 16667"/>
            </a:avLst>
          </a:prstGeom>
          <a:solidFill>
            <a:srgbClr val="00A8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6291072" y="3099816"/>
            <a:ext cx="914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Day 1</a:t>
            </a:r>
            <a:endParaRPr lang="en-US" sz="750" dirty="0"/>
          </a:p>
        </p:txBody>
      </p:sp>
      <p:sp>
        <p:nvSpPr>
          <p:cNvPr id="33" name="Text 31"/>
          <p:cNvSpPr/>
          <p:nvPr/>
        </p:nvSpPr>
        <p:spPr>
          <a:xfrm>
            <a:off x="6291072" y="3374136"/>
            <a:ext cx="259689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3C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Integration Intranet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6291072" y="3721608"/>
            <a:ext cx="2596896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intranet page launches with all-employee message. Contains: interim org chart, Day 1 FAQ, key contacts, benefits links, and integration timeline. 404 errors on Day 1 destroy employee confidence.</a:t>
            </a:r>
            <a:endParaRPr lang="en-US" sz="850" dirty="0"/>
          </a:p>
        </p:txBody>
      </p:sp>
      <p:sp>
        <p:nvSpPr>
          <p:cNvPr id="36" name="Text 4">
            <a:extLst>
              <a:ext uri="{FF2B5EF4-FFF2-40B4-BE49-F238E27FC236}">
                <a16:creationId xmlns:a16="http://schemas.microsoft.com/office/drawing/2014/main" id="{4153E946-0563-C3B7-FEBF-FB7A1E0171E7}"/>
              </a:ext>
            </a:extLst>
          </p:cNvPr>
          <p:cNvSpPr/>
          <p:nvPr/>
        </p:nvSpPr>
        <p:spPr>
          <a:xfrm>
            <a:off x="220650" y="4838367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© 100-Day Advisors  ·  MandAPlaybook.com</a:t>
            </a:r>
            <a:endParaRPr lang="en-US" sz="900" dirty="0"/>
          </a:p>
        </p:txBody>
      </p:sp>
      <p:sp>
        <p:nvSpPr>
          <p:cNvPr id="38" name="Shape 0">
            <a:extLst>
              <a:ext uri="{FF2B5EF4-FFF2-40B4-BE49-F238E27FC236}">
                <a16:creationId xmlns:a16="http://schemas.microsoft.com/office/drawing/2014/main" id="{5BFCC388-42F4-10B4-577E-2F0F2FC3DF54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28090"/>
          </a:solidFill>
          <a:ln/>
        </p:spPr>
        <p:txBody>
          <a:bodyPr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40" name="Shape 1">
            <a:extLst>
              <a:ext uri="{FF2B5EF4-FFF2-40B4-BE49-F238E27FC236}">
                <a16:creationId xmlns:a16="http://schemas.microsoft.com/office/drawing/2014/main" id="{56B261F1-68CF-89BC-D652-CCC8DFAB3A39}"/>
              </a:ext>
            </a:extLst>
          </p:cNvPr>
          <p:cNvSpPr/>
          <p:nvPr/>
        </p:nvSpPr>
        <p:spPr>
          <a:xfrm flipV="1">
            <a:off x="0" y="2298026"/>
            <a:ext cx="9074426" cy="79414"/>
          </a:xfrm>
          <a:prstGeom prst="rect">
            <a:avLst/>
          </a:prstGeom>
          <a:solidFill>
            <a:srgbClr val="F4A2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2" name="Text 3">
            <a:extLst>
              <a:ext uri="{FF2B5EF4-FFF2-40B4-BE49-F238E27FC236}">
                <a16:creationId xmlns:a16="http://schemas.microsoft.com/office/drawing/2014/main" id="{0A23A189-6E99-1A61-33FF-4DD31094FA14}"/>
              </a:ext>
            </a:extLst>
          </p:cNvPr>
          <p:cNvSpPr/>
          <p:nvPr/>
        </p:nvSpPr>
        <p:spPr>
          <a:xfrm>
            <a:off x="34787" y="1005840"/>
            <a:ext cx="91440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Human Resources is Day 1 Ready. 
</a:t>
            </a:r>
            <a:endParaRPr lang="en-US" sz="3200" dirty="0"/>
          </a:p>
        </p:txBody>
      </p:sp>
      <p:sp>
        <p:nvSpPr>
          <p:cNvPr id="44" name="Text 4">
            <a:extLst>
              <a:ext uri="{FF2B5EF4-FFF2-40B4-BE49-F238E27FC236}">
                <a16:creationId xmlns:a16="http://schemas.microsoft.com/office/drawing/2014/main" id="{2DA6E15A-D97B-5D06-CC98-2DC142FBC5B4}"/>
              </a:ext>
            </a:extLst>
          </p:cNvPr>
          <p:cNvSpPr/>
          <p:nvPr/>
        </p:nvSpPr>
        <p:spPr>
          <a:xfrm>
            <a:off x="220650" y="4838367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100-Day Advisors  ·  MandAPlaybook.com</a:t>
            </a:r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46" name="Text 2">
            <a:extLst>
              <a:ext uri="{FF2B5EF4-FFF2-40B4-BE49-F238E27FC236}">
                <a16:creationId xmlns:a16="http://schemas.microsoft.com/office/drawing/2014/main" id="{00AE5899-FA38-7EF3-48FF-053DB8FF34E1}"/>
              </a:ext>
            </a:extLst>
          </p:cNvPr>
          <p:cNvSpPr/>
          <p:nvPr/>
        </p:nvSpPr>
        <p:spPr>
          <a:xfrm>
            <a:off x="488439" y="2806409"/>
            <a:ext cx="8797834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3200" b="1" i="1" kern="0" spc="8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itchFamily="34" charset="-120"/>
              </a:rPr>
              <a:t>100-DAY</a:t>
            </a:r>
            <a:r>
              <a:rPr lang="en-US" sz="3200" b="1" kern="0" spc="800" dirty="0">
                <a:solidFill>
                  <a:srgbClr val="C9A84C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itchFamily="34" charset="-120"/>
              </a:rPr>
              <a:t> </a:t>
            </a:r>
            <a:r>
              <a:rPr lang="en-US" sz="3200" b="1" kern="0" spc="1000" dirty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 pitchFamily="34" charset="-120"/>
              </a:rPr>
              <a:t>ADVISORS</a:t>
            </a:r>
            <a:endParaRPr lang="en-US" sz="3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algn="ctr">
              <a:buNone/>
            </a:pPr>
            <a:endParaRPr lang="en-US" sz="4800" dirty="0"/>
          </a:p>
        </p:txBody>
      </p:sp>
      <p:sp>
        <p:nvSpPr>
          <p:cNvPr id="48" name="Text 4">
            <a:extLst>
              <a:ext uri="{FF2B5EF4-FFF2-40B4-BE49-F238E27FC236}">
                <a16:creationId xmlns:a16="http://schemas.microsoft.com/office/drawing/2014/main" id="{41E01977-84CE-7F7E-5B79-0255AC4F3304}"/>
              </a:ext>
            </a:extLst>
          </p:cNvPr>
          <p:cNvSpPr/>
          <p:nvPr/>
        </p:nvSpPr>
        <p:spPr>
          <a:xfrm>
            <a:off x="220650" y="3273511"/>
            <a:ext cx="91440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Accelerating M&amp;A Integrations 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0" name="Text 5">
            <a:extLst>
              <a:ext uri="{FF2B5EF4-FFF2-40B4-BE49-F238E27FC236}">
                <a16:creationId xmlns:a16="http://schemas.microsoft.com/office/drawing/2014/main" id="{7BD688B8-CFC1-ACC3-EFE7-BEEFF6B1EE67}"/>
              </a:ext>
            </a:extLst>
          </p:cNvPr>
          <p:cNvSpPr/>
          <p:nvPr/>
        </p:nvSpPr>
        <p:spPr>
          <a:xfrm>
            <a:off x="1496833" y="3849936"/>
            <a:ext cx="64008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mandaplaybook.com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2" name="Text 6">
            <a:extLst>
              <a:ext uri="{FF2B5EF4-FFF2-40B4-BE49-F238E27FC236}">
                <a16:creationId xmlns:a16="http://schemas.microsoft.com/office/drawing/2014/main" id="{9AB7E539-8C12-AE06-1063-84208F34EDFE}"/>
              </a:ext>
            </a:extLst>
          </p:cNvPr>
          <p:cNvSpPr/>
          <p:nvPr/>
        </p:nvSpPr>
        <p:spPr>
          <a:xfrm>
            <a:off x="1496833" y="4188264"/>
            <a:ext cx="6400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inquiries@100dayadvisors.com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7B0CE2C8-B6BF-6945-5C2B-2A8FDE7C2CDA}"/>
              </a:ext>
            </a:extLst>
          </p:cNvPr>
          <p:cNvSpPr txBox="1"/>
          <p:nvPr/>
        </p:nvSpPr>
        <p:spPr>
          <a:xfrm>
            <a:off x="8797125" y="4873752"/>
            <a:ext cx="14511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FAA93B58-DF20-4D6F-B75F-15280AB38D8E}" type="slidenum">
              <a:rPr lang="en-US" sz="900" smtClean="0">
                <a:solidFill>
                  <a:schemeClr val="bg1"/>
                </a:solidFill>
              </a:rPr>
              <a:t>9</a:t>
            </a:fld>
            <a:endParaRPr lang="en-US" sz="9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1676</Words>
  <Application>Microsoft Office PowerPoint</Application>
  <PresentationFormat>On-screen Show (16:9)</PresentationFormat>
  <Paragraphs>232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HR Day 1 Integration Plan</dc:title>
  <dc:subject>PptxGenJS Presentation</dc:subject>
  <dc:creator>100-Day Advisors</dc:creator>
  <cp:lastModifiedBy>Joseph Aberger</cp:lastModifiedBy>
  <cp:revision>7</cp:revision>
  <dcterms:created xsi:type="dcterms:W3CDTF">2026-06-25T18:19:26Z</dcterms:created>
  <dcterms:modified xsi:type="dcterms:W3CDTF">2026-06-27T16:44:07Z</dcterms:modified>
</cp:coreProperties>
</file>