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46" d="100"/>
          <a:sy n="146" d="100"/>
        </p:scale>
        <p:origin x="5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2875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3D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188720"/>
            <a:ext cx="8138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E894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INFORMATION TECHNOLOGY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502920" y="1783080"/>
            <a:ext cx="8138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M&amp;A DAY 1 READINESS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502920" y="2697480"/>
            <a:ext cx="8138160" cy="54864"/>
          </a:xfrm>
          <a:prstGeom prst="rect">
            <a:avLst/>
          </a:prstGeom>
          <a:solidFill>
            <a:srgbClr val="E8945A"/>
          </a:solidFill>
          <a:ln w="12700">
            <a:solidFill>
              <a:srgbClr val="E894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02920" y="4892040"/>
            <a:ext cx="5486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7A9B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  ·  MandAPlaybook.com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F3D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1371600"/>
            <a:ext cx="9144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IT is Day 1 Ready and Executing.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502920" y="2212848"/>
            <a:ext cx="8138160" cy="54864"/>
          </a:xfrm>
          <a:prstGeom prst="rect">
            <a:avLst/>
          </a:prstGeom>
          <a:solidFill>
            <a:srgbClr val="E8945A"/>
          </a:solidFill>
          <a:ln w="12700">
            <a:solidFill>
              <a:srgbClr val="E894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02920" y="2487168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kern="0" spc="8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100-DAY ADVISORS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502920" y="3182112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E89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Accelerating M&amp;A Integrations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02920" y="3749040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mandaplaybook.com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02920" y="406908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AA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inquiries@100dayadvisors.com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365760" y="4892040"/>
            <a:ext cx="6400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7A9B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  ·  MandAPlaybook.com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8686800" y="4892040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7A9B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34440"/>
          </a:xfrm>
          <a:prstGeom prst="rect">
            <a:avLst/>
          </a:prstGeom>
          <a:solidFill>
            <a:srgbClr val="0F3D4A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1188720"/>
            <a:ext cx="9144000" cy="54864"/>
          </a:xfrm>
          <a:prstGeom prst="rect">
            <a:avLst/>
          </a:prstGeom>
          <a:solidFill>
            <a:srgbClr val="E8945A"/>
          </a:solidFill>
          <a:ln w="12700">
            <a:solidFill>
              <a:srgbClr val="E894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11480" y="914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89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THIS DECK COVERS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11480" y="402336"/>
            <a:ext cx="8321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IT Day 1 Integration — Readiness &amp; Execution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274320" y="1389888"/>
            <a:ext cx="4206240" cy="1115568"/>
          </a:xfrm>
          <a:prstGeom prst="roundRect">
            <a:avLst>
              <a:gd name="adj" fmla="val 5738"/>
            </a:avLst>
          </a:prstGeom>
          <a:solidFill>
            <a:srgbClr val="FFFFFF"/>
          </a:solidFill>
          <a:ln w="9525">
            <a:solidFill>
              <a:srgbClr val="E0E0E0"/>
            </a:solidFill>
            <a:prstDash val="solid"/>
          </a:ln>
          <a:effectLst>
            <a:outerShdw blurRad="381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57200" y="15544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E894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024128" y="1527048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F3D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Integration Timeline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1024128" y="1828800"/>
            <a:ext cx="3291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Pre-Close milestones, Day 1 Readiness gate, and Week 1 priorities mapped to the March 2 close.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4736592" y="1389888"/>
            <a:ext cx="4206240" cy="1115568"/>
          </a:xfrm>
          <a:prstGeom prst="roundRect">
            <a:avLst>
              <a:gd name="adj" fmla="val 5738"/>
            </a:avLst>
          </a:prstGeom>
          <a:solidFill>
            <a:srgbClr val="FFFFFF"/>
          </a:solidFill>
          <a:ln w="9525">
            <a:solidFill>
              <a:srgbClr val="E0E0E0"/>
            </a:solidFill>
            <a:prstDash val="solid"/>
          </a:ln>
          <a:effectLst>
            <a:outerShdw blurRad="381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919472" y="15544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E894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5486400" y="1527048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F3D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Day 1 Readiness Checklist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5486400" y="1828800"/>
            <a:ext cx="3291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 critical tasks confirmed complete before close — systems, security, connectivity, and communications.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274320" y="2615184"/>
            <a:ext cx="4206240" cy="1115568"/>
          </a:xfrm>
          <a:prstGeom prst="roundRect">
            <a:avLst>
              <a:gd name="adj" fmla="val 5738"/>
            </a:avLst>
          </a:prstGeom>
          <a:solidFill>
            <a:srgbClr val="FFFFFF"/>
          </a:solidFill>
          <a:ln w="9525">
            <a:solidFill>
              <a:srgbClr val="E0E0E0"/>
            </a:solidFill>
            <a:prstDash val="solid"/>
          </a:ln>
          <a:effectLst>
            <a:outerShdw blurRad="381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57200" y="277977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E894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1024128" y="2752344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F3D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Day 1 / Week 1 Actions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1024128" y="3054096"/>
            <a:ext cx="3291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provisioning, war room activation, service desk launch, network confirmation, and end-user orientation.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4736592" y="2615184"/>
            <a:ext cx="4206240" cy="1115568"/>
          </a:xfrm>
          <a:prstGeom prst="roundRect">
            <a:avLst>
              <a:gd name="adj" fmla="val 5738"/>
            </a:avLst>
          </a:prstGeom>
          <a:solidFill>
            <a:srgbClr val="FFFFFF"/>
          </a:solidFill>
          <a:ln w="9525">
            <a:solidFill>
              <a:srgbClr val="E0E0E0"/>
            </a:solidFill>
            <a:prstDash val="solid"/>
          </a:ln>
          <a:effectLst>
            <a:outerShdw blurRad="381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4919472" y="277977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E894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5486400" y="2752344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F3D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Systems &amp; Infrastructure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5486400" y="3054096"/>
            <a:ext cx="3291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 interconnect, email and collaboration, device management, HRIS compatibility, and data sharing.</a:t>
            </a:r>
            <a:endParaRPr lang="en-US" sz="1350" dirty="0"/>
          </a:p>
        </p:txBody>
      </p:sp>
      <p:sp>
        <p:nvSpPr>
          <p:cNvPr id="22" name="Shape 20"/>
          <p:cNvSpPr/>
          <p:nvPr/>
        </p:nvSpPr>
        <p:spPr>
          <a:xfrm>
            <a:off x="274320" y="3840480"/>
            <a:ext cx="4206240" cy="1115568"/>
          </a:xfrm>
          <a:prstGeom prst="roundRect">
            <a:avLst>
              <a:gd name="adj" fmla="val 5738"/>
            </a:avLst>
          </a:prstGeom>
          <a:solidFill>
            <a:srgbClr val="FFFFFF"/>
          </a:solidFill>
          <a:ln w="9525">
            <a:solidFill>
              <a:srgbClr val="E0E0E0"/>
            </a:solidFill>
            <a:prstDash val="solid"/>
          </a:ln>
          <a:effectLst>
            <a:outerShdw blurRad="381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457200" y="400507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E894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1024128" y="3977640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F3D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Security &amp; Compliance</a:t>
            </a:r>
            <a:endParaRPr lang="en-US" sz="1350" dirty="0"/>
          </a:p>
        </p:txBody>
      </p:sp>
      <p:sp>
        <p:nvSpPr>
          <p:cNvPr id="25" name="Text 23"/>
          <p:cNvSpPr/>
          <p:nvPr/>
        </p:nvSpPr>
        <p:spPr>
          <a:xfrm>
            <a:off x="1024128" y="4279392"/>
            <a:ext cx="3291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Vulnerability remediation, SIEM extension, IAM architecture, SOC 2 certification, and acceptable use policy.</a:t>
            </a:r>
            <a:endParaRPr lang="en-US" sz="1350" dirty="0"/>
          </a:p>
        </p:txBody>
      </p:sp>
      <p:sp>
        <p:nvSpPr>
          <p:cNvPr id="26" name="Shape 24"/>
          <p:cNvSpPr/>
          <p:nvPr/>
        </p:nvSpPr>
        <p:spPr>
          <a:xfrm>
            <a:off x="4736592" y="3840480"/>
            <a:ext cx="4206240" cy="1115568"/>
          </a:xfrm>
          <a:prstGeom prst="roundRect">
            <a:avLst>
              <a:gd name="adj" fmla="val 5738"/>
            </a:avLst>
          </a:prstGeom>
          <a:solidFill>
            <a:srgbClr val="FFFFFF"/>
          </a:solidFill>
          <a:ln w="9525">
            <a:solidFill>
              <a:srgbClr val="E0E0E0"/>
            </a:solidFill>
            <a:prstDash val="solid"/>
          </a:ln>
          <a:effectLst>
            <a:outerShdw blurRad="381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4919472" y="400507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E894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2200" dirty="0"/>
          </a:p>
        </p:txBody>
      </p:sp>
      <p:sp>
        <p:nvSpPr>
          <p:cNvPr id="28" name="Text 26"/>
          <p:cNvSpPr/>
          <p:nvPr/>
        </p:nvSpPr>
        <p:spPr>
          <a:xfrm>
            <a:off x="5486400" y="3977640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F3D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Risks &amp; Mitigations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5486400" y="4279392"/>
            <a:ext cx="3291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RAID items: authentication compatibility, service desk capacity, network connectivity, and access failures.</a:t>
            </a:r>
            <a:endParaRPr lang="en-US" sz="1350" dirty="0"/>
          </a:p>
        </p:txBody>
      </p:sp>
      <p:sp>
        <p:nvSpPr>
          <p:cNvPr id="30" name="Text 28"/>
          <p:cNvSpPr/>
          <p:nvPr/>
        </p:nvSpPr>
        <p:spPr>
          <a:xfrm>
            <a:off x="365760" y="4892040"/>
            <a:ext cx="6400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  ·  MandAPlaybook.com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8686800" y="4892040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34440"/>
          </a:xfrm>
          <a:prstGeom prst="rect">
            <a:avLst/>
          </a:prstGeom>
          <a:solidFill>
            <a:srgbClr val="0F3D4A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1188720"/>
            <a:ext cx="9144000" cy="54864"/>
          </a:xfrm>
          <a:prstGeom prst="rect">
            <a:avLst/>
          </a:prstGeom>
          <a:solidFill>
            <a:srgbClr val="E8945A"/>
          </a:solidFill>
          <a:ln w="12700">
            <a:solidFill>
              <a:srgbClr val="E894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11480" y="914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89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 READINESS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11480" y="402336"/>
            <a:ext cx="8321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Critical Pre-Close Tasks — All Complete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274320" y="1463040"/>
            <a:ext cx="219456" cy="219456"/>
          </a:xfrm>
          <a:prstGeom prst="ellipse">
            <a:avLst/>
          </a:prstGeom>
          <a:solidFill>
            <a:srgbClr val="0F3D4A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274320" y="1463040"/>
            <a:ext cx="219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66928" y="1371600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Critical vulnerabilities assessed and remediated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66928" y="1618488"/>
            <a:ext cx="4023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Cybersecurity &amp; Compliance Lead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274320" y="1865376"/>
            <a:ext cx="219456" cy="219456"/>
          </a:xfrm>
          <a:prstGeom prst="ellipse">
            <a:avLst/>
          </a:prstGeom>
          <a:solidFill>
            <a:srgbClr val="0F3D4A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274320" y="1865376"/>
            <a:ext cx="219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66928" y="1773936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strategy and migration roadmap defined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566928" y="2020824"/>
            <a:ext cx="4023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 &amp; Cloud Lead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274320" y="2267712"/>
            <a:ext cx="219456" cy="219456"/>
          </a:xfrm>
          <a:prstGeom prst="ellipse">
            <a:avLst/>
          </a:prstGeom>
          <a:solidFill>
            <a:srgbClr val="0F3D4A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274320" y="2267712"/>
            <a:ext cx="219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66928" y="2176272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center footprint assessed; consolidation strategy set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566928" y="2423160"/>
            <a:ext cx="4023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 &amp; Cloud Lead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274320" y="2670048"/>
            <a:ext cx="219456" cy="219456"/>
          </a:xfrm>
          <a:prstGeom prst="ellipse">
            <a:avLst/>
          </a:prstGeom>
          <a:solidFill>
            <a:srgbClr val="0F3D4A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274320" y="2670048"/>
            <a:ext cx="219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66928" y="2578608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 integration architecture designed for combined entity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566928" y="2825496"/>
            <a:ext cx="4023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 &amp; Cloud Lead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274320" y="3072384"/>
            <a:ext cx="219456" cy="219456"/>
          </a:xfrm>
          <a:prstGeom prst="ellipse">
            <a:avLst/>
          </a:prstGeom>
          <a:solidFill>
            <a:srgbClr val="0F3D4A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274320" y="3072384"/>
            <a:ext cx="219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566928" y="2980944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FAQs drafted and provided to Communications team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566928" y="3227832"/>
            <a:ext cx="4023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Integration Coordinator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274320" y="3474720"/>
            <a:ext cx="219456" cy="219456"/>
          </a:xfrm>
          <a:prstGeom prst="ellipse">
            <a:avLst/>
          </a:prstGeom>
          <a:solidFill>
            <a:srgbClr val="0F3D4A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274320" y="3474720"/>
            <a:ext cx="219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566928" y="3383280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Unified IT onboarding and offboarding process designed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566928" y="3630168"/>
            <a:ext cx="4023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Applications &amp; Digital Workplace Lead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274320" y="3877056"/>
            <a:ext cx="219456" cy="219456"/>
          </a:xfrm>
          <a:prstGeom prst="ellipse">
            <a:avLst/>
          </a:prstGeom>
          <a:solidFill>
            <a:srgbClr val="0F3D4A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274320" y="3877056"/>
            <a:ext cx="219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66928" y="3785616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Device management (MDM/UEM) strategy defined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66928" y="4032504"/>
            <a:ext cx="4023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Integration Coordinator</a:t>
            </a: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274320" y="4279392"/>
            <a:ext cx="219456" cy="219456"/>
          </a:xfrm>
          <a:prstGeom prst="ellipse">
            <a:avLst/>
          </a:prstGeom>
          <a:solidFill>
            <a:srgbClr val="0F3D4A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274320" y="4279392"/>
            <a:ext cx="219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566928" y="4187952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input provided for M&amp;A Employee Communication Guide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566928" y="4434840"/>
            <a:ext cx="4023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Integration Coordinator</a:t>
            </a:r>
            <a:endParaRPr lang="en-US" sz="850" dirty="0"/>
          </a:p>
        </p:txBody>
      </p:sp>
      <p:sp>
        <p:nvSpPr>
          <p:cNvPr id="38" name="Shape 36"/>
          <p:cNvSpPr/>
          <p:nvPr/>
        </p:nvSpPr>
        <p:spPr>
          <a:xfrm>
            <a:off x="274320" y="4681728"/>
            <a:ext cx="219456" cy="219456"/>
          </a:xfrm>
          <a:prstGeom prst="ellipse">
            <a:avLst/>
          </a:prstGeom>
          <a:solidFill>
            <a:srgbClr val="0F3D4A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/>
          <p:nvPr/>
        </p:nvSpPr>
        <p:spPr>
          <a:xfrm>
            <a:off x="274320" y="4681728"/>
            <a:ext cx="219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566928" y="4590288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Device provisioning complete for all acquired employees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566928" y="4837176"/>
            <a:ext cx="4023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Integration Coordinator</a:t>
            </a:r>
            <a:endParaRPr lang="en-US" sz="850" dirty="0"/>
          </a:p>
        </p:txBody>
      </p:sp>
      <p:sp>
        <p:nvSpPr>
          <p:cNvPr id="42" name="Shape 40"/>
          <p:cNvSpPr/>
          <p:nvPr/>
        </p:nvSpPr>
        <p:spPr>
          <a:xfrm>
            <a:off x="4736592" y="1463040"/>
            <a:ext cx="219456" cy="219456"/>
          </a:xfrm>
          <a:prstGeom prst="ellipse">
            <a:avLst/>
          </a:prstGeom>
          <a:solidFill>
            <a:srgbClr val="0F3D4A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4736592" y="1463040"/>
            <a:ext cx="219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5029200" y="1371600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 IT war-room dry run completed with full team</a:t>
            </a:r>
            <a:endParaRPr lang="en-US" sz="1000" dirty="0"/>
          </a:p>
        </p:txBody>
      </p:sp>
      <p:sp>
        <p:nvSpPr>
          <p:cNvPr id="45" name="Text 43"/>
          <p:cNvSpPr/>
          <p:nvPr/>
        </p:nvSpPr>
        <p:spPr>
          <a:xfrm>
            <a:off x="5029200" y="1618488"/>
            <a:ext cx="4023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Workstream Lead</a:t>
            </a:r>
            <a:endParaRPr lang="en-US" sz="850" dirty="0"/>
          </a:p>
        </p:txBody>
      </p:sp>
      <p:sp>
        <p:nvSpPr>
          <p:cNvPr id="46" name="Shape 44"/>
          <p:cNvSpPr/>
          <p:nvPr/>
        </p:nvSpPr>
        <p:spPr>
          <a:xfrm>
            <a:off x="4736592" y="1865376"/>
            <a:ext cx="219456" cy="219456"/>
          </a:xfrm>
          <a:prstGeom prst="ellipse">
            <a:avLst/>
          </a:prstGeom>
          <a:solidFill>
            <a:srgbClr val="0F3D4A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45"/>
          <p:cNvSpPr/>
          <p:nvPr/>
        </p:nvSpPr>
        <p:spPr>
          <a:xfrm>
            <a:off x="4736592" y="1865376"/>
            <a:ext cx="219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000" dirty="0"/>
          </a:p>
        </p:txBody>
      </p:sp>
      <p:sp>
        <p:nvSpPr>
          <p:cNvPr id="48" name="Text 46"/>
          <p:cNvSpPr/>
          <p:nvPr/>
        </p:nvSpPr>
        <p:spPr>
          <a:xfrm>
            <a:off x="5029200" y="1773936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Interim data sharing and reporting infrastructure established</a:t>
            </a:r>
            <a:endParaRPr lang="en-US" sz="1000" dirty="0"/>
          </a:p>
        </p:txBody>
      </p:sp>
      <p:sp>
        <p:nvSpPr>
          <p:cNvPr id="49" name="Text 47"/>
          <p:cNvSpPr/>
          <p:nvPr/>
        </p:nvSpPr>
        <p:spPr>
          <a:xfrm>
            <a:off x="5029200" y="2020824"/>
            <a:ext cx="4023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 &amp; Cloud Lead</a:t>
            </a:r>
            <a:endParaRPr lang="en-US" sz="850" dirty="0"/>
          </a:p>
        </p:txBody>
      </p:sp>
      <p:sp>
        <p:nvSpPr>
          <p:cNvPr id="50" name="Shape 48"/>
          <p:cNvSpPr/>
          <p:nvPr/>
        </p:nvSpPr>
        <p:spPr>
          <a:xfrm>
            <a:off x="4736592" y="2267712"/>
            <a:ext cx="219456" cy="219456"/>
          </a:xfrm>
          <a:prstGeom prst="ellipse">
            <a:avLst/>
          </a:prstGeom>
          <a:solidFill>
            <a:srgbClr val="0F3D4A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Text 49"/>
          <p:cNvSpPr/>
          <p:nvPr/>
        </p:nvSpPr>
        <p:spPr>
          <a:xfrm>
            <a:off x="4736592" y="2267712"/>
            <a:ext cx="219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000" dirty="0"/>
          </a:p>
        </p:txBody>
      </p:sp>
      <p:sp>
        <p:nvSpPr>
          <p:cNvPr id="52" name="Text 50"/>
          <p:cNvSpPr/>
          <p:nvPr/>
        </p:nvSpPr>
        <p:spPr>
          <a:xfrm>
            <a:off x="5029200" y="2176272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desk operating model and escalation paths confirmed</a:t>
            </a:r>
            <a:endParaRPr lang="en-US" sz="1000" dirty="0"/>
          </a:p>
        </p:txBody>
      </p:sp>
      <p:sp>
        <p:nvSpPr>
          <p:cNvPr id="53" name="Text 51"/>
          <p:cNvSpPr/>
          <p:nvPr/>
        </p:nvSpPr>
        <p:spPr>
          <a:xfrm>
            <a:off x="5029200" y="2423160"/>
            <a:ext cx="4023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Integration Coordinator</a:t>
            </a:r>
            <a:endParaRPr lang="en-US" sz="850" dirty="0"/>
          </a:p>
        </p:txBody>
      </p:sp>
      <p:sp>
        <p:nvSpPr>
          <p:cNvPr id="54" name="Shape 52"/>
          <p:cNvSpPr/>
          <p:nvPr/>
        </p:nvSpPr>
        <p:spPr>
          <a:xfrm>
            <a:off x="4736592" y="2670048"/>
            <a:ext cx="219456" cy="219456"/>
          </a:xfrm>
          <a:prstGeom prst="ellipse">
            <a:avLst/>
          </a:prstGeom>
          <a:solidFill>
            <a:srgbClr val="0F3D4A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53"/>
          <p:cNvSpPr/>
          <p:nvPr/>
        </p:nvSpPr>
        <p:spPr>
          <a:xfrm>
            <a:off x="4736592" y="2670048"/>
            <a:ext cx="219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000" dirty="0"/>
          </a:p>
        </p:txBody>
      </p:sp>
      <p:sp>
        <p:nvSpPr>
          <p:cNvPr id="56" name="Text 54"/>
          <p:cNvSpPr/>
          <p:nvPr/>
        </p:nvSpPr>
        <p:spPr>
          <a:xfrm>
            <a:off x="5029200" y="2578608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 connectivity confirmed between acquirer and target offices</a:t>
            </a:r>
            <a:endParaRPr lang="en-US" sz="1000" dirty="0"/>
          </a:p>
        </p:txBody>
      </p:sp>
      <p:sp>
        <p:nvSpPr>
          <p:cNvPr id="57" name="Text 55"/>
          <p:cNvSpPr/>
          <p:nvPr/>
        </p:nvSpPr>
        <p:spPr>
          <a:xfrm>
            <a:off x="5029200" y="2825496"/>
            <a:ext cx="4023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 &amp; Cloud Lead</a:t>
            </a:r>
            <a:endParaRPr lang="en-US" sz="850" dirty="0"/>
          </a:p>
        </p:txBody>
      </p:sp>
      <p:sp>
        <p:nvSpPr>
          <p:cNvPr id="58" name="Shape 56"/>
          <p:cNvSpPr/>
          <p:nvPr/>
        </p:nvSpPr>
        <p:spPr>
          <a:xfrm>
            <a:off x="4736592" y="3072384"/>
            <a:ext cx="219456" cy="219456"/>
          </a:xfrm>
          <a:prstGeom prst="ellipse">
            <a:avLst/>
          </a:prstGeom>
          <a:solidFill>
            <a:srgbClr val="0F3D4A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Text 57"/>
          <p:cNvSpPr/>
          <p:nvPr/>
        </p:nvSpPr>
        <p:spPr>
          <a:xfrm>
            <a:off x="4736592" y="3072384"/>
            <a:ext cx="219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000" dirty="0"/>
          </a:p>
        </p:txBody>
      </p:sp>
      <p:sp>
        <p:nvSpPr>
          <p:cNvPr id="60" name="Text 58"/>
          <p:cNvSpPr/>
          <p:nvPr/>
        </p:nvSpPr>
        <p:spPr>
          <a:xfrm>
            <a:off x="5029200" y="2980944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service desk stood up with combined coverage</a:t>
            </a:r>
            <a:endParaRPr lang="en-US" sz="1000" dirty="0"/>
          </a:p>
        </p:txBody>
      </p:sp>
      <p:sp>
        <p:nvSpPr>
          <p:cNvPr id="61" name="Text 59"/>
          <p:cNvSpPr/>
          <p:nvPr/>
        </p:nvSpPr>
        <p:spPr>
          <a:xfrm>
            <a:off x="5029200" y="3227832"/>
            <a:ext cx="4023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 &amp; Cloud Lead</a:t>
            </a:r>
            <a:endParaRPr lang="en-US" sz="850" dirty="0"/>
          </a:p>
        </p:txBody>
      </p:sp>
      <p:sp>
        <p:nvSpPr>
          <p:cNvPr id="62" name="Shape 60"/>
          <p:cNvSpPr/>
          <p:nvPr/>
        </p:nvSpPr>
        <p:spPr>
          <a:xfrm>
            <a:off x="4736592" y="3474720"/>
            <a:ext cx="219456" cy="219456"/>
          </a:xfrm>
          <a:prstGeom prst="ellipse">
            <a:avLst/>
          </a:prstGeom>
          <a:solidFill>
            <a:srgbClr val="0F3D4A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Text 61"/>
          <p:cNvSpPr/>
          <p:nvPr/>
        </p:nvSpPr>
        <p:spPr>
          <a:xfrm>
            <a:off x="4736592" y="3474720"/>
            <a:ext cx="219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000" dirty="0"/>
          </a:p>
        </p:txBody>
      </p:sp>
      <p:sp>
        <p:nvSpPr>
          <p:cNvPr id="64" name="Text 62"/>
          <p:cNvSpPr/>
          <p:nvPr/>
        </p:nvSpPr>
        <p:spPr>
          <a:xfrm>
            <a:off x="5029200" y="3383280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 network interconnect established between entities</a:t>
            </a:r>
            <a:endParaRPr lang="en-US" sz="1000" dirty="0"/>
          </a:p>
        </p:txBody>
      </p:sp>
      <p:sp>
        <p:nvSpPr>
          <p:cNvPr id="65" name="Text 63"/>
          <p:cNvSpPr/>
          <p:nvPr/>
        </p:nvSpPr>
        <p:spPr>
          <a:xfrm>
            <a:off x="5029200" y="3630168"/>
            <a:ext cx="4023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 &amp; Cloud Lead</a:t>
            </a:r>
            <a:endParaRPr lang="en-US" sz="850" dirty="0"/>
          </a:p>
        </p:txBody>
      </p:sp>
      <p:sp>
        <p:nvSpPr>
          <p:cNvPr id="66" name="Shape 64"/>
          <p:cNvSpPr/>
          <p:nvPr/>
        </p:nvSpPr>
        <p:spPr>
          <a:xfrm>
            <a:off x="4736592" y="3877056"/>
            <a:ext cx="219456" cy="219456"/>
          </a:xfrm>
          <a:prstGeom prst="ellipse">
            <a:avLst/>
          </a:prstGeom>
          <a:solidFill>
            <a:srgbClr val="0F3D4A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7" name="Text 65"/>
          <p:cNvSpPr/>
          <p:nvPr/>
        </p:nvSpPr>
        <p:spPr>
          <a:xfrm>
            <a:off x="4736592" y="3877056"/>
            <a:ext cx="219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000" dirty="0"/>
          </a:p>
        </p:txBody>
      </p:sp>
      <p:sp>
        <p:nvSpPr>
          <p:cNvPr id="68" name="Text 66"/>
          <p:cNvSpPr/>
          <p:nvPr/>
        </p:nvSpPr>
        <p:spPr>
          <a:xfrm>
            <a:off x="5029200" y="3785616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war room activated and command center standing by</a:t>
            </a:r>
            <a:endParaRPr lang="en-US" sz="1000" dirty="0"/>
          </a:p>
        </p:txBody>
      </p:sp>
      <p:sp>
        <p:nvSpPr>
          <p:cNvPr id="69" name="Text 67"/>
          <p:cNvSpPr/>
          <p:nvPr/>
        </p:nvSpPr>
        <p:spPr>
          <a:xfrm>
            <a:off x="5029200" y="4032504"/>
            <a:ext cx="4023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Integration Coordinator</a:t>
            </a:r>
            <a:endParaRPr lang="en-US" sz="850" dirty="0"/>
          </a:p>
        </p:txBody>
      </p:sp>
      <p:sp>
        <p:nvSpPr>
          <p:cNvPr id="70" name="Shape 68"/>
          <p:cNvSpPr/>
          <p:nvPr/>
        </p:nvSpPr>
        <p:spPr>
          <a:xfrm>
            <a:off x="4736592" y="4279392"/>
            <a:ext cx="219456" cy="219456"/>
          </a:xfrm>
          <a:prstGeom prst="ellipse">
            <a:avLst/>
          </a:prstGeom>
          <a:solidFill>
            <a:srgbClr val="0F3D4A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1" name="Text 69"/>
          <p:cNvSpPr/>
          <p:nvPr/>
        </p:nvSpPr>
        <p:spPr>
          <a:xfrm>
            <a:off x="4736592" y="4279392"/>
            <a:ext cx="219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000" dirty="0"/>
          </a:p>
        </p:txBody>
      </p:sp>
      <p:sp>
        <p:nvSpPr>
          <p:cNvPr id="72" name="Text 70"/>
          <p:cNvSpPr/>
          <p:nvPr/>
        </p:nvSpPr>
        <p:spPr>
          <a:xfrm>
            <a:off x="5029200" y="4187952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Unified email and calendar access enabled for all staff</a:t>
            </a:r>
            <a:endParaRPr lang="en-US" sz="1000" dirty="0"/>
          </a:p>
        </p:txBody>
      </p:sp>
      <p:sp>
        <p:nvSpPr>
          <p:cNvPr id="73" name="Text 71"/>
          <p:cNvSpPr/>
          <p:nvPr/>
        </p:nvSpPr>
        <p:spPr>
          <a:xfrm>
            <a:off x="5029200" y="4434840"/>
            <a:ext cx="4023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 &amp; Cloud Lead</a:t>
            </a:r>
            <a:endParaRPr lang="en-US" sz="850" dirty="0"/>
          </a:p>
        </p:txBody>
      </p:sp>
      <p:sp>
        <p:nvSpPr>
          <p:cNvPr id="74" name="Shape 72"/>
          <p:cNvSpPr/>
          <p:nvPr/>
        </p:nvSpPr>
        <p:spPr>
          <a:xfrm>
            <a:off x="4736592" y="4681728"/>
            <a:ext cx="219456" cy="219456"/>
          </a:xfrm>
          <a:prstGeom prst="ellipse">
            <a:avLst/>
          </a:prstGeom>
          <a:solidFill>
            <a:srgbClr val="0F3D4A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5" name="Text 73"/>
          <p:cNvSpPr/>
          <p:nvPr/>
        </p:nvSpPr>
        <p:spPr>
          <a:xfrm>
            <a:off x="4736592" y="4681728"/>
            <a:ext cx="219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000" dirty="0"/>
          </a:p>
        </p:txBody>
      </p:sp>
      <p:sp>
        <p:nvSpPr>
          <p:cNvPr id="76" name="Text 74"/>
          <p:cNvSpPr/>
          <p:nvPr/>
        </p:nvSpPr>
        <p:spPr>
          <a:xfrm>
            <a:off x="5029200" y="4590288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2E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Day 1 Readiness Gate — all items green, no blockers</a:t>
            </a:r>
            <a:endParaRPr lang="en-US" sz="1000" dirty="0"/>
          </a:p>
        </p:txBody>
      </p:sp>
      <p:sp>
        <p:nvSpPr>
          <p:cNvPr id="77" name="Text 75"/>
          <p:cNvSpPr/>
          <p:nvPr/>
        </p:nvSpPr>
        <p:spPr>
          <a:xfrm>
            <a:off x="5029200" y="4837176"/>
            <a:ext cx="4023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Workstream Lead</a:t>
            </a:r>
            <a:endParaRPr lang="en-US" sz="850" dirty="0"/>
          </a:p>
        </p:txBody>
      </p:sp>
      <p:sp>
        <p:nvSpPr>
          <p:cNvPr id="79" name="Text 77"/>
          <p:cNvSpPr/>
          <p:nvPr/>
        </p:nvSpPr>
        <p:spPr>
          <a:xfrm>
            <a:off x="8686800" y="4892040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34440"/>
          </a:xfrm>
          <a:prstGeom prst="rect">
            <a:avLst/>
          </a:prstGeom>
          <a:solidFill>
            <a:srgbClr val="0F3D4A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1188720"/>
            <a:ext cx="9144000" cy="54864"/>
          </a:xfrm>
          <a:prstGeom prst="rect">
            <a:avLst/>
          </a:prstGeom>
          <a:solidFill>
            <a:srgbClr val="E8945A"/>
          </a:solidFill>
          <a:ln w="12700">
            <a:solidFill>
              <a:srgbClr val="E894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11480" y="914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89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 / WEEK 1 ACTIONS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11480" y="402336"/>
            <a:ext cx="8321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Happens in Week 1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274320" y="1298448"/>
            <a:ext cx="8595360" cy="2286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38912" y="1298448"/>
            <a:ext cx="8412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E89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274320" y="1545336"/>
            <a:ext cx="8595360" cy="265176"/>
          </a:xfrm>
          <a:prstGeom prst="rect">
            <a:avLst/>
          </a:prstGeom>
          <a:solidFill>
            <a:srgbClr val="FFFFFF"/>
          </a:solidFill>
          <a:ln w="5080">
            <a:solidFill>
              <a:srgbClr val="E0E0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402336" y="1618488"/>
            <a:ext cx="109728" cy="109728"/>
          </a:xfrm>
          <a:prstGeom prst="ellipse">
            <a:avLst/>
          </a:prstGeom>
          <a:solidFill>
            <a:srgbClr val="0F3D4A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66928" y="1572768"/>
            <a:ext cx="8202168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2E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Verify all acquired employees have Minimum Viable Access — email, HR portal, and line-of-business apps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274320" y="1819656"/>
            <a:ext cx="8595360" cy="265176"/>
          </a:xfrm>
          <a:prstGeom prst="rect">
            <a:avLst/>
          </a:prstGeom>
          <a:solidFill>
            <a:srgbClr val="FFFFFF"/>
          </a:solidFill>
          <a:ln w="5080">
            <a:solidFill>
              <a:srgbClr val="E0E0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02336" y="1892808"/>
            <a:ext cx="109728" cy="109728"/>
          </a:xfrm>
          <a:prstGeom prst="ellipse">
            <a:avLst/>
          </a:prstGeom>
          <a:solidFill>
            <a:srgbClr val="0F3D4A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566928" y="1847088"/>
            <a:ext cx="8202168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2E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Brief all staff on Day 1 cybersecurity protocols and acceptable use policies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274320" y="2093976"/>
            <a:ext cx="8595360" cy="265176"/>
          </a:xfrm>
          <a:prstGeom prst="rect">
            <a:avLst/>
          </a:prstGeom>
          <a:solidFill>
            <a:srgbClr val="FFFFFF"/>
          </a:solidFill>
          <a:ln w="5080">
            <a:solidFill>
              <a:srgbClr val="E0E0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402336" y="2167128"/>
            <a:ext cx="109728" cy="109728"/>
          </a:xfrm>
          <a:prstGeom prst="ellipse">
            <a:avLst/>
          </a:prstGeom>
          <a:solidFill>
            <a:srgbClr val="0F3D4A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66928" y="2121408"/>
            <a:ext cx="8202168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2E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 Day 1 IT welcome communication to all combined entity employees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274320" y="2368296"/>
            <a:ext cx="8595360" cy="265176"/>
          </a:xfrm>
          <a:prstGeom prst="rect">
            <a:avLst/>
          </a:prstGeom>
          <a:solidFill>
            <a:srgbClr val="FFFFFF"/>
          </a:solidFill>
          <a:ln w="5080">
            <a:solidFill>
              <a:srgbClr val="E0E0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402336" y="2441448"/>
            <a:ext cx="109728" cy="109728"/>
          </a:xfrm>
          <a:prstGeom prst="ellipse">
            <a:avLst/>
          </a:prstGeom>
          <a:solidFill>
            <a:srgbClr val="0F3D4A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566928" y="2395728"/>
            <a:ext cx="8202168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2E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 all office network connectivity is live and stable at open of business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274320" y="2642616"/>
            <a:ext cx="8595360" cy="265176"/>
          </a:xfrm>
          <a:prstGeom prst="rect">
            <a:avLst/>
          </a:prstGeom>
          <a:solidFill>
            <a:srgbClr val="FFFFFF"/>
          </a:solidFill>
          <a:ln w="5080">
            <a:solidFill>
              <a:srgbClr val="E0E0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402336" y="2715768"/>
            <a:ext cx="109728" cy="109728"/>
          </a:xfrm>
          <a:prstGeom prst="ellipse">
            <a:avLst/>
          </a:prstGeom>
          <a:solidFill>
            <a:srgbClr val="0F3D4A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566928" y="2670048"/>
            <a:ext cx="8202168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2E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Extend SIEM and threat detection to acquired environment — all endpoints confirmed covered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274320" y="2953512"/>
            <a:ext cx="8595360" cy="2286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438912" y="2953512"/>
            <a:ext cx="8412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E89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Days 2–4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274320" y="3200400"/>
            <a:ext cx="8595360" cy="265176"/>
          </a:xfrm>
          <a:prstGeom prst="rect">
            <a:avLst/>
          </a:prstGeom>
          <a:solidFill>
            <a:srgbClr val="FFFFFF"/>
          </a:solidFill>
          <a:ln w="5080">
            <a:solidFill>
              <a:srgbClr val="E0E0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402336" y="3273552"/>
            <a:ext cx="109728" cy="109728"/>
          </a:xfrm>
          <a:prstGeom prst="ellipse">
            <a:avLst/>
          </a:prstGeom>
          <a:solidFill>
            <a:srgbClr val="0F3D4A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566928" y="3227832"/>
            <a:ext cx="8202168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2E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Validate all IT controls are active in combined environment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274320" y="3474720"/>
            <a:ext cx="8595360" cy="265176"/>
          </a:xfrm>
          <a:prstGeom prst="rect">
            <a:avLst/>
          </a:prstGeom>
          <a:solidFill>
            <a:srgbClr val="FFFFFF"/>
          </a:solidFill>
          <a:ln w="5080">
            <a:solidFill>
              <a:srgbClr val="E0E0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402336" y="3547872"/>
            <a:ext cx="109728" cy="109728"/>
          </a:xfrm>
          <a:prstGeom prst="ellipse">
            <a:avLst/>
          </a:prstGeom>
          <a:solidFill>
            <a:srgbClr val="0F3D4A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566928" y="3502152"/>
            <a:ext cx="8202168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2E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 unified collaboration platform to all combined staff; confirm access and licensing</a:t>
            </a:r>
            <a:endParaRPr lang="en-US" sz="1300" dirty="0"/>
          </a:p>
        </p:txBody>
      </p:sp>
      <p:sp>
        <p:nvSpPr>
          <p:cNvPr id="31" name="Shape 29"/>
          <p:cNvSpPr/>
          <p:nvPr/>
        </p:nvSpPr>
        <p:spPr>
          <a:xfrm>
            <a:off x="274320" y="3749040"/>
            <a:ext cx="8595360" cy="265176"/>
          </a:xfrm>
          <a:prstGeom prst="rect">
            <a:avLst/>
          </a:prstGeom>
          <a:solidFill>
            <a:srgbClr val="FFFFFF"/>
          </a:solidFill>
          <a:ln w="5080">
            <a:solidFill>
              <a:srgbClr val="E0E0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402336" y="3822192"/>
            <a:ext cx="109728" cy="109728"/>
          </a:xfrm>
          <a:prstGeom prst="ellipse">
            <a:avLst/>
          </a:prstGeom>
          <a:solidFill>
            <a:srgbClr val="0F3D4A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566928" y="3776472"/>
            <a:ext cx="8202168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2E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Finalize and publish unified IT acceptable use policy</a:t>
            </a:r>
            <a:endParaRPr lang="en-US" sz="1300" dirty="0"/>
          </a:p>
        </p:txBody>
      </p:sp>
      <p:sp>
        <p:nvSpPr>
          <p:cNvPr id="34" name="Shape 32"/>
          <p:cNvSpPr/>
          <p:nvPr/>
        </p:nvSpPr>
        <p:spPr>
          <a:xfrm>
            <a:off x="274320" y="4023360"/>
            <a:ext cx="8595360" cy="265176"/>
          </a:xfrm>
          <a:prstGeom prst="rect">
            <a:avLst/>
          </a:prstGeom>
          <a:solidFill>
            <a:srgbClr val="FFFFFF"/>
          </a:solidFill>
          <a:ln w="5080">
            <a:solidFill>
              <a:srgbClr val="E0E0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402336" y="4096512"/>
            <a:ext cx="109728" cy="109728"/>
          </a:xfrm>
          <a:prstGeom prst="ellipse">
            <a:avLst/>
          </a:prstGeom>
          <a:solidFill>
            <a:srgbClr val="0F3D4A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566928" y="4050792"/>
            <a:ext cx="8202168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2E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Conduct end-user IT orientation sessions for acquired employees</a:t>
            </a:r>
            <a:endParaRPr lang="en-US" sz="1300" dirty="0"/>
          </a:p>
        </p:txBody>
      </p:sp>
      <p:sp>
        <p:nvSpPr>
          <p:cNvPr id="37" name="Shape 35"/>
          <p:cNvSpPr/>
          <p:nvPr/>
        </p:nvSpPr>
        <p:spPr>
          <a:xfrm>
            <a:off x="274320" y="4334256"/>
            <a:ext cx="8595360" cy="2286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438912" y="4334256"/>
            <a:ext cx="8412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E89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Days 4–6</a:t>
            </a:r>
            <a:endParaRPr lang="en-US" sz="1400" dirty="0"/>
          </a:p>
        </p:txBody>
      </p:sp>
      <p:sp>
        <p:nvSpPr>
          <p:cNvPr id="39" name="Shape 37"/>
          <p:cNvSpPr/>
          <p:nvPr/>
        </p:nvSpPr>
        <p:spPr>
          <a:xfrm>
            <a:off x="274320" y="4581144"/>
            <a:ext cx="8595360" cy="265176"/>
          </a:xfrm>
          <a:prstGeom prst="rect">
            <a:avLst/>
          </a:prstGeom>
          <a:solidFill>
            <a:srgbClr val="FFFFFF"/>
          </a:solidFill>
          <a:ln w="5080">
            <a:solidFill>
              <a:srgbClr val="E0E0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Shape 38"/>
          <p:cNvSpPr/>
          <p:nvPr/>
        </p:nvSpPr>
        <p:spPr>
          <a:xfrm>
            <a:off x="402336" y="4654296"/>
            <a:ext cx="109728" cy="109728"/>
          </a:xfrm>
          <a:prstGeom prst="ellipse">
            <a:avLst/>
          </a:prstGeom>
          <a:solidFill>
            <a:srgbClr val="0F3D4A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566928" y="4608576"/>
            <a:ext cx="8202168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2E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 server and storage infrastructure; develop rationalization roadmap (full rationalization by Day 60)</a:t>
            </a:r>
            <a:endParaRPr lang="en-US" sz="1300" dirty="0"/>
          </a:p>
        </p:txBody>
      </p:sp>
      <p:sp>
        <p:nvSpPr>
          <p:cNvPr id="42" name="Shape 40"/>
          <p:cNvSpPr/>
          <p:nvPr/>
        </p:nvSpPr>
        <p:spPr>
          <a:xfrm>
            <a:off x="274320" y="4855464"/>
            <a:ext cx="8595360" cy="265176"/>
          </a:xfrm>
          <a:prstGeom prst="rect">
            <a:avLst/>
          </a:prstGeom>
          <a:solidFill>
            <a:srgbClr val="FFFFFF"/>
          </a:solidFill>
          <a:ln w="5080">
            <a:solidFill>
              <a:srgbClr val="E0E0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Shape 41"/>
          <p:cNvSpPr/>
          <p:nvPr/>
        </p:nvSpPr>
        <p:spPr>
          <a:xfrm>
            <a:off x="402336" y="4928616"/>
            <a:ext cx="109728" cy="109728"/>
          </a:xfrm>
          <a:prstGeom prst="ellipse">
            <a:avLst/>
          </a:prstGeom>
          <a:solidFill>
            <a:srgbClr val="0F3D4A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566928" y="4882896"/>
            <a:ext cx="8202168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2E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Establish interim DNS trust and directory connectivity; complete wave-by-wave access provisioning</a:t>
            </a:r>
            <a:endParaRPr lang="en-US" sz="1300" dirty="0"/>
          </a:p>
        </p:txBody>
      </p:sp>
      <p:sp>
        <p:nvSpPr>
          <p:cNvPr id="46" name="Text 44"/>
          <p:cNvSpPr/>
          <p:nvPr/>
        </p:nvSpPr>
        <p:spPr>
          <a:xfrm>
            <a:off x="8686800" y="4892040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34440"/>
          </a:xfrm>
          <a:prstGeom prst="rect">
            <a:avLst/>
          </a:prstGeom>
          <a:solidFill>
            <a:srgbClr val="0F3D4A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1188720"/>
            <a:ext cx="9144000" cy="54864"/>
          </a:xfrm>
          <a:prstGeom prst="rect">
            <a:avLst/>
          </a:prstGeom>
          <a:solidFill>
            <a:srgbClr val="E8945A"/>
          </a:solidFill>
          <a:ln w="12700">
            <a:solidFill>
              <a:srgbClr val="E894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11480" y="914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89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SYSTEMS &amp; INFRASTRUCTURE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11480" y="402336"/>
            <a:ext cx="8321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Day 1 State — Six Systems Confirmed Ready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274320" y="1371600"/>
            <a:ext cx="4206240" cy="1115568"/>
          </a:xfrm>
          <a:prstGeom prst="roundRect">
            <a:avLst>
              <a:gd name="adj" fmla="val 5738"/>
            </a:avLst>
          </a:prstGeom>
          <a:solidFill>
            <a:srgbClr val="FFFFFF"/>
          </a:solidFill>
          <a:ln w="9525">
            <a:solidFill>
              <a:srgbClr val="E0E0E0"/>
            </a:solidFill>
            <a:prstDash val="solid"/>
          </a:ln>
          <a:effectLst>
            <a:outerShdw blurRad="381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438912" y="1499616"/>
            <a:ext cx="914400" cy="237744"/>
          </a:xfrm>
          <a:prstGeom prst="roundRect">
            <a:avLst>
              <a:gd name="adj" fmla="val 15385"/>
            </a:avLst>
          </a:prstGeom>
          <a:solidFill>
            <a:srgbClr val="0F3D4A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38912" y="1499616"/>
            <a:ext cx="914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Assessed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1426464" y="1481328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F3D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Network Architecture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38912" y="1810512"/>
            <a:ext cx="3858768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network design reviewed and signed off by both legacy network teams. Interconnect sized at 150% of projected peak load. Failover routing tested and confirmed. War room monitoring dashboards active.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274320" y="2596896"/>
            <a:ext cx="4206240" cy="1115568"/>
          </a:xfrm>
          <a:prstGeom prst="roundRect">
            <a:avLst>
              <a:gd name="adj" fmla="val 5738"/>
            </a:avLst>
          </a:prstGeom>
          <a:solidFill>
            <a:srgbClr val="FFFFFF"/>
          </a:solidFill>
          <a:ln w="9525">
            <a:solidFill>
              <a:srgbClr val="E0E0E0"/>
            </a:solidFill>
            <a:prstDash val="solid"/>
          </a:ln>
          <a:effectLst>
            <a:outerShdw blurRad="381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38912" y="2724912"/>
            <a:ext cx="914400" cy="237744"/>
          </a:xfrm>
          <a:prstGeom prst="roundRect">
            <a:avLst>
              <a:gd name="adj" fmla="val 15385"/>
            </a:avLst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38912" y="2724912"/>
            <a:ext cx="914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Ready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1426464" y="2706624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F3D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Email &amp; Calendar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38912" y="3035808"/>
            <a:ext cx="3858768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Unified email and calendar access enabled for all combined staff. Provisioning confirmed for all acquired users 24+ hours before Day 1. Directory synchronization complete. Mail queue monitored continuously.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274320" y="3822192"/>
            <a:ext cx="4206240" cy="1115568"/>
          </a:xfrm>
          <a:prstGeom prst="roundRect">
            <a:avLst>
              <a:gd name="adj" fmla="val 5738"/>
            </a:avLst>
          </a:prstGeom>
          <a:solidFill>
            <a:srgbClr val="FFFFFF"/>
          </a:solidFill>
          <a:ln w="9525">
            <a:solidFill>
              <a:srgbClr val="E0E0E0"/>
            </a:solidFill>
            <a:prstDash val="solid"/>
          </a:ln>
          <a:effectLst>
            <a:outerShdw blurRad="381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38912" y="3950208"/>
            <a:ext cx="914400" cy="237744"/>
          </a:xfrm>
          <a:prstGeom prst="roundRect">
            <a:avLst>
              <a:gd name="adj" fmla="val 15385"/>
            </a:avLst>
          </a:prstGeom>
          <a:solidFill>
            <a:srgbClr val="C97B00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38912" y="3950208"/>
            <a:ext cx="914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Tested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1426464" y="3931920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F3D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HR Self-Service &amp; Portals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438912" y="4261104"/>
            <a:ext cx="3858768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portal and primary line-of-business app access confirmed for all acquired employees. Wave-by-wave provisioning plan in place for Week 1. IT escalation path to Day 1 war room established. 4-hour SLA for access issues.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736592" y="1371600"/>
            <a:ext cx="4206240" cy="1115568"/>
          </a:xfrm>
          <a:prstGeom prst="roundRect">
            <a:avLst>
              <a:gd name="adj" fmla="val 5738"/>
            </a:avLst>
          </a:prstGeom>
          <a:solidFill>
            <a:srgbClr val="FFFFFF"/>
          </a:solidFill>
          <a:ln w="9525">
            <a:solidFill>
              <a:srgbClr val="E0E0E0"/>
            </a:solidFill>
            <a:prstDash val="solid"/>
          </a:ln>
          <a:effectLst>
            <a:outerShdw blurRad="381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4901184" y="1499616"/>
            <a:ext cx="914400" cy="237744"/>
          </a:xfrm>
          <a:prstGeom prst="roundRect">
            <a:avLst>
              <a:gd name="adj" fmla="val 15385"/>
            </a:avLst>
          </a:prstGeom>
          <a:solidFill>
            <a:srgbClr val="0F3D4A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4901184" y="1499616"/>
            <a:ext cx="914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Deployed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5888736" y="1481328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F3D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Device Management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4901184" y="1810512"/>
            <a:ext cx="3858768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acquired employee devices provisioned. MDM/UEM strategy defined and deployed. 10% hardware buffer maintained for Day 1 failures. On-site IT technician assigned to each major office location.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4736592" y="2596896"/>
            <a:ext cx="4206240" cy="1115568"/>
          </a:xfrm>
          <a:prstGeom prst="roundRect">
            <a:avLst>
              <a:gd name="adj" fmla="val 5738"/>
            </a:avLst>
          </a:prstGeom>
          <a:solidFill>
            <a:srgbClr val="FFFFFF"/>
          </a:solidFill>
          <a:ln w="9525">
            <a:solidFill>
              <a:srgbClr val="E0E0E0"/>
            </a:solidFill>
            <a:prstDash val="solid"/>
          </a:ln>
          <a:effectLst>
            <a:outerShdw blurRad="381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4901184" y="2724912"/>
            <a:ext cx="914400" cy="237744"/>
          </a:xfrm>
          <a:prstGeom prst="roundRect">
            <a:avLst>
              <a:gd name="adj" fmla="val 15385"/>
            </a:avLst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4901184" y="2724912"/>
            <a:ext cx="914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Integrated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5888736" y="2706624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F3D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HRIS &amp; Payroll Systems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4901184" y="3035808"/>
            <a:ext cx="3858768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HRIS and payroll compatibility confirmed. Parallel-run covering at least two full payroll cycles planned. Data mapping validated in sandbox before any production payroll data touched.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4736592" y="3822192"/>
            <a:ext cx="4206240" cy="1115568"/>
          </a:xfrm>
          <a:prstGeom prst="roundRect">
            <a:avLst>
              <a:gd name="adj" fmla="val 5738"/>
            </a:avLst>
          </a:prstGeom>
          <a:solidFill>
            <a:srgbClr val="FFFFFF"/>
          </a:solidFill>
          <a:ln w="9525">
            <a:solidFill>
              <a:srgbClr val="E0E0E0"/>
            </a:solidFill>
            <a:prstDash val="solid"/>
          </a:ln>
          <a:effectLst>
            <a:outerShdw blurRad="381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4901184" y="3950208"/>
            <a:ext cx="914400" cy="237744"/>
          </a:xfrm>
          <a:prstGeom prst="roundRect">
            <a:avLst>
              <a:gd name="adj" fmla="val 15385"/>
            </a:avLst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4901184" y="3950208"/>
            <a:ext cx="914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Day 1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5888736" y="3931920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F3D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IT Integration Intranet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4901184" y="4261104"/>
            <a:ext cx="3858768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welcome communication sent to all combined entity staff at market open. Service desk number, hours, and escalation path published to all acquired employees before announcement lands.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365760" y="4892040"/>
            <a:ext cx="6400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  ·  MandAPlaybook.com</a:t>
            </a:r>
            <a:endParaRPr lang="en-US" sz="950" dirty="0"/>
          </a:p>
        </p:txBody>
      </p:sp>
      <p:sp>
        <p:nvSpPr>
          <p:cNvPr id="37" name="Text 35"/>
          <p:cNvSpPr/>
          <p:nvPr/>
        </p:nvSpPr>
        <p:spPr>
          <a:xfrm>
            <a:off x="8686800" y="4892040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34440"/>
          </a:xfrm>
          <a:prstGeom prst="rect">
            <a:avLst/>
          </a:prstGeom>
          <a:solidFill>
            <a:srgbClr val="0F3D4A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1188720"/>
            <a:ext cx="9144000" cy="54864"/>
          </a:xfrm>
          <a:prstGeom prst="rect">
            <a:avLst/>
          </a:prstGeom>
          <a:solidFill>
            <a:srgbClr val="E8945A"/>
          </a:solidFill>
          <a:ln w="12700">
            <a:solidFill>
              <a:srgbClr val="E894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11480" y="914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89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&amp; COMPLIANCE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11480" y="402336"/>
            <a:ext cx="8321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Day 1 Posture — Controls, Coverage, and Certifications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274320" y="1371600"/>
            <a:ext cx="4892040" cy="1078992"/>
          </a:xfrm>
          <a:prstGeom prst="roundRect">
            <a:avLst>
              <a:gd name="adj" fmla="val 5932"/>
            </a:avLst>
          </a:prstGeom>
          <a:solidFill>
            <a:srgbClr val="FFFFFF"/>
          </a:solidFill>
          <a:ln w="9525">
            <a:solidFill>
              <a:srgbClr val="E0E0E0"/>
            </a:solidFill>
            <a:prstDash val="solid"/>
          </a:ln>
          <a:effectLst>
            <a:outerShdw blurRad="381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274320" y="1371600"/>
            <a:ext cx="4892040" cy="310896"/>
          </a:xfrm>
          <a:prstGeom prst="roundRect">
            <a:avLst>
              <a:gd name="adj" fmla="val 14706"/>
            </a:avLst>
          </a:prstGeom>
          <a:solidFill>
            <a:srgbClr val="FFFFFF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02336" y="1371600"/>
            <a:ext cx="46360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E89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Vulnerability Remediation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420624" y="1737360"/>
            <a:ext cx="4617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critical and high findings (CVSS 7.0+) assessed before close. Every CVSS 9.0+ finding either remediated or formally accepted with a documented risk treatment plan signed by the CISO. Cyber insurance confirmed covering combined entity perimeter from Day 1.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74320" y="2560320"/>
            <a:ext cx="4892040" cy="1078992"/>
          </a:xfrm>
          <a:prstGeom prst="roundRect">
            <a:avLst>
              <a:gd name="adj" fmla="val 5932"/>
            </a:avLst>
          </a:prstGeom>
          <a:solidFill>
            <a:srgbClr val="FFFFFF"/>
          </a:solidFill>
          <a:ln w="9525">
            <a:solidFill>
              <a:srgbClr val="E0E0E0"/>
            </a:solidFill>
            <a:prstDash val="solid"/>
          </a:ln>
          <a:effectLst>
            <a:outerShdw blurRad="381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274320" y="2560320"/>
            <a:ext cx="4892040" cy="310896"/>
          </a:xfrm>
          <a:prstGeom prst="roundRect">
            <a:avLst>
              <a:gd name="adj" fmla="val 14706"/>
            </a:avLst>
          </a:prstGeom>
          <a:solidFill>
            <a:srgbClr val="FFFFFF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02336" y="2560320"/>
            <a:ext cx="46360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E89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SIEM &amp; Threat Detection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420624" y="2926080"/>
            <a:ext cx="4617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SIEM extended to acquired company environment before any network interconnect goes live. SOC briefed on combined entity perimeter and expected traffic patterns. Alert thresholds adjusted for Day 1 traffic volumes. All endpoints and network segments under unified monitoring.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274320" y="3749040"/>
            <a:ext cx="4892040" cy="1078992"/>
          </a:xfrm>
          <a:prstGeom prst="roundRect">
            <a:avLst>
              <a:gd name="adj" fmla="val 5932"/>
            </a:avLst>
          </a:prstGeom>
          <a:solidFill>
            <a:srgbClr val="FFFFFF"/>
          </a:solidFill>
          <a:ln w="9525">
            <a:solidFill>
              <a:srgbClr val="E0E0E0"/>
            </a:solidFill>
            <a:prstDash val="solid"/>
          </a:ln>
          <a:effectLst>
            <a:outerShdw blurRad="381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274320" y="3644544"/>
            <a:ext cx="4892040" cy="310896"/>
          </a:xfrm>
          <a:prstGeom prst="roundRect">
            <a:avLst>
              <a:gd name="adj" fmla="val 14706"/>
            </a:avLst>
          </a:prstGeom>
          <a:solidFill>
            <a:srgbClr val="FFFFFF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02336" y="3749040"/>
            <a:ext cx="46360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E89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IAM &amp; Authentication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420624" y="4114800"/>
            <a:ext cx="4617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IAM architecture comparison complete. MFA policy conflicts resolved — more stringent standard adopted across combined entity. SSO federation not permitted until IAM policies reconciled. Protocol-level compatibility test completed; Day 1 workaround documented for any gap.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5349240" y="1371600"/>
            <a:ext cx="3520440" cy="310896"/>
          </a:xfrm>
          <a:prstGeom prst="roundRect">
            <a:avLst>
              <a:gd name="adj" fmla="val 14706"/>
            </a:avLst>
          </a:prstGeom>
          <a:solidFill>
            <a:srgbClr val="FFFFFF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5477256" y="1371600"/>
            <a:ext cx="32644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E89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STATUS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349240" y="1687728"/>
            <a:ext cx="3520440" cy="658368"/>
          </a:xfrm>
          <a:prstGeom prst="rect">
            <a:avLst/>
          </a:prstGeom>
          <a:solidFill>
            <a:srgbClr val="FFFFFF"/>
          </a:solidFill>
          <a:ln w="5080">
            <a:solidFill>
              <a:srgbClr val="E0E0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5458968" y="1779168"/>
            <a:ext cx="128016" cy="128016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5632704" y="1724304"/>
            <a:ext cx="3154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F3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 2 / ISO 27001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5632704" y="1943760"/>
            <a:ext cx="3154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audit scope confirmed with certifying auditor. Customer communication timeline ready. Combined certification roadmap delivered within Day 30.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5349240" y="2364384"/>
            <a:ext cx="3520440" cy="658368"/>
          </a:xfrm>
          <a:prstGeom prst="rect">
            <a:avLst/>
          </a:prstGeom>
          <a:solidFill>
            <a:srgbClr val="FFFFFF"/>
          </a:solidFill>
          <a:ln w="5080">
            <a:solidFill>
              <a:srgbClr val="E0E0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5458968" y="2455824"/>
            <a:ext cx="128016" cy="128016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5632704" y="2400960"/>
            <a:ext cx="3154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F3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Privacy (GDPR/CCPA/HIPAA)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5632704" y="2620416"/>
            <a:ext cx="3154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gap analysis complete. Named owner and deadline assigned to every gap. Acquirer compliance posture does not automatically extend to target.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5349240" y="3041040"/>
            <a:ext cx="3520440" cy="640080"/>
          </a:xfrm>
          <a:prstGeom prst="rect">
            <a:avLst/>
          </a:prstGeom>
          <a:solidFill>
            <a:srgbClr val="FFFFFF"/>
          </a:solidFill>
          <a:ln w="5080">
            <a:solidFill>
              <a:srgbClr val="E0E0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5458968" y="3132480"/>
            <a:ext cx="128016" cy="128016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5632704" y="3077616"/>
            <a:ext cx="3154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F3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 Change-of-Control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632704" y="3297072"/>
            <a:ext cx="3154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vendor contracts with CoC provisions mapped. Consent outreach completed 30+ days before close. No vendor can terminate on Day 1.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5349240" y="3717696"/>
            <a:ext cx="3520440" cy="649224"/>
          </a:xfrm>
          <a:prstGeom prst="rect">
            <a:avLst/>
          </a:prstGeom>
          <a:solidFill>
            <a:srgbClr val="FFFFFF"/>
          </a:solidFill>
          <a:ln w="5080">
            <a:solidFill>
              <a:srgbClr val="E0E0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Shape 31"/>
          <p:cNvSpPr/>
          <p:nvPr/>
        </p:nvSpPr>
        <p:spPr>
          <a:xfrm>
            <a:off x="5458968" y="3809136"/>
            <a:ext cx="128016" cy="128016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5632704" y="3754272"/>
            <a:ext cx="3154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F3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Disaster Recovery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5632704" y="3973728"/>
            <a:ext cx="3154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DR capability tested against acquirer RTO/RPO standards. Written interim mitigation plan in place for any system falling short.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5349240" y="4394352"/>
            <a:ext cx="3520440" cy="621792"/>
          </a:xfrm>
          <a:prstGeom prst="rect">
            <a:avLst/>
          </a:prstGeom>
          <a:solidFill>
            <a:srgbClr val="FFFFFF"/>
          </a:solidFill>
          <a:ln w="5080">
            <a:solidFill>
              <a:srgbClr val="E0E0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Shape 35"/>
          <p:cNvSpPr/>
          <p:nvPr/>
        </p:nvSpPr>
        <p:spPr>
          <a:xfrm>
            <a:off x="5458968" y="4453137"/>
            <a:ext cx="128016" cy="128016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5632704" y="4398273"/>
            <a:ext cx="3154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F3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Controls (SOX)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5632704" y="4617729"/>
            <a:ext cx="3154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Combined-environment controls test run by CISO — not just attestation. Access provisioning, change management, patch management, and audit logging all validated.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365760" y="4892040"/>
            <a:ext cx="6400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  ·  MandAPlaybook.com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8686800" y="4892040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34440"/>
          </a:xfrm>
          <a:prstGeom prst="rect">
            <a:avLst/>
          </a:prstGeom>
          <a:solidFill>
            <a:srgbClr val="0F3D4A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1188720"/>
            <a:ext cx="9144000" cy="54864"/>
          </a:xfrm>
          <a:prstGeom prst="rect">
            <a:avLst/>
          </a:prstGeom>
          <a:solidFill>
            <a:srgbClr val="E8945A"/>
          </a:solidFill>
          <a:ln w="12700">
            <a:solidFill>
              <a:srgbClr val="E894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11480" y="914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89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RISKS &amp; MITIGATIONS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11480" y="402336"/>
            <a:ext cx="8321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Top RAID Items — Part 1 of 2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329184" y="1481328"/>
            <a:ext cx="749808" cy="201168"/>
          </a:xfrm>
          <a:prstGeom prst="roundRect">
            <a:avLst>
              <a:gd name="adj" fmla="val 18182"/>
            </a:avLst>
          </a:prstGeom>
          <a:solidFill>
            <a:srgbClr val="F1F5F9"/>
          </a:solidFill>
          <a:ln w="12700">
            <a:solidFill>
              <a:srgbClr val="B91C1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29184" y="1481328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1133856" y="1481328"/>
            <a:ext cx="658368" cy="201168"/>
          </a:xfrm>
          <a:prstGeom prst="roundRect">
            <a:avLst>
              <a:gd name="adj" fmla="val 18182"/>
            </a:avLst>
          </a:prstGeom>
          <a:solidFill>
            <a:srgbClr val="FEE2E2"/>
          </a:solidFill>
          <a:ln w="12700">
            <a:solidFill>
              <a:srgbClr val="B91C1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133856" y="1481328"/>
            <a:ext cx="658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1865376" y="1481328"/>
            <a:ext cx="6903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F3D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Minimum Viable Access — employee authentication failures on Day 1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29184" y="1746504"/>
            <a:ext cx="4160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Users who cannot authenticate on Day 1 flood the service desk, already handling 3–5x normal volume. Dry run failure rate above 2% requires executive escalation.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4526280" y="1700784"/>
            <a:ext cx="4251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Break-glass access procedure ready. Dedicated authentication queue separate from main help desk. End-to-end auth tested for all geographies 24 hrs before Day 1.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329184" y="2103120"/>
            <a:ext cx="749808" cy="201168"/>
          </a:xfrm>
          <a:prstGeom prst="roundRect">
            <a:avLst>
              <a:gd name="adj" fmla="val 18182"/>
            </a:avLst>
          </a:prstGeom>
          <a:solidFill>
            <a:srgbClr val="F1F5F9"/>
          </a:solidFill>
          <a:ln w="12700">
            <a:solidFill>
              <a:srgbClr val="B91C1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329184" y="2103120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1133856" y="2103120"/>
            <a:ext cx="658368" cy="201168"/>
          </a:xfrm>
          <a:prstGeom prst="roundRect">
            <a:avLst>
              <a:gd name="adj" fmla="val 18182"/>
            </a:avLst>
          </a:prstGeom>
          <a:solidFill>
            <a:srgbClr val="FEE2E2"/>
          </a:solidFill>
          <a:ln w="12700">
            <a:solidFill>
              <a:srgbClr val="B91C1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1133856" y="2103120"/>
            <a:ext cx="658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1865376" y="2093977"/>
            <a:ext cx="6903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F3D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IT controls not fully validated in combined environment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329184" y="2407483"/>
            <a:ext cx="4160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Controls that pass individually may fail when tested together due to permission inheritance issues, group policy conflicts, or role assignment overlaps.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4526280" y="2407483"/>
            <a:ext cx="4251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CISO to run combined-environment controls test before Day 1 is declared ready. Control validation checklist with named sign-off requirements assigned.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329184" y="2724912"/>
            <a:ext cx="749808" cy="201168"/>
          </a:xfrm>
          <a:prstGeom prst="roundRect">
            <a:avLst>
              <a:gd name="adj" fmla="val 18182"/>
            </a:avLst>
          </a:prstGeom>
          <a:solidFill>
            <a:srgbClr val="F1F5F9"/>
          </a:solidFill>
          <a:ln w="12700">
            <a:solidFill>
              <a:srgbClr val="7B3F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329184" y="2724912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7B3F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Issue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1133856" y="2724912"/>
            <a:ext cx="658368" cy="201168"/>
          </a:xfrm>
          <a:prstGeom prst="roundRect">
            <a:avLst>
              <a:gd name="adj" fmla="val 18182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1133856" y="2724912"/>
            <a:ext cx="658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Closed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1865376" y="2741348"/>
            <a:ext cx="6903720" cy="181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F3D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Network connectivity failures at acquired office locations on Day 1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329184" y="3085922"/>
            <a:ext cx="4160520" cy="1662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Intermittent VPN failures at two acquired locations at 7 AM. Employees could not access cloud apps, shared drives, or collaboration platform. Resolved by end of Day 1.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4526280" y="3085922"/>
            <a:ext cx="4251960" cy="1662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War room bridge opened immediately. Affected employees redirected to mobile hotspot. Status updates to IMO every 30 minutes. Full connectivity confirmed before end of day.</a:t>
            </a:r>
            <a:endParaRPr lang="en-US" sz="950" dirty="0"/>
          </a:p>
        </p:txBody>
      </p:sp>
      <p:sp>
        <p:nvSpPr>
          <p:cNvPr id="31" name="Text 39">
            <a:extLst>
              <a:ext uri="{FF2B5EF4-FFF2-40B4-BE49-F238E27FC236}">
                <a16:creationId xmlns:a16="http://schemas.microsoft.com/office/drawing/2014/main" id="{27DF51F5-31CE-5BB7-38CA-9143D577C8C4}"/>
              </a:ext>
            </a:extLst>
          </p:cNvPr>
          <p:cNvSpPr/>
          <p:nvPr/>
        </p:nvSpPr>
        <p:spPr>
          <a:xfrm>
            <a:off x="8686800" y="4892040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34440"/>
          </a:xfrm>
          <a:prstGeom prst="rect">
            <a:avLst/>
          </a:prstGeom>
          <a:solidFill>
            <a:srgbClr val="0F3D4A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1188720"/>
            <a:ext cx="9144000" cy="54864"/>
          </a:xfrm>
          <a:prstGeom prst="rect">
            <a:avLst/>
          </a:prstGeom>
          <a:solidFill>
            <a:srgbClr val="E8945A"/>
          </a:solidFill>
          <a:ln w="12700">
            <a:solidFill>
              <a:srgbClr val="E894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11480" y="914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89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RISKS &amp; MITIGATIONS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11480" y="402336"/>
            <a:ext cx="8321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Top RAID Items — Part 2 of 2</a:t>
            </a:r>
            <a:endParaRPr lang="en-US" sz="2200" dirty="0"/>
          </a:p>
        </p:txBody>
      </p:sp>
      <p:sp>
        <p:nvSpPr>
          <p:cNvPr id="31" name="Shape 29"/>
          <p:cNvSpPr/>
          <p:nvPr/>
        </p:nvSpPr>
        <p:spPr>
          <a:xfrm>
            <a:off x="329184" y="1422549"/>
            <a:ext cx="749808" cy="201168"/>
          </a:xfrm>
          <a:prstGeom prst="roundRect">
            <a:avLst>
              <a:gd name="adj" fmla="val 18182"/>
            </a:avLst>
          </a:prstGeom>
          <a:solidFill>
            <a:srgbClr val="F1F5F9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329184" y="1416014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C9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Assumption</a:t>
            </a:r>
            <a:endParaRPr lang="en-US" sz="850" dirty="0"/>
          </a:p>
        </p:txBody>
      </p:sp>
      <p:sp>
        <p:nvSpPr>
          <p:cNvPr id="33" name="Shape 31"/>
          <p:cNvSpPr/>
          <p:nvPr/>
        </p:nvSpPr>
        <p:spPr>
          <a:xfrm>
            <a:off x="1133856" y="1416014"/>
            <a:ext cx="658368" cy="201168"/>
          </a:xfrm>
          <a:prstGeom prst="roundRect">
            <a:avLst>
              <a:gd name="adj" fmla="val 18182"/>
            </a:avLst>
          </a:prstGeom>
          <a:solidFill>
            <a:srgbClr val="FEF3C7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1133856" y="1416014"/>
            <a:ext cx="658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C9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</a:t>
            </a:r>
            <a:endParaRPr lang="en-US" sz="850" dirty="0"/>
          </a:p>
        </p:txBody>
      </p:sp>
      <p:sp>
        <p:nvSpPr>
          <p:cNvPr id="35" name="Text 33"/>
          <p:cNvSpPr/>
          <p:nvPr/>
        </p:nvSpPr>
        <p:spPr>
          <a:xfrm>
            <a:off x="1865376" y="1406871"/>
            <a:ext cx="6903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F3D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Acquired IT personnel remain available through integration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329184" y="1753032"/>
            <a:ext cx="4160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acquired IT leadership or critical admins depart at or near close, the combined entity loses institutional knowledge on legacy systems and undocumented configurations.</a:t>
            </a:r>
            <a:endParaRPr lang="en-US" sz="950" dirty="0"/>
          </a:p>
        </p:txBody>
      </p:sp>
      <p:sp>
        <p:nvSpPr>
          <p:cNvPr id="37" name="Text 35"/>
          <p:cNvSpPr/>
          <p:nvPr/>
        </p:nvSpPr>
        <p:spPr>
          <a:xfrm>
            <a:off x="4526280" y="1687718"/>
            <a:ext cx="4251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Top 5 critical IT staff retention confirmed before close. Knowledge transfer at T-30. Centralized IT knowledge base built. Systems integrator on standby if needed.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329184" y="2105409"/>
            <a:ext cx="749808" cy="201168"/>
          </a:xfrm>
          <a:prstGeom prst="roundRect">
            <a:avLst>
              <a:gd name="adj" fmla="val 18182"/>
            </a:avLst>
          </a:prstGeom>
          <a:solidFill>
            <a:srgbClr val="F1F5F9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329184" y="2116182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C9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Assumption</a:t>
            </a:r>
            <a:endParaRPr lang="en-US" sz="850" dirty="0"/>
          </a:p>
        </p:txBody>
      </p:sp>
      <p:sp>
        <p:nvSpPr>
          <p:cNvPr id="41" name="Shape 39"/>
          <p:cNvSpPr/>
          <p:nvPr/>
        </p:nvSpPr>
        <p:spPr>
          <a:xfrm>
            <a:off x="1133856" y="2103120"/>
            <a:ext cx="658368" cy="201168"/>
          </a:xfrm>
          <a:prstGeom prst="roundRect">
            <a:avLst>
              <a:gd name="adj" fmla="val 18182"/>
            </a:avLst>
          </a:prstGeom>
          <a:solidFill>
            <a:srgbClr val="FEF3C7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40"/>
          <p:cNvSpPr/>
          <p:nvPr/>
        </p:nvSpPr>
        <p:spPr>
          <a:xfrm>
            <a:off x="1133856" y="2111940"/>
            <a:ext cx="658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C9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</a:t>
            </a:r>
            <a:endParaRPr lang="en-US" sz="850" dirty="0"/>
          </a:p>
        </p:txBody>
      </p:sp>
      <p:sp>
        <p:nvSpPr>
          <p:cNvPr id="43" name="Text 41"/>
          <p:cNvSpPr/>
          <p:nvPr/>
        </p:nvSpPr>
        <p:spPr>
          <a:xfrm>
            <a:off x="1865376" y="2096265"/>
            <a:ext cx="6903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F3D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 material undisclosed technical debt or shadow IT</a:t>
            </a:r>
            <a:endParaRPr lang="en-US" sz="1100" dirty="0"/>
          </a:p>
        </p:txBody>
      </p:sp>
      <p:sp>
        <p:nvSpPr>
          <p:cNvPr id="44" name="Text 42"/>
          <p:cNvSpPr/>
          <p:nvPr/>
        </p:nvSpPr>
        <p:spPr>
          <a:xfrm>
            <a:off x="329184" y="2383644"/>
            <a:ext cx="4160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Post-close discovery of significant technical debt, unsupported OS, or shadow IT would require material revision of integration scope, cost, and timeline.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4526280" y="2381362"/>
            <a:ext cx="4251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Rapid infrastructure validation within first 14 days. Gaps logged in RAID register within 48 hours. Finance notified immediately if budget implications arise.</a:t>
            </a:r>
            <a:endParaRPr lang="en-US" sz="950" dirty="0"/>
          </a:p>
        </p:txBody>
      </p:sp>
      <p:sp>
        <p:nvSpPr>
          <p:cNvPr id="47" name="Shape 45"/>
          <p:cNvSpPr/>
          <p:nvPr/>
        </p:nvSpPr>
        <p:spPr>
          <a:xfrm>
            <a:off x="329184" y="2724912"/>
            <a:ext cx="749808" cy="201168"/>
          </a:xfrm>
          <a:prstGeom prst="roundRect">
            <a:avLst>
              <a:gd name="adj" fmla="val 18182"/>
            </a:avLst>
          </a:prstGeom>
          <a:solidFill>
            <a:srgbClr val="F1F5F9"/>
          </a:solidFill>
          <a:ln w="12700">
            <a:solidFill>
              <a:srgbClr val="B91C1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46"/>
          <p:cNvSpPr/>
          <p:nvPr/>
        </p:nvSpPr>
        <p:spPr>
          <a:xfrm>
            <a:off x="329184" y="2724912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</a:t>
            </a:r>
            <a:endParaRPr lang="en-US" sz="850" dirty="0"/>
          </a:p>
        </p:txBody>
      </p:sp>
      <p:sp>
        <p:nvSpPr>
          <p:cNvPr id="49" name="Shape 47"/>
          <p:cNvSpPr/>
          <p:nvPr/>
        </p:nvSpPr>
        <p:spPr>
          <a:xfrm>
            <a:off x="1133856" y="2724912"/>
            <a:ext cx="658368" cy="201168"/>
          </a:xfrm>
          <a:prstGeom prst="roundRect">
            <a:avLst>
              <a:gd name="adj" fmla="val 18182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48"/>
          <p:cNvSpPr/>
          <p:nvPr/>
        </p:nvSpPr>
        <p:spPr>
          <a:xfrm>
            <a:off x="1133856" y="2724912"/>
            <a:ext cx="658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Closed</a:t>
            </a:r>
            <a:endParaRPr lang="en-US" sz="850" dirty="0"/>
          </a:p>
        </p:txBody>
      </p:sp>
      <p:sp>
        <p:nvSpPr>
          <p:cNvPr id="51" name="Text 49"/>
          <p:cNvSpPr/>
          <p:nvPr/>
        </p:nvSpPr>
        <p:spPr>
          <a:xfrm>
            <a:off x="1874520" y="2705318"/>
            <a:ext cx="6903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F3D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Service desk capacity insufficient for Day 1 volume</a:t>
            </a:r>
            <a:endParaRPr lang="en-US" sz="1100" dirty="0"/>
          </a:p>
        </p:txBody>
      </p:sp>
      <p:sp>
        <p:nvSpPr>
          <p:cNvPr id="52" name="Text 50"/>
          <p:cNvSpPr/>
          <p:nvPr/>
        </p:nvSpPr>
        <p:spPr>
          <a:xfrm>
            <a:off x="329184" y="3016210"/>
            <a:ext cx="4160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Tier 1 agents trained on one environment escalate every cross-environment incident to Tier 2, saturating senior engineers. Service desk volume will be 3–5x normal.</a:t>
            </a:r>
            <a:endParaRPr lang="en-US" sz="950" dirty="0"/>
          </a:p>
        </p:txBody>
      </p:sp>
      <p:sp>
        <p:nvSpPr>
          <p:cNvPr id="53" name="Text 51"/>
          <p:cNvSpPr/>
          <p:nvPr/>
        </p:nvSpPr>
        <p:spPr>
          <a:xfrm>
            <a:off x="4526280" y="3062916"/>
            <a:ext cx="4251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Cross-environment training completed before Day 1. Knowledge base pre-populated with top 50 questions. Service desk contact published to acquired employees 24 hrs before close.</a:t>
            </a:r>
            <a:endParaRPr lang="en-US" sz="950" dirty="0"/>
          </a:p>
        </p:txBody>
      </p:sp>
      <p:sp>
        <p:nvSpPr>
          <p:cNvPr id="55" name="Text 53"/>
          <p:cNvSpPr/>
          <p:nvPr/>
        </p:nvSpPr>
        <p:spPr>
          <a:xfrm>
            <a:off x="8686800" y="3026664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50" dirty="0"/>
          </a:p>
        </p:txBody>
      </p:sp>
      <p:sp>
        <p:nvSpPr>
          <p:cNvPr id="7" name="Text 39">
            <a:extLst>
              <a:ext uri="{FF2B5EF4-FFF2-40B4-BE49-F238E27FC236}">
                <a16:creationId xmlns:a16="http://schemas.microsoft.com/office/drawing/2014/main" id="{4D51B4A9-8E2B-3F22-6494-EE4B2FF12066}"/>
              </a:ext>
            </a:extLst>
          </p:cNvPr>
          <p:cNvSpPr/>
          <p:nvPr/>
        </p:nvSpPr>
        <p:spPr>
          <a:xfrm>
            <a:off x="8686800" y="4892040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34440"/>
          </a:xfrm>
          <a:prstGeom prst="rect">
            <a:avLst/>
          </a:prstGeom>
          <a:solidFill>
            <a:srgbClr val="0F3D4A"/>
          </a:solidFill>
          <a:ln w="12700">
            <a:solidFill>
              <a:srgbClr val="0F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1188720"/>
            <a:ext cx="9144000" cy="54864"/>
          </a:xfrm>
          <a:prstGeom prst="rect">
            <a:avLst/>
          </a:prstGeom>
          <a:solidFill>
            <a:srgbClr val="E8945A"/>
          </a:solidFill>
          <a:ln w="12700">
            <a:solidFill>
              <a:srgbClr val="E894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11480" y="914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89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 WAR ROOM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11480" y="402336"/>
            <a:ext cx="8321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Command Structure, Escalation Paths &amp; Real-Time Monitoring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274320" y="1371600"/>
            <a:ext cx="4160520" cy="3429000"/>
          </a:xfrm>
          <a:prstGeom prst="roundRect">
            <a:avLst>
              <a:gd name="adj" fmla="val 1867"/>
            </a:avLst>
          </a:prstGeom>
          <a:solidFill>
            <a:srgbClr val="FFFFFF"/>
          </a:solidFill>
          <a:ln w="9525">
            <a:solidFill>
              <a:srgbClr val="E0E0E0"/>
            </a:solidFill>
            <a:prstDash val="solid"/>
          </a:ln>
          <a:effectLst>
            <a:outerShdw blurRad="381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38912" y="1481328"/>
            <a:ext cx="3794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3D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War Room Operating Model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47472" y="1810512"/>
            <a:ext cx="3977640" cy="493776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384048" y="1938528"/>
            <a:ext cx="237744" cy="237744"/>
          </a:xfrm>
          <a:prstGeom prst="ellipse">
            <a:avLst/>
          </a:prstGeom>
          <a:solidFill>
            <a:srgbClr val="E8945A"/>
          </a:solidFill>
          <a:ln w="12700">
            <a:solidFill>
              <a:srgbClr val="E894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84048" y="1938528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768096" y="1828800"/>
            <a:ext cx="3520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F3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Activation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768096" y="2046948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 room activated 24 hours before Day 1 — not the morning of close. All communication channels, escalation paths, and monitoring dashboards confirmed operational before going live.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347472" y="2416628"/>
            <a:ext cx="3977640" cy="41801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384048" y="2468880"/>
            <a:ext cx="237744" cy="237744"/>
          </a:xfrm>
          <a:prstGeom prst="ellipse">
            <a:avLst/>
          </a:prstGeom>
          <a:solidFill>
            <a:srgbClr val="E8945A"/>
          </a:solidFill>
          <a:ln w="12700">
            <a:solidFill>
              <a:srgbClr val="E894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84048" y="2468880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768096" y="2394420"/>
            <a:ext cx="3520440" cy="165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F3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Command Structure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768096" y="2560320"/>
            <a:ext cx="35204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war room commander with authority to make decisions without further approval during the Day 1 window. Every IT issue escalates to the war room first — no individual team troubleshoots in isolation.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347472" y="2997924"/>
            <a:ext cx="3977640" cy="493776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850"/>
          </a:p>
        </p:txBody>
      </p:sp>
      <p:sp>
        <p:nvSpPr>
          <p:cNvPr id="19" name="Shape 17"/>
          <p:cNvSpPr/>
          <p:nvPr/>
        </p:nvSpPr>
        <p:spPr>
          <a:xfrm>
            <a:off x="384048" y="3097207"/>
            <a:ext cx="237744" cy="237744"/>
          </a:xfrm>
          <a:prstGeom prst="ellipse">
            <a:avLst/>
          </a:prstGeom>
          <a:solidFill>
            <a:srgbClr val="E8945A"/>
          </a:solidFill>
          <a:ln w="12700">
            <a:solidFill>
              <a:srgbClr val="E894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384048" y="3095898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768096" y="2986170"/>
            <a:ext cx="3520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F3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Dry Run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768096" y="3214767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000"/>
              </a:lnSpc>
              <a:spcBef>
                <a:spcPts val="600"/>
              </a:spcBef>
              <a:buNone/>
            </a:pPr>
            <a:r>
              <a:rPr lang="en-US" sz="950" dirty="0">
                <a:solidFill>
                  <a:srgbClr val="374151"/>
                </a:solidFill>
                <a:ea typeface="Calibri" pitchFamily="34" charset="-122"/>
                <a:cs typeface="Calibri" pitchFamily="34" charset="-120"/>
              </a:rPr>
              <a:t>Full end-to-end simulation conducted covering simultaneous failures — network latency, authentication errors, service desk overload, and application outages occurring at the same time.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347472" y="3619716"/>
            <a:ext cx="3977640" cy="27562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384048" y="3673276"/>
            <a:ext cx="237744" cy="237744"/>
          </a:xfrm>
          <a:prstGeom prst="ellipse">
            <a:avLst/>
          </a:prstGeom>
          <a:solidFill>
            <a:srgbClr val="E8945A"/>
          </a:solidFill>
          <a:ln w="12700">
            <a:solidFill>
              <a:srgbClr val="E894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384048" y="3653679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768096" y="3562239"/>
            <a:ext cx="3520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F3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Escalation Cadence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768096" y="3807816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 update to IMO Leader every 30 minutes on any open P1 issue. CIO notified if any issue not resolved within 2 hours. Vendor emergency support pre-authorized for network and authentication failures.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347472" y="4151376"/>
            <a:ext cx="3977640" cy="2743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384048" y="4144843"/>
            <a:ext cx="237744" cy="237744"/>
          </a:xfrm>
          <a:prstGeom prst="ellipse">
            <a:avLst/>
          </a:prstGeom>
          <a:solidFill>
            <a:srgbClr val="E8945A"/>
          </a:solidFill>
          <a:ln w="12700">
            <a:solidFill>
              <a:srgbClr val="E894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384048" y="4138313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768096" y="4113492"/>
            <a:ext cx="3520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F3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Monitoring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768096" y="4357764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dashboards covering: VPN sessions, email queue depth, authentication success rates, service desk ticket volume, and network interconnect utilization. Alert at 70% utilization.</a:t>
            </a:r>
            <a:endParaRPr lang="en-US" sz="850" dirty="0"/>
          </a:p>
        </p:txBody>
      </p:sp>
      <p:sp>
        <p:nvSpPr>
          <p:cNvPr id="33" name="Shape 31"/>
          <p:cNvSpPr/>
          <p:nvPr/>
        </p:nvSpPr>
        <p:spPr>
          <a:xfrm>
            <a:off x="4617720" y="1371600"/>
            <a:ext cx="4251960" cy="3429000"/>
          </a:xfrm>
          <a:prstGeom prst="roundRect">
            <a:avLst>
              <a:gd name="adj" fmla="val 1867"/>
            </a:avLst>
          </a:prstGeom>
          <a:solidFill>
            <a:srgbClr val="FFFFFF"/>
          </a:solidFill>
          <a:ln w="9525">
            <a:solidFill>
              <a:srgbClr val="E0E0E0"/>
            </a:solidFill>
            <a:prstDash val="solid"/>
          </a:ln>
          <a:effectLst>
            <a:outerShdw blurRad="381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4773168" y="1481328"/>
            <a:ext cx="39136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3D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Service Desk — Day 1 Model</a:t>
            </a:r>
            <a:endParaRPr lang="en-US" sz="1300" dirty="0"/>
          </a:p>
        </p:txBody>
      </p:sp>
      <p:sp>
        <p:nvSpPr>
          <p:cNvPr id="35" name="Shape 33"/>
          <p:cNvSpPr/>
          <p:nvPr/>
        </p:nvSpPr>
        <p:spPr>
          <a:xfrm>
            <a:off x="4681728" y="1810512"/>
            <a:ext cx="4069080" cy="493776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4754880" y="1828800"/>
            <a:ext cx="3977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F3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Staffing Level</a:t>
            </a:r>
            <a:endParaRPr lang="en-US" sz="1050" dirty="0"/>
          </a:p>
        </p:txBody>
      </p:sp>
      <p:sp>
        <p:nvSpPr>
          <p:cNvPr id="37" name="Text 35"/>
          <p:cNvSpPr/>
          <p:nvPr/>
        </p:nvSpPr>
        <p:spPr>
          <a:xfrm>
            <a:off x="4754880" y="2029968"/>
            <a:ext cx="3977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3–5× normal coverage. All agents trained on both legacy environments before Day 1. Senior engineers on standby for novel issues.</a:t>
            </a:r>
            <a:endParaRPr lang="en-US" sz="850" dirty="0"/>
          </a:p>
        </p:txBody>
      </p:sp>
      <p:sp>
        <p:nvSpPr>
          <p:cNvPr id="38" name="Shape 36"/>
          <p:cNvSpPr/>
          <p:nvPr/>
        </p:nvSpPr>
        <p:spPr>
          <a:xfrm>
            <a:off x="4681728" y="2340864"/>
            <a:ext cx="4069080" cy="493776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/>
          <p:nvPr/>
        </p:nvSpPr>
        <p:spPr>
          <a:xfrm>
            <a:off x="4754880" y="2359152"/>
            <a:ext cx="3977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F3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Knowledge Base</a:t>
            </a:r>
            <a:endParaRPr lang="en-US" sz="1050" dirty="0"/>
          </a:p>
        </p:txBody>
      </p:sp>
      <p:sp>
        <p:nvSpPr>
          <p:cNvPr id="40" name="Text 38"/>
          <p:cNvSpPr/>
          <p:nvPr/>
        </p:nvSpPr>
        <p:spPr>
          <a:xfrm>
            <a:off x="4754880" y="2560320"/>
            <a:ext cx="3977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Pre-populated with top 50 expected Day 1 questions from acquired employees. Service desk number published to all acquired employees 24 hrs before close.</a:t>
            </a:r>
            <a:endParaRPr lang="en-US" sz="850" dirty="0"/>
          </a:p>
        </p:txBody>
      </p:sp>
      <p:sp>
        <p:nvSpPr>
          <p:cNvPr id="41" name="Shape 39"/>
          <p:cNvSpPr/>
          <p:nvPr/>
        </p:nvSpPr>
        <p:spPr>
          <a:xfrm>
            <a:off x="4681728" y="2871216"/>
            <a:ext cx="4069080" cy="493776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40"/>
          <p:cNvSpPr/>
          <p:nvPr/>
        </p:nvSpPr>
        <p:spPr>
          <a:xfrm>
            <a:off x="4754880" y="2889504"/>
            <a:ext cx="3977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F3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Ticket Routing</a:t>
            </a:r>
            <a:endParaRPr lang="en-US" sz="1050" dirty="0"/>
          </a:p>
        </p:txBody>
      </p:sp>
      <p:sp>
        <p:nvSpPr>
          <p:cNvPr id="43" name="Text 41"/>
          <p:cNvSpPr/>
          <p:nvPr/>
        </p:nvSpPr>
        <p:spPr>
          <a:xfrm>
            <a:off x="4754880" y="3090672"/>
            <a:ext cx="3977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Dedicated authentication support queue separate from main help desk. Cross-environment incidents routed to trained agents first — not escalated to Tier 2 by default.</a:t>
            </a:r>
            <a:endParaRPr lang="en-US" sz="850" dirty="0"/>
          </a:p>
        </p:txBody>
      </p:sp>
      <p:sp>
        <p:nvSpPr>
          <p:cNvPr id="44" name="Shape 42"/>
          <p:cNvSpPr/>
          <p:nvPr/>
        </p:nvSpPr>
        <p:spPr>
          <a:xfrm>
            <a:off x="4681728" y="3401568"/>
            <a:ext cx="4069080" cy="493776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43"/>
          <p:cNvSpPr/>
          <p:nvPr/>
        </p:nvSpPr>
        <p:spPr>
          <a:xfrm>
            <a:off x="4754880" y="3419856"/>
            <a:ext cx="3977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F3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5 Day 1 Issues</a:t>
            </a:r>
            <a:endParaRPr lang="en-US" sz="1050" dirty="0"/>
          </a:p>
        </p:txBody>
      </p:sp>
      <p:sp>
        <p:nvSpPr>
          <p:cNvPr id="46" name="Text 44"/>
          <p:cNvSpPr/>
          <p:nvPr/>
        </p:nvSpPr>
        <p:spPr>
          <a:xfrm>
            <a:off x="4754880" y="3621024"/>
            <a:ext cx="3977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(1) VPN access, (2) email provisioning, (3) HR portal login, (4) collaboration platform access, (5) device connectivity. Pre-staged resolution steps for each.</a:t>
            </a:r>
            <a:endParaRPr lang="en-US" sz="850" dirty="0"/>
          </a:p>
        </p:txBody>
      </p:sp>
      <p:sp>
        <p:nvSpPr>
          <p:cNvPr id="47" name="Shape 45"/>
          <p:cNvSpPr/>
          <p:nvPr/>
        </p:nvSpPr>
        <p:spPr>
          <a:xfrm>
            <a:off x="4681728" y="3931920"/>
            <a:ext cx="4069080" cy="493776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46"/>
          <p:cNvSpPr/>
          <p:nvPr/>
        </p:nvSpPr>
        <p:spPr>
          <a:xfrm>
            <a:off x="4754880" y="3950208"/>
            <a:ext cx="3977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F3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SLA</a:t>
            </a:r>
            <a:endParaRPr lang="en-US" sz="1050" dirty="0"/>
          </a:p>
        </p:txBody>
      </p:sp>
      <p:sp>
        <p:nvSpPr>
          <p:cNvPr id="49" name="Text 47"/>
          <p:cNvSpPr/>
          <p:nvPr/>
        </p:nvSpPr>
        <p:spPr>
          <a:xfrm>
            <a:off x="4754880" y="4151376"/>
            <a:ext cx="3977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4-hour resolution SLA for access issues. Break-glass procedure ready for authentication failures not resolved within 30 minutes. IT-052 remains open until 100% MVA confirmed.</a:t>
            </a:r>
            <a:endParaRPr lang="en-US" sz="850" dirty="0"/>
          </a:p>
        </p:txBody>
      </p:sp>
      <p:sp>
        <p:nvSpPr>
          <p:cNvPr id="50" name="Text 48"/>
          <p:cNvSpPr/>
          <p:nvPr/>
        </p:nvSpPr>
        <p:spPr>
          <a:xfrm>
            <a:off x="365760" y="4892040"/>
            <a:ext cx="6400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  ·  MandAPlaybook.com</a:t>
            </a:r>
            <a:endParaRPr lang="en-US" sz="950" dirty="0"/>
          </a:p>
        </p:txBody>
      </p:sp>
      <p:sp>
        <p:nvSpPr>
          <p:cNvPr id="51" name="Text 49"/>
          <p:cNvSpPr/>
          <p:nvPr/>
        </p:nvSpPr>
        <p:spPr>
          <a:xfrm>
            <a:off x="8686800" y="4892040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1914</Words>
  <Application>Microsoft Office PowerPoint</Application>
  <PresentationFormat>On-screen Show (16:9)</PresentationFormat>
  <Paragraphs>226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 Day 1 Readiness</dc:title>
  <dc:subject>PptxGenJS Presentation</dc:subject>
  <dc:creator>PptxGenJS</dc:creator>
  <cp:lastModifiedBy>Joseph Aberger</cp:lastModifiedBy>
  <cp:revision>6</cp:revision>
  <dcterms:created xsi:type="dcterms:W3CDTF">2026-06-26T20:23:00Z</dcterms:created>
  <dcterms:modified xsi:type="dcterms:W3CDTF">2026-06-27T17:01:31Z</dcterms:modified>
</cp:coreProperties>
</file>