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10"/>
  </p:normalViewPr>
  <p:slideViewPr>
    <p:cSldViewPr snapToGrid="0" snapToObjects="1">
      <p:cViewPr varScale="1">
        <p:scale>
          <a:sx n="159" d="100"/>
          <a:sy n="159" d="100"/>
        </p:scale>
        <p:origin x="1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948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8B1A1A"/>
        </a:solidFill>
        <a:effectLst/>
      </p:bgPr>
    </p:bg>
    <p:spTree>
      <p:nvGrpSpPr>
        <p:cNvPr id="1" name=""/>
        <p:cNvGrpSpPr/>
        <p:nvPr/>
      </p:nvGrpSpPr>
      <p:grpSpPr>
        <a:xfrm>
          <a:off x="0" y="0"/>
          <a:ext cx="0" cy="0"/>
          <a:chOff x="0" y="0"/>
          <a:chExt cx="0" cy="0"/>
        </a:xfrm>
      </p:grpSpPr>
      <p:sp>
        <p:nvSpPr>
          <p:cNvPr id="2" name="Text 0"/>
          <p:cNvSpPr/>
          <p:nvPr/>
        </p:nvSpPr>
        <p:spPr>
          <a:xfrm>
            <a:off x="548640" y="1097280"/>
            <a:ext cx="8046720" cy="594360"/>
          </a:xfrm>
          <a:prstGeom prst="rect">
            <a:avLst/>
          </a:prstGeom>
          <a:noFill/>
          <a:ln/>
        </p:spPr>
        <p:txBody>
          <a:bodyPr wrap="square" rtlCol="0" anchor="ctr"/>
          <a:lstStyle/>
          <a:p>
            <a:pPr marL="0" indent="0" algn="ctr">
              <a:buNone/>
            </a:pPr>
            <a:r>
              <a:rPr lang="en-US" sz="5200" b="1" dirty="0">
                <a:solidFill>
                  <a:srgbClr val="FFE8A0"/>
                </a:solidFill>
                <a:latin typeface="Cambria" pitchFamily="34" charset="0"/>
                <a:ea typeface="Cambria" pitchFamily="34" charset="-122"/>
                <a:cs typeface="Cambria" pitchFamily="34" charset="-120"/>
              </a:rPr>
              <a:t>LEGAL</a:t>
            </a:r>
            <a:endParaRPr lang="en-US" sz="5200" dirty="0"/>
          </a:p>
        </p:txBody>
      </p:sp>
      <p:sp>
        <p:nvSpPr>
          <p:cNvPr id="3" name="Text 1"/>
          <p:cNvSpPr/>
          <p:nvPr/>
        </p:nvSpPr>
        <p:spPr>
          <a:xfrm>
            <a:off x="548640" y="1691640"/>
            <a:ext cx="8046720" cy="594360"/>
          </a:xfrm>
          <a:prstGeom prst="rect">
            <a:avLst/>
          </a:prstGeom>
          <a:noFill/>
          <a:ln/>
        </p:spPr>
        <p:txBody>
          <a:bodyPr wrap="square" rtlCol="0" anchor="ctr"/>
          <a:lstStyle/>
          <a:p>
            <a:pPr marL="0" indent="0" algn="ctr">
              <a:buNone/>
            </a:pPr>
            <a:r>
              <a:rPr lang="en-US" sz="3800" b="1">
                <a:solidFill>
                  <a:srgbClr val="FFFFFF"/>
                </a:solidFill>
                <a:latin typeface="Cambria" pitchFamily="34" charset="0"/>
                <a:ea typeface="Cambria" pitchFamily="34" charset="-122"/>
                <a:cs typeface="Cambria" pitchFamily="34" charset="-120"/>
              </a:rPr>
              <a:t>M&amp;A DAY </a:t>
            </a:r>
            <a:r>
              <a:rPr lang="en-US" sz="3800" b="1" dirty="0">
                <a:solidFill>
                  <a:srgbClr val="FFFFFF"/>
                </a:solidFill>
                <a:latin typeface="Cambria" pitchFamily="34" charset="0"/>
                <a:ea typeface="Cambria" pitchFamily="34" charset="-122"/>
                <a:cs typeface="Cambria" pitchFamily="34" charset="-120"/>
              </a:rPr>
              <a:t>1 READINESS</a:t>
            </a:r>
            <a:endParaRPr lang="en-US" sz="3800" dirty="0"/>
          </a:p>
        </p:txBody>
      </p:sp>
      <p:sp>
        <p:nvSpPr>
          <p:cNvPr id="4" name="Shape 2"/>
          <p:cNvSpPr/>
          <p:nvPr/>
        </p:nvSpPr>
        <p:spPr>
          <a:xfrm>
            <a:off x="548640" y="2395728"/>
            <a:ext cx="8046720" cy="50292"/>
          </a:xfrm>
          <a:prstGeom prst="rect">
            <a:avLst/>
          </a:prstGeom>
          <a:solidFill>
            <a:srgbClr val="FFE8A0"/>
          </a:solidFill>
          <a:ln w="12700">
            <a:solidFill>
              <a:srgbClr val="FFE8A0"/>
            </a:solidFill>
            <a:prstDash val="solid"/>
          </a:ln>
        </p:spPr>
      </p:sp>
      <p:sp>
        <p:nvSpPr>
          <p:cNvPr id="5" name="Text 3"/>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FFD4A0"/>
                </a:solidFill>
                <a:latin typeface="Calibri" pitchFamily="34" charset="0"/>
                <a:ea typeface="Calibri" pitchFamily="34" charset="-122"/>
                <a:cs typeface="Calibri" pitchFamily="34" charset="-120"/>
              </a:rPr>
              <a:t>© 100-Day Advisors  ·  MandAPlaybook.com</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8B1A1A"/>
          </a:solidFill>
          <a:ln w="12700">
            <a:solidFill>
              <a:srgbClr val="8B1A1A"/>
            </a:solidFill>
            <a:prstDash val="solid"/>
          </a:ln>
        </p:spPr>
      </p:sp>
      <p:sp>
        <p:nvSpPr>
          <p:cNvPr id="3" name="Shape 1"/>
          <p:cNvSpPr/>
          <p:nvPr/>
        </p:nvSpPr>
        <p:spPr>
          <a:xfrm>
            <a:off x="0" y="1234440"/>
            <a:ext cx="9144000" cy="54864"/>
          </a:xfrm>
          <a:prstGeom prst="rect">
            <a:avLst/>
          </a:prstGeom>
          <a:solidFill>
            <a:srgbClr val="FFE8A0"/>
          </a:solidFill>
          <a:ln w="12700">
            <a:solidFill>
              <a:srgbClr val="FFE8A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E8A0"/>
                </a:solidFill>
                <a:latin typeface="Calibri" pitchFamily="34" charset="0"/>
                <a:ea typeface="Calibri" pitchFamily="34" charset="-122"/>
                <a:cs typeface="Calibri" pitchFamily="34" charset="-120"/>
              </a:rPr>
              <a:t>WHAT THIS DECK COVERS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Legal Day 1 Integration — Readiness &amp; Execution</a:t>
            </a:r>
            <a:endParaRPr lang="en-US" sz="2600" dirty="0"/>
          </a:p>
        </p:txBody>
      </p:sp>
      <p:sp>
        <p:nvSpPr>
          <p:cNvPr id="6" name="Text 4"/>
          <p:cNvSpPr/>
          <p:nvPr/>
        </p:nvSpPr>
        <p:spPr>
          <a:xfrm>
            <a:off x="274320" y="1463040"/>
            <a:ext cx="365760" cy="658368"/>
          </a:xfrm>
          <a:prstGeom prst="rect">
            <a:avLst/>
          </a:prstGeom>
          <a:noFill/>
          <a:ln/>
        </p:spPr>
        <p:txBody>
          <a:bodyPr wrap="square" rtlCol="0" anchor="ctr"/>
          <a:lstStyle/>
          <a:p>
            <a:pPr marL="0" indent="0" algn="ctr">
              <a:buNone/>
            </a:pPr>
            <a:r>
              <a:rPr lang="en-US" sz="2200" b="1" dirty="0">
                <a:solidFill>
                  <a:srgbClr val="FFE8A0"/>
                </a:solidFill>
                <a:latin typeface="Cambria" pitchFamily="34" charset="0"/>
                <a:ea typeface="Cambria" pitchFamily="34" charset="-122"/>
                <a:cs typeface="Cambria" pitchFamily="34" charset="-120"/>
              </a:rPr>
              <a:t>01</a:t>
            </a:r>
            <a:endParaRPr lang="en-US" sz="2200" dirty="0"/>
          </a:p>
        </p:txBody>
      </p:sp>
      <p:sp>
        <p:nvSpPr>
          <p:cNvPr id="7" name="Text 5"/>
          <p:cNvSpPr/>
          <p:nvPr/>
        </p:nvSpPr>
        <p:spPr>
          <a:xfrm>
            <a:off x="658368" y="1463040"/>
            <a:ext cx="3803904" cy="237744"/>
          </a:xfrm>
          <a:prstGeom prst="rect">
            <a:avLst/>
          </a:prstGeom>
          <a:noFill/>
          <a:ln/>
        </p:spPr>
        <p:txBody>
          <a:bodyPr wrap="square" rtlCol="0" anchor="b"/>
          <a:lstStyle/>
          <a:p>
            <a:pPr marL="0" indent="0">
              <a:buNone/>
            </a:pPr>
            <a:r>
              <a:rPr lang="en-US" sz="1250" b="1" dirty="0">
                <a:solidFill>
                  <a:srgbClr val="8B1A1A"/>
                </a:solidFill>
                <a:latin typeface="Calibri" pitchFamily="34" charset="0"/>
                <a:ea typeface="Calibri" pitchFamily="34" charset="-122"/>
                <a:cs typeface="Calibri" pitchFamily="34" charset="-120"/>
              </a:rPr>
              <a:t>Integration Timeline</a:t>
            </a:r>
            <a:endParaRPr lang="en-US" sz="1250" dirty="0"/>
          </a:p>
        </p:txBody>
      </p:sp>
      <p:sp>
        <p:nvSpPr>
          <p:cNvPr id="8" name="Text 6"/>
          <p:cNvSpPr/>
          <p:nvPr/>
        </p:nvSpPr>
        <p:spPr>
          <a:xfrm>
            <a:off x="658368" y="1709928"/>
            <a:ext cx="3803904" cy="411480"/>
          </a:xfrm>
          <a:prstGeom prst="rect">
            <a:avLst/>
          </a:prstGeom>
          <a:noFill/>
          <a:ln/>
        </p:spPr>
        <p:txBody>
          <a:bodyPr wrap="square" rtlCol="0" anchor="t"/>
          <a:lstStyle/>
          <a:p>
            <a:pPr marL="0" indent="0">
              <a:buNone/>
            </a:pPr>
            <a:r>
              <a:rPr lang="en-US" sz="1100" dirty="0">
                <a:solidFill>
                  <a:srgbClr val="2A0A0A"/>
                </a:solidFill>
                <a:latin typeface="Calibri" pitchFamily="34" charset="0"/>
                <a:ea typeface="Calibri" pitchFamily="34" charset="-122"/>
                <a:cs typeface="Calibri" pitchFamily="34" charset="-120"/>
              </a:rPr>
              <a:t>Pre-Close milestones, Day 1 Readiness gate, and Week 1 priorities mapped to the March 2 close.</a:t>
            </a:r>
            <a:endParaRPr lang="en-US" sz="1100" dirty="0"/>
          </a:p>
        </p:txBody>
      </p:sp>
      <p:sp>
        <p:nvSpPr>
          <p:cNvPr id="9" name="Shape 7"/>
          <p:cNvSpPr/>
          <p:nvPr/>
        </p:nvSpPr>
        <p:spPr>
          <a:xfrm>
            <a:off x="658368" y="1700784"/>
            <a:ext cx="3803904" cy="0"/>
          </a:xfrm>
          <a:prstGeom prst="line">
            <a:avLst/>
          </a:prstGeom>
          <a:noFill/>
          <a:ln w="9525">
            <a:solidFill>
              <a:srgbClr val="E8C8B8"/>
            </a:solidFill>
            <a:prstDash val="solid"/>
          </a:ln>
        </p:spPr>
      </p:sp>
      <p:sp>
        <p:nvSpPr>
          <p:cNvPr id="10" name="Text 8"/>
          <p:cNvSpPr/>
          <p:nvPr/>
        </p:nvSpPr>
        <p:spPr>
          <a:xfrm>
            <a:off x="274320" y="2194560"/>
            <a:ext cx="365760" cy="658368"/>
          </a:xfrm>
          <a:prstGeom prst="rect">
            <a:avLst/>
          </a:prstGeom>
          <a:noFill/>
          <a:ln/>
        </p:spPr>
        <p:txBody>
          <a:bodyPr wrap="square" rtlCol="0" anchor="ctr"/>
          <a:lstStyle/>
          <a:p>
            <a:pPr marL="0" indent="0" algn="ctr">
              <a:buNone/>
            </a:pPr>
            <a:r>
              <a:rPr lang="en-US" sz="2200" b="1" dirty="0">
                <a:solidFill>
                  <a:srgbClr val="FFE8A0"/>
                </a:solidFill>
                <a:latin typeface="Cambria" pitchFamily="34" charset="0"/>
                <a:ea typeface="Cambria" pitchFamily="34" charset="-122"/>
                <a:cs typeface="Cambria" pitchFamily="34" charset="-120"/>
              </a:rPr>
              <a:t>02</a:t>
            </a:r>
            <a:endParaRPr lang="en-US" sz="2200" dirty="0"/>
          </a:p>
        </p:txBody>
      </p:sp>
      <p:sp>
        <p:nvSpPr>
          <p:cNvPr id="11" name="Text 9"/>
          <p:cNvSpPr/>
          <p:nvPr/>
        </p:nvSpPr>
        <p:spPr>
          <a:xfrm>
            <a:off x="658368" y="2194560"/>
            <a:ext cx="3803904" cy="237744"/>
          </a:xfrm>
          <a:prstGeom prst="rect">
            <a:avLst/>
          </a:prstGeom>
          <a:noFill/>
          <a:ln/>
        </p:spPr>
        <p:txBody>
          <a:bodyPr wrap="square" rtlCol="0" anchor="b"/>
          <a:lstStyle/>
          <a:p>
            <a:pPr marL="0" indent="0">
              <a:buNone/>
            </a:pPr>
            <a:r>
              <a:rPr lang="en-US" sz="1250" b="1" dirty="0">
                <a:solidFill>
                  <a:srgbClr val="8B1A1A"/>
                </a:solidFill>
                <a:latin typeface="Calibri" pitchFamily="34" charset="0"/>
                <a:ea typeface="Calibri" pitchFamily="34" charset="-122"/>
                <a:cs typeface="Calibri" pitchFamily="34" charset="-120"/>
              </a:rPr>
              <a:t>Day 1 Readiness Checklist</a:t>
            </a:r>
            <a:endParaRPr lang="en-US" sz="1250" dirty="0"/>
          </a:p>
        </p:txBody>
      </p:sp>
      <p:sp>
        <p:nvSpPr>
          <p:cNvPr id="12" name="Text 10"/>
          <p:cNvSpPr/>
          <p:nvPr/>
        </p:nvSpPr>
        <p:spPr>
          <a:xfrm>
            <a:off x="658368" y="2441448"/>
            <a:ext cx="3803904" cy="411480"/>
          </a:xfrm>
          <a:prstGeom prst="rect">
            <a:avLst/>
          </a:prstGeom>
          <a:noFill/>
          <a:ln/>
        </p:spPr>
        <p:txBody>
          <a:bodyPr wrap="square" rtlCol="0" anchor="t"/>
          <a:lstStyle/>
          <a:p>
            <a:pPr marL="0" indent="0">
              <a:buNone/>
            </a:pPr>
            <a:r>
              <a:rPr lang="en-US" sz="1100" dirty="0">
                <a:solidFill>
                  <a:srgbClr val="2A0A0A"/>
                </a:solidFill>
                <a:latin typeface="Calibri" pitchFamily="34" charset="0"/>
                <a:ea typeface="Calibri" pitchFamily="34" charset="-122"/>
                <a:cs typeface="Calibri" pitchFamily="34" charset="-120"/>
              </a:rPr>
              <a:t>10 critical pre-close tasks confirmed complete — closing docs, regulatory clearance, employment status, and Legal playbook.</a:t>
            </a:r>
            <a:endParaRPr lang="en-US" sz="1100" dirty="0"/>
          </a:p>
        </p:txBody>
      </p:sp>
      <p:sp>
        <p:nvSpPr>
          <p:cNvPr id="13" name="Shape 11"/>
          <p:cNvSpPr/>
          <p:nvPr/>
        </p:nvSpPr>
        <p:spPr>
          <a:xfrm>
            <a:off x="658368" y="2432304"/>
            <a:ext cx="3803904" cy="0"/>
          </a:xfrm>
          <a:prstGeom prst="line">
            <a:avLst/>
          </a:prstGeom>
          <a:noFill/>
          <a:ln w="9525">
            <a:solidFill>
              <a:srgbClr val="E8C8B8"/>
            </a:solidFill>
            <a:prstDash val="solid"/>
          </a:ln>
        </p:spPr>
      </p:sp>
      <p:sp>
        <p:nvSpPr>
          <p:cNvPr id="14" name="Text 12"/>
          <p:cNvSpPr/>
          <p:nvPr/>
        </p:nvSpPr>
        <p:spPr>
          <a:xfrm>
            <a:off x="274320" y="2926080"/>
            <a:ext cx="365760" cy="658368"/>
          </a:xfrm>
          <a:prstGeom prst="rect">
            <a:avLst/>
          </a:prstGeom>
          <a:noFill/>
          <a:ln/>
        </p:spPr>
        <p:txBody>
          <a:bodyPr wrap="square" rtlCol="0" anchor="ctr"/>
          <a:lstStyle/>
          <a:p>
            <a:pPr marL="0" indent="0" algn="ctr">
              <a:buNone/>
            </a:pPr>
            <a:r>
              <a:rPr lang="en-US" sz="2200" b="1" dirty="0">
                <a:solidFill>
                  <a:srgbClr val="FFE8A0"/>
                </a:solidFill>
                <a:latin typeface="Cambria" pitchFamily="34" charset="0"/>
                <a:ea typeface="Cambria" pitchFamily="34" charset="-122"/>
                <a:cs typeface="Cambria" pitchFamily="34" charset="-120"/>
              </a:rPr>
              <a:t>03</a:t>
            </a:r>
            <a:endParaRPr lang="en-US" sz="2200" dirty="0"/>
          </a:p>
        </p:txBody>
      </p:sp>
      <p:sp>
        <p:nvSpPr>
          <p:cNvPr id="15" name="Text 13"/>
          <p:cNvSpPr/>
          <p:nvPr/>
        </p:nvSpPr>
        <p:spPr>
          <a:xfrm>
            <a:off x="658368" y="2926080"/>
            <a:ext cx="3803904" cy="237744"/>
          </a:xfrm>
          <a:prstGeom prst="rect">
            <a:avLst/>
          </a:prstGeom>
          <a:noFill/>
          <a:ln/>
        </p:spPr>
        <p:txBody>
          <a:bodyPr wrap="square" rtlCol="0" anchor="b"/>
          <a:lstStyle/>
          <a:p>
            <a:pPr marL="0" indent="0">
              <a:buNone/>
            </a:pPr>
            <a:r>
              <a:rPr lang="en-US" sz="1250" b="1" dirty="0">
                <a:solidFill>
                  <a:srgbClr val="8B1A1A"/>
                </a:solidFill>
                <a:latin typeface="Calibri" pitchFamily="34" charset="0"/>
                <a:ea typeface="Calibri" pitchFamily="34" charset="-122"/>
                <a:cs typeface="Calibri" pitchFamily="34" charset="-120"/>
              </a:rPr>
              <a:t>Day 1 / Week 1 Actions</a:t>
            </a:r>
            <a:endParaRPr lang="en-US" sz="1250" dirty="0"/>
          </a:p>
        </p:txBody>
      </p:sp>
      <p:sp>
        <p:nvSpPr>
          <p:cNvPr id="16" name="Text 14"/>
          <p:cNvSpPr/>
          <p:nvPr/>
        </p:nvSpPr>
        <p:spPr>
          <a:xfrm>
            <a:off x="658368" y="3172968"/>
            <a:ext cx="3803904" cy="411480"/>
          </a:xfrm>
          <a:prstGeom prst="rect">
            <a:avLst/>
          </a:prstGeom>
          <a:noFill/>
          <a:ln/>
        </p:spPr>
        <p:txBody>
          <a:bodyPr wrap="square" rtlCol="0" anchor="t"/>
          <a:lstStyle/>
          <a:p>
            <a:pPr marL="0" indent="0">
              <a:buNone/>
            </a:pPr>
            <a:r>
              <a:rPr lang="en-US" sz="1100" dirty="0">
                <a:solidFill>
                  <a:srgbClr val="2A0A0A"/>
                </a:solidFill>
                <a:latin typeface="Calibri" pitchFamily="34" charset="0"/>
                <a:ea typeface="Calibri" pitchFamily="34" charset="-122"/>
                <a:cs typeface="Calibri" pitchFamily="34" charset="-120"/>
              </a:rPr>
              <a:t>Close documents executed, entity structures confirmed, WARN notifications filed, contract novations, policy alignment.</a:t>
            </a:r>
            <a:endParaRPr lang="en-US" sz="1100" dirty="0"/>
          </a:p>
        </p:txBody>
      </p:sp>
      <p:sp>
        <p:nvSpPr>
          <p:cNvPr id="17" name="Shape 15"/>
          <p:cNvSpPr/>
          <p:nvPr/>
        </p:nvSpPr>
        <p:spPr>
          <a:xfrm>
            <a:off x="658368" y="3163824"/>
            <a:ext cx="3803904" cy="0"/>
          </a:xfrm>
          <a:prstGeom prst="line">
            <a:avLst/>
          </a:prstGeom>
          <a:noFill/>
          <a:ln w="9525">
            <a:solidFill>
              <a:srgbClr val="E8C8B8"/>
            </a:solidFill>
            <a:prstDash val="solid"/>
          </a:ln>
        </p:spPr>
      </p:sp>
      <p:sp>
        <p:nvSpPr>
          <p:cNvPr id="18" name="Text 16"/>
          <p:cNvSpPr/>
          <p:nvPr/>
        </p:nvSpPr>
        <p:spPr>
          <a:xfrm>
            <a:off x="4709160" y="1463040"/>
            <a:ext cx="365760" cy="658368"/>
          </a:xfrm>
          <a:prstGeom prst="rect">
            <a:avLst/>
          </a:prstGeom>
          <a:noFill/>
          <a:ln/>
        </p:spPr>
        <p:txBody>
          <a:bodyPr wrap="square" rtlCol="0" anchor="ctr"/>
          <a:lstStyle/>
          <a:p>
            <a:pPr marL="0" indent="0" algn="ctr">
              <a:buNone/>
            </a:pPr>
            <a:r>
              <a:rPr lang="en-US" sz="2200" b="1" dirty="0">
                <a:solidFill>
                  <a:srgbClr val="FFE8A0"/>
                </a:solidFill>
                <a:latin typeface="Cambria" pitchFamily="34" charset="0"/>
                <a:ea typeface="Cambria" pitchFamily="34" charset="-122"/>
                <a:cs typeface="Cambria" pitchFamily="34" charset="-120"/>
              </a:rPr>
              <a:t>04</a:t>
            </a:r>
            <a:endParaRPr lang="en-US" sz="2200" dirty="0"/>
          </a:p>
        </p:txBody>
      </p:sp>
      <p:sp>
        <p:nvSpPr>
          <p:cNvPr id="19" name="Text 17"/>
          <p:cNvSpPr/>
          <p:nvPr/>
        </p:nvSpPr>
        <p:spPr>
          <a:xfrm>
            <a:off x="5093208" y="1463040"/>
            <a:ext cx="3803904" cy="237744"/>
          </a:xfrm>
          <a:prstGeom prst="rect">
            <a:avLst/>
          </a:prstGeom>
          <a:noFill/>
          <a:ln/>
        </p:spPr>
        <p:txBody>
          <a:bodyPr wrap="square" rtlCol="0" anchor="b"/>
          <a:lstStyle/>
          <a:p>
            <a:pPr marL="0" indent="0">
              <a:buNone/>
            </a:pPr>
            <a:r>
              <a:rPr lang="en-US" sz="1250" b="1" dirty="0">
                <a:solidFill>
                  <a:srgbClr val="8B1A1A"/>
                </a:solidFill>
                <a:latin typeface="Calibri" pitchFamily="34" charset="0"/>
                <a:ea typeface="Calibri" pitchFamily="34" charset="-122"/>
                <a:cs typeface="Calibri" pitchFamily="34" charset="-120"/>
              </a:rPr>
              <a:t>Legal Entity &amp; Compliance</a:t>
            </a:r>
            <a:endParaRPr lang="en-US" sz="1250" dirty="0"/>
          </a:p>
        </p:txBody>
      </p:sp>
      <p:sp>
        <p:nvSpPr>
          <p:cNvPr id="20" name="Text 18"/>
          <p:cNvSpPr/>
          <p:nvPr/>
        </p:nvSpPr>
        <p:spPr>
          <a:xfrm>
            <a:off x="5093208" y="1709928"/>
            <a:ext cx="3803904" cy="411480"/>
          </a:xfrm>
          <a:prstGeom prst="rect">
            <a:avLst/>
          </a:prstGeom>
          <a:noFill/>
          <a:ln/>
        </p:spPr>
        <p:txBody>
          <a:bodyPr wrap="square" rtlCol="0" anchor="t"/>
          <a:lstStyle/>
          <a:p>
            <a:pPr marL="0" indent="0">
              <a:buNone/>
            </a:pPr>
            <a:r>
              <a:rPr lang="en-US" sz="1100" dirty="0">
                <a:solidFill>
                  <a:srgbClr val="2A0A0A"/>
                </a:solidFill>
                <a:latin typeface="Calibri" pitchFamily="34" charset="0"/>
                <a:ea typeface="Calibri" pitchFamily="34" charset="-122"/>
                <a:cs typeface="Calibri" pitchFamily="34" charset="-120"/>
              </a:rPr>
              <a:t>Day 1 entity structures, regulatory clearances, privilege protocols, and compliance posture across the combined entity.</a:t>
            </a:r>
            <a:endParaRPr lang="en-US" sz="1100" dirty="0"/>
          </a:p>
        </p:txBody>
      </p:sp>
      <p:sp>
        <p:nvSpPr>
          <p:cNvPr id="21" name="Shape 19"/>
          <p:cNvSpPr/>
          <p:nvPr/>
        </p:nvSpPr>
        <p:spPr>
          <a:xfrm>
            <a:off x="5093208" y="1700784"/>
            <a:ext cx="3803904" cy="0"/>
          </a:xfrm>
          <a:prstGeom prst="line">
            <a:avLst/>
          </a:prstGeom>
          <a:noFill/>
          <a:ln w="9525">
            <a:solidFill>
              <a:srgbClr val="E8C8B8"/>
            </a:solidFill>
            <a:prstDash val="solid"/>
          </a:ln>
        </p:spPr>
      </p:sp>
      <p:sp>
        <p:nvSpPr>
          <p:cNvPr id="22" name="Text 20"/>
          <p:cNvSpPr/>
          <p:nvPr/>
        </p:nvSpPr>
        <p:spPr>
          <a:xfrm>
            <a:off x="4709160" y="2194560"/>
            <a:ext cx="365760" cy="658368"/>
          </a:xfrm>
          <a:prstGeom prst="rect">
            <a:avLst/>
          </a:prstGeom>
          <a:noFill/>
          <a:ln/>
        </p:spPr>
        <p:txBody>
          <a:bodyPr wrap="square" rtlCol="0" anchor="ctr"/>
          <a:lstStyle/>
          <a:p>
            <a:pPr marL="0" indent="0" algn="ctr">
              <a:buNone/>
            </a:pPr>
            <a:r>
              <a:rPr lang="en-US" sz="2200" b="1" dirty="0">
                <a:solidFill>
                  <a:srgbClr val="FFE8A0"/>
                </a:solidFill>
                <a:latin typeface="Cambria" pitchFamily="34" charset="0"/>
                <a:ea typeface="Cambria" pitchFamily="34" charset="-122"/>
                <a:cs typeface="Cambria" pitchFamily="34" charset="-120"/>
              </a:rPr>
              <a:t>05</a:t>
            </a:r>
            <a:endParaRPr lang="en-US" sz="2200" dirty="0"/>
          </a:p>
        </p:txBody>
      </p:sp>
      <p:sp>
        <p:nvSpPr>
          <p:cNvPr id="23" name="Text 21"/>
          <p:cNvSpPr/>
          <p:nvPr/>
        </p:nvSpPr>
        <p:spPr>
          <a:xfrm>
            <a:off x="5093208" y="2194560"/>
            <a:ext cx="3803904" cy="237744"/>
          </a:xfrm>
          <a:prstGeom prst="rect">
            <a:avLst/>
          </a:prstGeom>
          <a:noFill/>
          <a:ln/>
        </p:spPr>
        <p:txBody>
          <a:bodyPr wrap="square" rtlCol="0" anchor="b"/>
          <a:lstStyle/>
          <a:p>
            <a:pPr marL="0" indent="0">
              <a:buNone/>
            </a:pPr>
            <a:r>
              <a:rPr lang="en-US" sz="1250" b="1" dirty="0">
                <a:solidFill>
                  <a:srgbClr val="8B1A1A"/>
                </a:solidFill>
                <a:latin typeface="Calibri" pitchFamily="34" charset="0"/>
                <a:ea typeface="Calibri" pitchFamily="34" charset="-122"/>
                <a:cs typeface="Calibri" pitchFamily="34" charset="-120"/>
              </a:rPr>
              <a:t>Contracts &amp; IP</a:t>
            </a:r>
            <a:endParaRPr lang="en-US" sz="1250" dirty="0"/>
          </a:p>
        </p:txBody>
      </p:sp>
      <p:sp>
        <p:nvSpPr>
          <p:cNvPr id="24" name="Text 22"/>
          <p:cNvSpPr/>
          <p:nvPr/>
        </p:nvSpPr>
        <p:spPr>
          <a:xfrm>
            <a:off x="5093208" y="2441448"/>
            <a:ext cx="3803904" cy="411480"/>
          </a:xfrm>
          <a:prstGeom prst="rect">
            <a:avLst/>
          </a:prstGeom>
          <a:noFill/>
          <a:ln/>
        </p:spPr>
        <p:txBody>
          <a:bodyPr wrap="square" rtlCol="0" anchor="t"/>
          <a:lstStyle/>
          <a:p>
            <a:pPr marL="0" indent="0">
              <a:buNone/>
            </a:pPr>
            <a:r>
              <a:rPr lang="en-US" sz="1100" dirty="0">
                <a:solidFill>
                  <a:srgbClr val="2A0A0A"/>
                </a:solidFill>
                <a:latin typeface="Calibri" pitchFamily="34" charset="0"/>
                <a:ea typeface="Calibri" pitchFamily="34" charset="-122"/>
                <a:cs typeface="Calibri" pitchFamily="34" charset="-120"/>
              </a:rPr>
              <a:t>Contract novation and assignment, change-of-control consents, IP filings, and harmonization roadmap.</a:t>
            </a:r>
            <a:endParaRPr lang="en-US" sz="1100" dirty="0"/>
          </a:p>
        </p:txBody>
      </p:sp>
      <p:sp>
        <p:nvSpPr>
          <p:cNvPr id="25" name="Shape 23"/>
          <p:cNvSpPr/>
          <p:nvPr/>
        </p:nvSpPr>
        <p:spPr>
          <a:xfrm>
            <a:off x="5093208" y="2432304"/>
            <a:ext cx="3803904" cy="0"/>
          </a:xfrm>
          <a:prstGeom prst="line">
            <a:avLst/>
          </a:prstGeom>
          <a:noFill/>
          <a:ln w="9525">
            <a:solidFill>
              <a:srgbClr val="E8C8B8"/>
            </a:solidFill>
            <a:prstDash val="solid"/>
          </a:ln>
        </p:spPr>
      </p:sp>
      <p:sp>
        <p:nvSpPr>
          <p:cNvPr id="26" name="Text 24"/>
          <p:cNvSpPr/>
          <p:nvPr/>
        </p:nvSpPr>
        <p:spPr>
          <a:xfrm>
            <a:off x="4709160" y="2926080"/>
            <a:ext cx="365760" cy="658368"/>
          </a:xfrm>
          <a:prstGeom prst="rect">
            <a:avLst/>
          </a:prstGeom>
          <a:noFill/>
          <a:ln/>
        </p:spPr>
        <p:txBody>
          <a:bodyPr wrap="square" rtlCol="0" anchor="ctr"/>
          <a:lstStyle/>
          <a:p>
            <a:pPr marL="0" indent="0" algn="ctr">
              <a:buNone/>
            </a:pPr>
            <a:r>
              <a:rPr lang="en-US" sz="2200" b="1" dirty="0">
                <a:solidFill>
                  <a:srgbClr val="FFE8A0"/>
                </a:solidFill>
                <a:latin typeface="Cambria" pitchFamily="34" charset="0"/>
                <a:ea typeface="Cambria" pitchFamily="34" charset="-122"/>
                <a:cs typeface="Cambria" pitchFamily="34" charset="-120"/>
              </a:rPr>
              <a:t>06</a:t>
            </a:r>
            <a:endParaRPr lang="en-US" sz="2200" dirty="0"/>
          </a:p>
        </p:txBody>
      </p:sp>
      <p:sp>
        <p:nvSpPr>
          <p:cNvPr id="27" name="Text 25"/>
          <p:cNvSpPr/>
          <p:nvPr/>
        </p:nvSpPr>
        <p:spPr>
          <a:xfrm>
            <a:off x="5093208" y="2926080"/>
            <a:ext cx="3803904" cy="237744"/>
          </a:xfrm>
          <a:prstGeom prst="rect">
            <a:avLst/>
          </a:prstGeom>
          <a:noFill/>
          <a:ln/>
        </p:spPr>
        <p:txBody>
          <a:bodyPr wrap="square" rtlCol="0" anchor="b"/>
          <a:lstStyle/>
          <a:p>
            <a:pPr marL="0" indent="0">
              <a:buNone/>
            </a:pPr>
            <a:r>
              <a:rPr lang="en-US" sz="1250" b="1" dirty="0">
                <a:solidFill>
                  <a:srgbClr val="8B1A1A"/>
                </a:solidFill>
                <a:latin typeface="Calibri" pitchFamily="34" charset="0"/>
                <a:ea typeface="Calibri" pitchFamily="34" charset="-122"/>
                <a:cs typeface="Calibri" pitchFamily="34" charset="-120"/>
              </a:rPr>
              <a:t>Key Risks &amp; Mitigations</a:t>
            </a:r>
            <a:endParaRPr lang="en-US" sz="1250" dirty="0"/>
          </a:p>
        </p:txBody>
      </p:sp>
      <p:sp>
        <p:nvSpPr>
          <p:cNvPr id="28" name="Text 26"/>
          <p:cNvSpPr/>
          <p:nvPr/>
        </p:nvSpPr>
        <p:spPr>
          <a:xfrm>
            <a:off x="5093208" y="3172968"/>
            <a:ext cx="3803904" cy="411480"/>
          </a:xfrm>
          <a:prstGeom prst="rect">
            <a:avLst/>
          </a:prstGeom>
          <a:noFill/>
          <a:ln/>
        </p:spPr>
        <p:txBody>
          <a:bodyPr wrap="square" rtlCol="0" anchor="t"/>
          <a:lstStyle/>
          <a:p>
            <a:pPr marL="0" indent="0">
              <a:buNone/>
            </a:pPr>
            <a:r>
              <a:rPr lang="en-US" sz="1100" dirty="0">
                <a:solidFill>
                  <a:srgbClr val="2A0A0A"/>
                </a:solidFill>
                <a:latin typeface="Calibri" pitchFamily="34" charset="0"/>
                <a:ea typeface="Calibri" pitchFamily="34" charset="-122"/>
                <a:cs typeface="Calibri" pitchFamily="34" charset="-120"/>
              </a:rPr>
              <a:t>Top RAID items: closing documents, legal entity establishment, contract novation and assignment, and acquired GC retention.</a:t>
            </a:r>
            <a:endParaRPr lang="en-US" sz="1100" dirty="0"/>
          </a:p>
        </p:txBody>
      </p:sp>
      <p:sp>
        <p:nvSpPr>
          <p:cNvPr id="29" name="Shape 27"/>
          <p:cNvSpPr/>
          <p:nvPr/>
        </p:nvSpPr>
        <p:spPr>
          <a:xfrm>
            <a:off x="5093208" y="3163824"/>
            <a:ext cx="3803904" cy="0"/>
          </a:xfrm>
          <a:prstGeom prst="line">
            <a:avLst/>
          </a:prstGeom>
          <a:noFill/>
          <a:ln w="9525">
            <a:solidFill>
              <a:srgbClr val="E8C8B8"/>
            </a:solidFill>
            <a:prstDash val="solid"/>
          </a:ln>
        </p:spPr>
      </p:sp>
      <p:sp>
        <p:nvSpPr>
          <p:cNvPr id="30" name="Text 2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1" name="Text 2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2</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8B1A1A"/>
          </a:solidFill>
          <a:ln w="12700">
            <a:solidFill>
              <a:srgbClr val="8B1A1A"/>
            </a:solidFill>
            <a:prstDash val="solid"/>
          </a:ln>
        </p:spPr>
      </p:sp>
      <p:sp>
        <p:nvSpPr>
          <p:cNvPr id="3" name="Shape 1"/>
          <p:cNvSpPr/>
          <p:nvPr/>
        </p:nvSpPr>
        <p:spPr>
          <a:xfrm>
            <a:off x="0" y="1234440"/>
            <a:ext cx="9144000" cy="54864"/>
          </a:xfrm>
          <a:prstGeom prst="rect">
            <a:avLst/>
          </a:prstGeom>
          <a:solidFill>
            <a:srgbClr val="FFE8A0"/>
          </a:solidFill>
          <a:ln w="12700">
            <a:solidFill>
              <a:srgbClr val="FFE8A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E8A0"/>
                </a:solidFill>
                <a:latin typeface="Calibri" pitchFamily="34" charset="0"/>
                <a:ea typeface="Calibri" pitchFamily="34" charset="-122"/>
                <a:cs typeface="Calibri" pitchFamily="34" charset="-120"/>
              </a:rPr>
              <a:t>DAY 1 READINESS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Readiness — Critical Pre-Close Tasks, All Complete</a:t>
            </a:r>
            <a:endParaRPr lang="en-US" sz="2600" dirty="0"/>
          </a:p>
        </p:txBody>
      </p:sp>
      <p:sp>
        <p:nvSpPr>
          <p:cNvPr id="6" name="Shape 4"/>
          <p:cNvSpPr/>
          <p:nvPr/>
        </p:nvSpPr>
        <p:spPr>
          <a:xfrm>
            <a:off x="228600" y="1362456"/>
            <a:ext cx="8686800" cy="278892"/>
          </a:xfrm>
          <a:prstGeom prst="rect">
            <a:avLst/>
          </a:prstGeom>
          <a:solidFill>
            <a:srgbClr val="FFFFFF"/>
          </a:solidFill>
          <a:ln w="6350">
            <a:solidFill>
              <a:srgbClr val="E0E0E0"/>
            </a:solidFill>
            <a:prstDash val="solid"/>
          </a:ln>
        </p:spPr>
      </p:sp>
      <p:sp>
        <p:nvSpPr>
          <p:cNvPr id="7" name="Text 5"/>
          <p:cNvSpPr/>
          <p:nvPr/>
        </p:nvSpPr>
        <p:spPr>
          <a:xfrm>
            <a:off x="256032" y="1362456"/>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8" name="Text 6"/>
          <p:cNvSpPr/>
          <p:nvPr/>
        </p:nvSpPr>
        <p:spPr>
          <a:xfrm>
            <a:off x="502920" y="1362456"/>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Confirm Day 1 employment status for all acquired employees</a:t>
            </a:r>
            <a:endParaRPr lang="en-US" sz="950" dirty="0"/>
          </a:p>
        </p:txBody>
      </p:sp>
      <p:sp>
        <p:nvSpPr>
          <p:cNvPr id="9" name="Text 7"/>
          <p:cNvSpPr/>
          <p:nvPr/>
        </p:nvSpPr>
        <p:spPr>
          <a:xfrm>
            <a:off x="6629400" y="1362456"/>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Employment Counsel</a:t>
            </a:r>
            <a:endParaRPr lang="en-US" sz="900" dirty="0"/>
          </a:p>
        </p:txBody>
      </p:sp>
      <p:sp>
        <p:nvSpPr>
          <p:cNvPr id="10" name="Shape 8"/>
          <p:cNvSpPr/>
          <p:nvPr/>
        </p:nvSpPr>
        <p:spPr>
          <a:xfrm>
            <a:off x="228600" y="1641348"/>
            <a:ext cx="8686800" cy="278892"/>
          </a:xfrm>
          <a:prstGeom prst="rect">
            <a:avLst/>
          </a:prstGeom>
          <a:solidFill>
            <a:srgbClr val="FFFFFF"/>
          </a:solidFill>
          <a:ln w="6350">
            <a:solidFill>
              <a:srgbClr val="E0E0E0"/>
            </a:solidFill>
            <a:prstDash val="solid"/>
          </a:ln>
        </p:spPr>
      </p:sp>
      <p:sp>
        <p:nvSpPr>
          <p:cNvPr id="11" name="Text 9"/>
          <p:cNvSpPr/>
          <p:nvPr/>
        </p:nvSpPr>
        <p:spPr>
          <a:xfrm>
            <a:off x="256032" y="1641348"/>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12" name="Text 10"/>
          <p:cNvSpPr/>
          <p:nvPr/>
        </p:nvSpPr>
        <p:spPr>
          <a:xfrm>
            <a:off x="502920" y="1641348"/>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Review and finalize severance and CIC payment obligations</a:t>
            </a:r>
            <a:endParaRPr lang="en-US" sz="950" dirty="0"/>
          </a:p>
        </p:txBody>
      </p:sp>
      <p:sp>
        <p:nvSpPr>
          <p:cNvPr id="13" name="Text 11"/>
          <p:cNvSpPr/>
          <p:nvPr/>
        </p:nvSpPr>
        <p:spPr>
          <a:xfrm>
            <a:off x="6629400" y="1641348"/>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Employment Counsel</a:t>
            </a:r>
            <a:endParaRPr lang="en-US" sz="900" dirty="0"/>
          </a:p>
        </p:txBody>
      </p:sp>
      <p:sp>
        <p:nvSpPr>
          <p:cNvPr id="14" name="Shape 12"/>
          <p:cNvSpPr/>
          <p:nvPr/>
        </p:nvSpPr>
        <p:spPr>
          <a:xfrm>
            <a:off x="228600" y="1920240"/>
            <a:ext cx="8686800" cy="278892"/>
          </a:xfrm>
          <a:prstGeom prst="rect">
            <a:avLst/>
          </a:prstGeom>
          <a:solidFill>
            <a:srgbClr val="FFFFFF"/>
          </a:solidFill>
          <a:ln w="6350">
            <a:solidFill>
              <a:srgbClr val="E0E0E0"/>
            </a:solidFill>
            <a:prstDash val="solid"/>
          </a:ln>
        </p:spPr>
      </p:sp>
      <p:sp>
        <p:nvSpPr>
          <p:cNvPr id="15" name="Text 13"/>
          <p:cNvSpPr/>
          <p:nvPr/>
        </p:nvSpPr>
        <p:spPr>
          <a:xfrm>
            <a:off x="256032" y="1920240"/>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16" name="Text 14"/>
          <p:cNvSpPr/>
          <p:nvPr/>
        </p:nvSpPr>
        <p:spPr>
          <a:xfrm>
            <a:off x="502920" y="1920240"/>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Circulate pre-close legal integration RACI to all workstreams</a:t>
            </a:r>
            <a:endParaRPr lang="en-US" sz="950" dirty="0"/>
          </a:p>
        </p:txBody>
      </p:sp>
      <p:sp>
        <p:nvSpPr>
          <p:cNvPr id="17" name="Text 15"/>
          <p:cNvSpPr/>
          <p:nvPr/>
        </p:nvSpPr>
        <p:spPr>
          <a:xfrm>
            <a:off x="6629400" y="1920240"/>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Legal Integration Manager</a:t>
            </a:r>
            <a:endParaRPr lang="en-US" sz="900" dirty="0"/>
          </a:p>
        </p:txBody>
      </p:sp>
      <p:sp>
        <p:nvSpPr>
          <p:cNvPr id="18" name="Shape 16"/>
          <p:cNvSpPr/>
          <p:nvPr/>
        </p:nvSpPr>
        <p:spPr>
          <a:xfrm>
            <a:off x="228600" y="2199132"/>
            <a:ext cx="8686800" cy="278892"/>
          </a:xfrm>
          <a:prstGeom prst="rect">
            <a:avLst/>
          </a:prstGeom>
          <a:solidFill>
            <a:srgbClr val="FFFFFF"/>
          </a:solidFill>
          <a:ln w="6350">
            <a:solidFill>
              <a:srgbClr val="E0E0E0"/>
            </a:solidFill>
            <a:prstDash val="solid"/>
          </a:ln>
        </p:spPr>
      </p:sp>
      <p:sp>
        <p:nvSpPr>
          <p:cNvPr id="19" name="Text 17"/>
          <p:cNvSpPr/>
          <p:nvPr/>
        </p:nvSpPr>
        <p:spPr>
          <a:xfrm>
            <a:off x="256032" y="2199132"/>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20" name="Text 18"/>
          <p:cNvSpPr/>
          <p:nvPr/>
        </p:nvSpPr>
        <p:spPr>
          <a:xfrm>
            <a:off x="502920" y="2199132"/>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Review and legally clear the M&amp;A Employee Communication Guide</a:t>
            </a:r>
            <a:endParaRPr lang="en-US" sz="950" dirty="0"/>
          </a:p>
        </p:txBody>
      </p:sp>
      <p:sp>
        <p:nvSpPr>
          <p:cNvPr id="21" name="Text 19"/>
          <p:cNvSpPr/>
          <p:nvPr/>
        </p:nvSpPr>
        <p:spPr>
          <a:xfrm>
            <a:off x="6629400" y="2199132"/>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Employment Counsel</a:t>
            </a:r>
            <a:endParaRPr lang="en-US" sz="900" dirty="0"/>
          </a:p>
        </p:txBody>
      </p:sp>
      <p:sp>
        <p:nvSpPr>
          <p:cNvPr id="22" name="Shape 20"/>
          <p:cNvSpPr/>
          <p:nvPr/>
        </p:nvSpPr>
        <p:spPr>
          <a:xfrm>
            <a:off x="228600" y="2478024"/>
            <a:ext cx="8686800" cy="278892"/>
          </a:xfrm>
          <a:prstGeom prst="rect">
            <a:avLst/>
          </a:prstGeom>
          <a:solidFill>
            <a:srgbClr val="FFFFFF"/>
          </a:solidFill>
          <a:ln w="6350">
            <a:solidFill>
              <a:srgbClr val="E0E0E0"/>
            </a:solidFill>
            <a:prstDash val="solid"/>
          </a:ln>
        </p:spPr>
      </p:sp>
      <p:sp>
        <p:nvSpPr>
          <p:cNvPr id="23" name="Text 21"/>
          <p:cNvSpPr/>
          <p:nvPr/>
        </p:nvSpPr>
        <p:spPr>
          <a:xfrm>
            <a:off x="256032" y="2478024"/>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24" name="Text 22"/>
          <p:cNvSpPr/>
          <p:nvPr/>
        </p:nvSpPr>
        <p:spPr>
          <a:xfrm>
            <a:off x="502920" y="2478024"/>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Confirm all operating licenses and permits are valid at close</a:t>
            </a:r>
            <a:endParaRPr lang="en-US" sz="950" dirty="0"/>
          </a:p>
        </p:txBody>
      </p:sp>
      <p:sp>
        <p:nvSpPr>
          <p:cNvPr id="25" name="Text 23"/>
          <p:cNvSpPr/>
          <p:nvPr/>
        </p:nvSpPr>
        <p:spPr>
          <a:xfrm>
            <a:off x="6629400" y="2478024"/>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Regulatory Counsel</a:t>
            </a:r>
            <a:endParaRPr lang="en-US" sz="900" dirty="0"/>
          </a:p>
        </p:txBody>
      </p:sp>
      <p:sp>
        <p:nvSpPr>
          <p:cNvPr id="26" name="Shape 24"/>
          <p:cNvSpPr/>
          <p:nvPr/>
        </p:nvSpPr>
        <p:spPr>
          <a:xfrm>
            <a:off x="228600" y="2756916"/>
            <a:ext cx="8686800" cy="278892"/>
          </a:xfrm>
          <a:prstGeom prst="rect">
            <a:avLst/>
          </a:prstGeom>
          <a:solidFill>
            <a:srgbClr val="FFFFFF"/>
          </a:solidFill>
          <a:ln w="6350">
            <a:solidFill>
              <a:srgbClr val="E0E0E0"/>
            </a:solidFill>
            <a:prstDash val="solid"/>
          </a:ln>
        </p:spPr>
      </p:sp>
      <p:sp>
        <p:nvSpPr>
          <p:cNvPr id="27" name="Text 25"/>
          <p:cNvSpPr/>
          <p:nvPr/>
        </p:nvSpPr>
        <p:spPr>
          <a:xfrm>
            <a:off x="256032" y="2756916"/>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28" name="Text 26"/>
          <p:cNvSpPr/>
          <p:nvPr/>
        </p:nvSpPr>
        <p:spPr>
          <a:xfrm>
            <a:off x="502920" y="2756916"/>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Confirm all non-compete and non-solicitation agreements are enforceable in relevant jurisdictions</a:t>
            </a:r>
            <a:endParaRPr lang="en-US" sz="950" dirty="0"/>
          </a:p>
        </p:txBody>
      </p:sp>
      <p:sp>
        <p:nvSpPr>
          <p:cNvPr id="29" name="Text 27"/>
          <p:cNvSpPr/>
          <p:nvPr/>
        </p:nvSpPr>
        <p:spPr>
          <a:xfrm>
            <a:off x="6629400" y="2756916"/>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Employment Counsel</a:t>
            </a:r>
            <a:endParaRPr lang="en-US" sz="900" dirty="0"/>
          </a:p>
        </p:txBody>
      </p:sp>
      <p:sp>
        <p:nvSpPr>
          <p:cNvPr id="30" name="Shape 28"/>
          <p:cNvSpPr/>
          <p:nvPr/>
        </p:nvSpPr>
        <p:spPr>
          <a:xfrm>
            <a:off x="228600" y="3035808"/>
            <a:ext cx="8686800" cy="278892"/>
          </a:xfrm>
          <a:prstGeom prst="rect">
            <a:avLst/>
          </a:prstGeom>
          <a:solidFill>
            <a:srgbClr val="FFFFFF"/>
          </a:solidFill>
          <a:ln w="6350">
            <a:solidFill>
              <a:srgbClr val="E0E0E0"/>
            </a:solidFill>
            <a:prstDash val="solid"/>
          </a:ln>
        </p:spPr>
      </p:sp>
      <p:sp>
        <p:nvSpPr>
          <p:cNvPr id="31" name="Text 29"/>
          <p:cNvSpPr/>
          <p:nvPr/>
        </p:nvSpPr>
        <p:spPr>
          <a:xfrm>
            <a:off x="256032" y="3035808"/>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32" name="Text 30"/>
          <p:cNvSpPr/>
          <p:nvPr/>
        </p:nvSpPr>
        <p:spPr>
          <a:xfrm>
            <a:off x="502920" y="3035808"/>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Confirm all regulatory pre-approval conditions have been satisfied</a:t>
            </a:r>
            <a:endParaRPr lang="en-US" sz="950" dirty="0"/>
          </a:p>
        </p:txBody>
      </p:sp>
      <p:sp>
        <p:nvSpPr>
          <p:cNvPr id="33" name="Text 31"/>
          <p:cNvSpPr/>
          <p:nvPr/>
        </p:nvSpPr>
        <p:spPr>
          <a:xfrm>
            <a:off x="6629400" y="3035808"/>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Regulatory Counsel</a:t>
            </a:r>
            <a:endParaRPr lang="en-US" sz="900" dirty="0"/>
          </a:p>
        </p:txBody>
      </p:sp>
      <p:sp>
        <p:nvSpPr>
          <p:cNvPr id="34" name="Shape 32"/>
          <p:cNvSpPr/>
          <p:nvPr/>
        </p:nvSpPr>
        <p:spPr>
          <a:xfrm>
            <a:off x="228600" y="3314700"/>
            <a:ext cx="8686800" cy="278892"/>
          </a:xfrm>
          <a:prstGeom prst="rect">
            <a:avLst/>
          </a:prstGeom>
          <a:solidFill>
            <a:srgbClr val="FFFFFF"/>
          </a:solidFill>
          <a:ln w="6350">
            <a:solidFill>
              <a:srgbClr val="E0E0E0"/>
            </a:solidFill>
            <a:prstDash val="solid"/>
          </a:ln>
        </p:spPr>
      </p:sp>
      <p:sp>
        <p:nvSpPr>
          <p:cNvPr id="35" name="Text 33"/>
          <p:cNvSpPr/>
          <p:nvPr/>
        </p:nvSpPr>
        <p:spPr>
          <a:xfrm>
            <a:off x="256032" y="3314700"/>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36" name="Text 34"/>
          <p:cNvSpPr/>
          <p:nvPr/>
        </p:nvSpPr>
        <p:spPr>
          <a:xfrm>
            <a:off x="502920" y="3314700"/>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Draft and distribute Day 1 Legal playbook — roles, escalation paths, and decision authority for all Day 1 legal activities</a:t>
            </a:r>
            <a:endParaRPr lang="en-US" sz="950" dirty="0"/>
          </a:p>
        </p:txBody>
      </p:sp>
      <p:sp>
        <p:nvSpPr>
          <p:cNvPr id="37" name="Text 35"/>
          <p:cNvSpPr/>
          <p:nvPr/>
        </p:nvSpPr>
        <p:spPr>
          <a:xfrm>
            <a:off x="6629400" y="3314700"/>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Legal Integration Manager</a:t>
            </a:r>
            <a:endParaRPr lang="en-US" sz="900" dirty="0"/>
          </a:p>
        </p:txBody>
      </p:sp>
      <p:sp>
        <p:nvSpPr>
          <p:cNvPr id="38" name="Shape 36"/>
          <p:cNvSpPr/>
          <p:nvPr/>
        </p:nvSpPr>
        <p:spPr>
          <a:xfrm>
            <a:off x="228600" y="3593592"/>
            <a:ext cx="8686800" cy="278892"/>
          </a:xfrm>
          <a:prstGeom prst="rect">
            <a:avLst/>
          </a:prstGeom>
          <a:solidFill>
            <a:srgbClr val="FFFFFF"/>
          </a:solidFill>
          <a:ln w="6350">
            <a:solidFill>
              <a:srgbClr val="E0E0E0"/>
            </a:solidFill>
            <a:prstDash val="solid"/>
          </a:ln>
        </p:spPr>
      </p:sp>
      <p:sp>
        <p:nvSpPr>
          <p:cNvPr id="39" name="Text 37"/>
          <p:cNvSpPr/>
          <p:nvPr/>
        </p:nvSpPr>
        <p:spPr>
          <a:xfrm>
            <a:off x="256032" y="3593592"/>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40" name="Text 38"/>
          <p:cNvSpPr/>
          <p:nvPr/>
        </p:nvSpPr>
        <p:spPr>
          <a:xfrm>
            <a:off x="502920" y="3593592"/>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Brief Legal team on Day 1 roles and protocols</a:t>
            </a:r>
            <a:endParaRPr lang="en-US" sz="950" dirty="0"/>
          </a:p>
        </p:txBody>
      </p:sp>
      <p:sp>
        <p:nvSpPr>
          <p:cNvPr id="41" name="Text 39"/>
          <p:cNvSpPr/>
          <p:nvPr/>
        </p:nvSpPr>
        <p:spPr>
          <a:xfrm>
            <a:off x="6629400" y="3593592"/>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General Counsel</a:t>
            </a:r>
            <a:endParaRPr lang="en-US" sz="900" dirty="0"/>
          </a:p>
        </p:txBody>
      </p:sp>
      <p:sp>
        <p:nvSpPr>
          <p:cNvPr id="42" name="Shape 40"/>
          <p:cNvSpPr/>
          <p:nvPr/>
        </p:nvSpPr>
        <p:spPr>
          <a:xfrm>
            <a:off x="228600" y="3872484"/>
            <a:ext cx="8686800" cy="278892"/>
          </a:xfrm>
          <a:prstGeom prst="rect">
            <a:avLst/>
          </a:prstGeom>
          <a:solidFill>
            <a:srgbClr val="FFFFFF"/>
          </a:solidFill>
          <a:ln w="6350">
            <a:solidFill>
              <a:srgbClr val="E0E0E0"/>
            </a:solidFill>
            <a:prstDash val="solid"/>
          </a:ln>
        </p:spPr>
      </p:sp>
      <p:sp>
        <p:nvSpPr>
          <p:cNvPr id="43" name="Text 41"/>
          <p:cNvSpPr/>
          <p:nvPr/>
        </p:nvSpPr>
        <p:spPr>
          <a:xfrm>
            <a:off x="256032" y="3872484"/>
            <a:ext cx="228600" cy="278892"/>
          </a:xfrm>
          <a:prstGeom prst="rect">
            <a:avLst/>
          </a:prstGeom>
          <a:noFill/>
          <a:ln/>
        </p:spPr>
        <p:txBody>
          <a:bodyPr wrap="square" rtlCol="0" anchor="ctr"/>
          <a:lstStyle/>
          <a:p>
            <a:pPr marL="0" indent="0" algn="ctr">
              <a:buNone/>
            </a:pPr>
            <a:r>
              <a:rPr lang="en-US" sz="1000" b="1" dirty="0">
                <a:solidFill>
                  <a:srgbClr val="8B1A1A"/>
                </a:solidFill>
                <a:latin typeface="Calibri" pitchFamily="34" charset="0"/>
                <a:ea typeface="Calibri" pitchFamily="34" charset="-122"/>
                <a:cs typeface="Calibri" pitchFamily="34" charset="-120"/>
              </a:rPr>
              <a:t>✓</a:t>
            </a:r>
            <a:endParaRPr lang="en-US" sz="1000" dirty="0"/>
          </a:p>
        </p:txBody>
      </p:sp>
      <p:sp>
        <p:nvSpPr>
          <p:cNvPr id="44" name="Text 42"/>
          <p:cNvSpPr/>
          <p:nvPr/>
        </p:nvSpPr>
        <p:spPr>
          <a:xfrm>
            <a:off x="502920" y="3872484"/>
            <a:ext cx="6035040" cy="278892"/>
          </a:xfrm>
          <a:prstGeom prst="rect">
            <a:avLst/>
          </a:prstGeom>
          <a:noFill/>
          <a:ln/>
        </p:spPr>
        <p:txBody>
          <a:bodyPr wrap="square" rtlCol="0" anchor="ctr"/>
          <a:lstStyle/>
          <a:p>
            <a:pPr marL="0" indent="0">
              <a:buNone/>
            </a:pPr>
            <a:r>
              <a:rPr lang="en-US" sz="950" dirty="0">
                <a:solidFill>
                  <a:srgbClr val="2A0A0A"/>
                </a:solidFill>
                <a:latin typeface="Calibri" pitchFamily="34" charset="0"/>
                <a:ea typeface="Calibri" pitchFamily="34" charset="-122"/>
                <a:cs typeface="Calibri" pitchFamily="34" charset="-120"/>
              </a:rPr>
              <a:t>Legal Day 1 Readiness Gate — all tasks complete, systems tested, communications ready, no unresolved blockers</a:t>
            </a:r>
            <a:endParaRPr lang="en-US" sz="950" dirty="0"/>
          </a:p>
        </p:txBody>
      </p:sp>
      <p:sp>
        <p:nvSpPr>
          <p:cNvPr id="45" name="Text 43"/>
          <p:cNvSpPr/>
          <p:nvPr/>
        </p:nvSpPr>
        <p:spPr>
          <a:xfrm>
            <a:off x="6629400" y="3872484"/>
            <a:ext cx="2240280" cy="278892"/>
          </a:xfrm>
          <a:prstGeom prst="rect">
            <a:avLst/>
          </a:prstGeom>
          <a:noFill/>
          <a:ln/>
        </p:spPr>
        <p:txBody>
          <a:bodyPr wrap="square" rtlCol="0" anchor="ctr"/>
          <a:lstStyle/>
          <a:p>
            <a:pPr marL="0" indent="0">
              <a:buNone/>
            </a:pPr>
            <a:r>
              <a:rPr lang="en-US" sz="900" i="1" dirty="0">
                <a:solidFill>
                  <a:srgbClr val="6B2020"/>
                </a:solidFill>
                <a:latin typeface="Calibri" pitchFamily="34" charset="0"/>
                <a:ea typeface="Calibri" pitchFamily="34" charset="-122"/>
                <a:cs typeface="Calibri" pitchFamily="34" charset="-120"/>
              </a:rPr>
              <a:t>General Counsel</a:t>
            </a:r>
            <a:endParaRPr lang="en-US" sz="900" dirty="0"/>
          </a:p>
        </p:txBody>
      </p:sp>
      <p:sp>
        <p:nvSpPr>
          <p:cNvPr id="46" name="Text 44"/>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7" name="Text 45"/>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3</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8B1A1A"/>
          </a:solidFill>
          <a:ln w="12700">
            <a:solidFill>
              <a:srgbClr val="8B1A1A"/>
            </a:solidFill>
            <a:prstDash val="solid"/>
          </a:ln>
        </p:spPr>
      </p:sp>
      <p:sp>
        <p:nvSpPr>
          <p:cNvPr id="3" name="Shape 1"/>
          <p:cNvSpPr/>
          <p:nvPr/>
        </p:nvSpPr>
        <p:spPr>
          <a:xfrm>
            <a:off x="0" y="1234440"/>
            <a:ext cx="9144000" cy="54864"/>
          </a:xfrm>
          <a:prstGeom prst="rect">
            <a:avLst/>
          </a:prstGeom>
          <a:solidFill>
            <a:srgbClr val="FFE8A0"/>
          </a:solidFill>
          <a:ln w="12700">
            <a:solidFill>
              <a:srgbClr val="FFE8A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E8A0"/>
                </a:solidFill>
                <a:latin typeface="Calibri" pitchFamily="34" charset="0"/>
                <a:ea typeface="Calibri" pitchFamily="34" charset="-122"/>
                <a:cs typeface="Calibri" pitchFamily="34" charset="-120"/>
              </a:rPr>
              <a:t>DAY 1 / WEEK 1 ACTIONS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What Happens in Week 1</a:t>
            </a:r>
            <a:endParaRPr lang="en-US" sz="2600" dirty="0"/>
          </a:p>
        </p:txBody>
      </p:sp>
      <p:sp>
        <p:nvSpPr>
          <p:cNvPr id="6" name="Shape 4"/>
          <p:cNvSpPr/>
          <p:nvPr/>
        </p:nvSpPr>
        <p:spPr>
          <a:xfrm>
            <a:off x="274320" y="1417320"/>
            <a:ext cx="8595360" cy="242316"/>
          </a:xfrm>
          <a:prstGeom prst="roundRect">
            <a:avLst>
              <a:gd name="adj" fmla="val 11321"/>
            </a:avLst>
          </a:prstGeom>
          <a:solidFill>
            <a:srgbClr val="FFFFFF"/>
          </a:solidFill>
          <a:ln w="19050">
            <a:solidFill>
              <a:srgbClr val="8B1A1A"/>
            </a:solidFill>
            <a:prstDash val="solid"/>
          </a:ln>
        </p:spPr>
      </p:sp>
      <p:sp>
        <p:nvSpPr>
          <p:cNvPr id="7" name="Text 5"/>
          <p:cNvSpPr/>
          <p:nvPr/>
        </p:nvSpPr>
        <p:spPr>
          <a:xfrm>
            <a:off x="347472" y="1417320"/>
            <a:ext cx="1828800" cy="242316"/>
          </a:xfrm>
          <a:prstGeom prst="rect">
            <a:avLst/>
          </a:prstGeom>
          <a:noFill/>
          <a:ln/>
        </p:spPr>
        <p:txBody>
          <a:bodyPr wrap="square" rtlCol="0" anchor="ctr"/>
          <a:lstStyle/>
          <a:p>
            <a:pPr marL="0" indent="0">
              <a:buNone/>
            </a:pPr>
            <a:r>
              <a:rPr lang="en-US" sz="1150" b="1" dirty="0">
                <a:solidFill>
                  <a:srgbClr val="8B1A1A"/>
                </a:solidFill>
                <a:latin typeface="Calibri" pitchFamily="34" charset="0"/>
                <a:ea typeface="Calibri" pitchFamily="34" charset="-122"/>
                <a:cs typeface="Calibri" pitchFamily="34" charset="-120"/>
              </a:rPr>
              <a:t>Day 1</a:t>
            </a:r>
            <a:endParaRPr lang="en-US" sz="1150" dirty="0"/>
          </a:p>
        </p:txBody>
      </p:sp>
      <p:sp>
        <p:nvSpPr>
          <p:cNvPr id="8" name="Shape 6"/>
          <p:cNvSpPr/>
          <p:nvPr/>
        </p:nvSpPr>
        <p:spPr>
          <a:xfrm>
            <a:off x="274320" y="1659636"/>
            <a:ext cx="8595360" cy="301752"/>
          </a:xfrm>
          <a:prstGeom prst="rect">
            <a:avLst/>
          </a:prstGeom>
          <a:solidFill>
            <a:srgbClr val="FFFFFF"/>
          </a:solidFill>
          <a:ln w="6350">
            <a:solidFill>
              <a:srgbClr val="E0E0E0"/>
            </a:solidFill>
            <a:prstDash val="solid"/>
          </a:ln>
        </p:spPr>
      </p:sp>
      <p:sp>
        <p:nvSpPr>
          <p:cNvPr id="9" name="Shape 7"/>
          <p:cNvSpPr/>
          <p:nvPr/>
        </p:nvSpPr>
        <p:spPr>
          <a:xfrm>
            <a:off x="347472" y="1760220"/>
            <a:ext cx="100584" cy="100584"/>
          </a:xfrm>
          <a:prstGeom prst="ellipse">
            <a:avLst/>
          </a:prstGeom>
          <a:solidFill>
            <a:srgbClr val="8B1A1A"/>
          </a:solidFill>
          <a:ln w="12700">
            <a:solidFill>
              <a:srgbClr val="8B1A1A"/>
            </a:solidFill>
            <a:prstDash val="solid"/>
          </a:ln>
        </p:spPr>
      </p:sp>
      <p:sp>
        <p:nvSpPr>
          <p:cNvPr id="10" name="Text 8"/>
          <p:cNvSpPr/>
          <p:nvPr/>
        </p:nvSpPr>
        <p:spPr>
          <a:xfrm>
            <a:off x="502920" y="1659636"/>
            <a:ext cx="8321040" cy="301752"/>
          </a:xfrm>
          <a:prstGeom prst="rect">
            <a:avLst/>
          </a:prstGeom>
          <a:noFill/>
          <a:ln/>
        </p:spPr>
        <p:txBody>
          <a:bodyPr wrap="square" rtlCol="0" anchor="ctr"/>
          <a:lstStyle/>
          <a:p>
            <a:pPr marL="0" indent="0">
              <a:buNone/>
            </a:pPr>
            <a:r>
              <a:rPr lang="en-US" sz="1050" dirty="0">
                <a:solidFill>
                  <a:srgbClr val="2A0A0A"/>
                </a:solidFill>
                <a:latin typeface="Calibri" pitchFamily="34" charset="0"/>
                <a:ea typeface="Calibri" pitchFamily="34" charset="-122"/>
                <a:cs typeface="Calibri" pitchFamily="34" charset="-120"/>
              </a:rPr>
              <a:t>Execute all Day 1 legal closing documents — confirm all authorized signatories and closing checklist complete</a:t>
            </a:r>
            <a:endParaRPr lang="en-US" sz="1050" dirty="0"/>
          </a:p>
        </p:txBody>
      </p:sp>
      <p:sp>
        <p:nvSpPr>
          <p:cNvPr id="11" name="Shape 9"/>
          <p:cNvSpPr/>
          <p:nvPr/>
        </p:nvSpPr>
        <p:spPr>
          <a:xfrm>
            <a:off x="274320" y="1961388"/>
            <a:ext cx="8595360" cy="301752"/>
          </a:xfrm>
          <a:prstGeom prst="rect">
            <a:avLst/>
          </a:prstGeom>
          <a:solidFill>
            <a:srgbClr val="FFFFFF"/>
          </a:solidFill>
          <a:ln w="6350">
            <a:solidFill>
              <a:srgbClr val="E0E0E0"/>
            </a:solidFill>
            <a:prstDash val="solid"/>
          </a:ln>
        </p:spPr>
      </p:sp>
      <p:sp>
        <p:nvSpPr>
          <p:cNvPr id="12" name="Shape 10"/>
          <p:cNvSpPr/>
          <p:nvPr/>
        </p:nvSpPr>
        <p:spPr>
          <a:xfrm>
            <a:off x="347472" y="2061972"/>
            <a:ext cx="100584" cy="100584"/>
          </a:xfrm>
          <a:prstGeom prst="ellipse">
            <a:avLst/>
          </a:prstGeom>
          <a:solidFill>
            <a:srgbClr val="8B1A1A"/>
          </a:solidFill>
          <a:ln w="12700">
            <a:solidFill>
              <a:srgbClr val="8B1A1A"/>
            </a:solidFill>
            <a:prstDash val="solid"/>
          </a:ln>
        </p:spPr>
      </p:sp>
      <p:sp>
        <p:nvSpPr>
          <p:cNvPr id="13" name="Text 11"/>
          <p:cNvSpPr/>
          <p:nvPr/>
        </p:nvSpPr>
        <p:spPr>
          <a:xfrm>
            <a:off x="502920" y="1961388"/>
            <a:ext cx="8321040" cy="301752"/>
          </a:xfrm>
          <a:prstGeom prst="rect">
            <a:avLst/>
          </a:prstGeom>
          <a:noFill/>
          <a:ln/>
        </p:spPr>
        <p:txBody>
          <a:bodyPr wrap="square" rtlCol="0" anchor="ctr"/>
          <a:lstStyle/>
          <a:p>
            <a:pPr marL="0" indent="0">
              <a:buNone/>
            </a:pPr>
            <a:r>
              <a:rPr lang="en-US" sz="1050" dirty="0">
                <a:solidFill>
                  <a:srgbClr val="2A0A0A"/>
                </a:solidFill>
                <a:latin typeface="Calibri" pitchFamily="34" charset="0"/>
                <a:ea typeface="Calibri" pitchFamily="34" charset="-122"/>
                <a:cs typeface="Calibri" pitchFamily="34" charset="-120"/>
              </a:rPr>
              <a:t>Confirm all legal entity structures are properly established — formations, mergers, and dissolutions legally effective</a:t>
            </a:r>
            <a:endParaRPr lang="en-US" sz="1050" dirty="0"/>
          </a:p>
        </p:txBody>
      </p:sp>
      <p:sp>
        <p:nvSpPr>
          <p:cNvPr id="14" name="Shape 12"/>
          <p:cNvSpPr/>
          <p:nvPr/>
        </p:nvSpPr>
        <p:spPr>
          <a:xfrm>
            <a:off x="274320" y="2263140"/>
            <a:ext cx="8595360" cy="301752"/>
          </a:xfrm>
          <a:prstGeom prst="rect">
            <a:avLst/>
          </a:prstGeom>
          <a:solidFill>
            <a:srgbClr val="FFFFFF"/>
          </a:solidFill>
          <a:ln w="6350">
            <a:solidFill>
              <a:srgbClr val="E0E0E0"/>
            </a:solidFill>
            <a:prstDash val="solid"/>
          </a:ln>
        </p:spPr>
      </p:sp>
      <p:sp>
        <p:nvSpPr>
          <p:cNvPr id="15" name="Shape 13"/>
          <p:cNvSpPr/>
          <p:nvPr/>
        </p:nvSpPr>
        <p:spPr>
          <a:xfrm>
            <a:off x="347472" y="2363724"/>
            <a:ext cx="100584" cy="100584"/>
          </a:xfrm>
          <a:prstGeom prst="ellipse">
            <a:avLst/>
          </a:prstGeom>
          <a:solidFill>
            <a:srgbClr val="8B1A1A"/>
          </a:solidFill>
          <a:ln w="12700">
            <a:solidFill>
              <a:srgbClr val="8B1A1A"/>
            </a:solidFill>
            <a:prstDash val="solid"/>
          </a:ln>
        </p:spPr>
      </p:sp>
      <p:sp>
        <p:nvSpPr>
          <p:cNvPr id="16" name="Text 14"/>
          <p:cNvSpPr/>
          <p:nvPr/>
        </p:nvSpPr>
        <p:spPr>
          <a:xfrm>
            <a:off x="502920" y="2263140"/>
            <a:ext cx="8321040" cy="301752"/>
          </a:xfrm>
          <a:prstGeom prst="rect">
            <a:avLst/>
          </a:prstGeom>
          <a:noFill/>
          <a:ln/>
        </p:spPr>
        <p:txBody>
          <a:bodyPr wrap="square" rtlCol="0" anchor="ctr"/>
          <a:lstStyle/>
          <a:p>
            <a:pPr marL="0" indent="0">
              <a:buNone/>
            </a:pPr>
            <a:r>
              <a:rPr lang="en-US" sz="1050" dirty="0">
                <a:solidFill>
                  <a:srgbClr val="2A0A0A"/>
                </a:solidFill>
                <a:latin typeface="Calibri" pitchFamily="34" charset="0"/>
                <a:ea typeface="Calibri" pitchFamily="34" charset="-122"/>
                <a:cs typeface="Calibri" pitchFamily="34" charset="-120"/>
              </a:rPr>
              <a:t>Send Day 1 integration status update to IMO</a:t>
            </a:r>
            <a:endParaRPr lang="en-US" sz="1050" dirty="0"/>
          </a:p>
        </p:txBody>
      </p:sp>
      <p:sp>
        <p:nvSpPr>
          <p:cNvPr id="17" name="Shape 15"/>
          <p:cNvSpPr/>
          <p:nvPr/>
        </p:nvSpPr>
        <p:spPr>
          <a:xfrm>
            <a:off x="274320" y="2656332"/>
            <a:ext cx="8595360" cy="242316"/>
          </a:xfrm>
          <a:prstGeom prst="roundRect">
            <a:avLst>
              <a:gd name="adj" fmla="val 11321"/>
            </a:avLst>
          </a:prstGeom>
          <a:solidFill>
            <a:srgbClr val="FFFFFF"/>
          </a:solidFill>
          <a:ln w="19050">
            <a:solidFill>
              <a:srgbClr val="8B1A1A"/>
            </a:solidFill>
            <a:prstDash val="solid"/>
          </a:ln>
        </p:spPr>
      </p:sp>
      <p:sp>
        <p:nvSpPr>
          <p:cNvPr id="18" name="Text 16"/>
          <p:cNvSpPr/>
          <p:nvPr/>
        </p:nvSpPr>
        <p:spPr>
          <a:xfrm>
            <a:off x="347472" y="2656332"/>
            <a:ext cx="1828800" cy="242316"/>
          </a:xfrm>
          <a:prstGeom prst="rect">
            <a:avLst/>
          </a:prstGeom>
          <a:noFill/>
          <a:ln/>
        </p:spPr>
        <p:txBody>
          <a:bodyPr wrap="square" rtlCol="0" anchor="ctr"/>
          <a:lstStyle/>
          <a:p>
            <a:pPr marL="0" indent="0">
              <a:buNone/>
            </a:pPr>
            <a:r>
              <a:rPr lang="en-US" sz="1150" b="1" dirty="0">
                <a:solidFill>
                  <a:srgbClr val="8B1A1A"/>
                </a:solidFill>
                <a:latin typeface="Calibri" pitchFamily="34" charset="0"/>
                <a:ea typeface="Calibri" pitchFamily="34" charset="-122"/>
                <a:cs typeface="Calibri" pitchFamily="34" charset="-120"/>
              </a:rPr>
              <a:t>Days 2–6</a:t>
            </a:r>
            <a:endParaRPr lang="en-US" sz="1150" dirty="0"/>
          </a:p>
        </p:txBody>
      </p:sp>
      <p:sp>
        <p:nvSpPr>
          <p:cNvPr id="19" name="Shape 17"/>
          <p:cNvSpPr/>
          <p:nvPr/>
        </p:nvSpPr>
        <p:spPr>
          <a:xfrm>
            <a:off x="274320" y="2898648"/>
            <a:ext cx="8595360" cy="301752"/>
          </a:xfrm>
          <a:prstGeom prst="rect">
            <a:avLst/>
          </a:prstGeom>
          <a:solidFill>
            <a:srgbClr val="FFFFFF"/>
          </a:solidFill>
          <a:ln w="6350">
            <a:solidFill>
              <a:srgbClr val="E0E0E0"/>
            </a:solidFill>
            <a:prstDash val="solid"/>
          </a:ln>
        </p:spPr>
      </p:sp>
      <p:sp>
        <p:nvSpPr>
          <p:cNvPr id="20" name="Shape 18"/>
          <p:cNvSpPr/>
          <p:nvPr/>
        </p:nvSpPr>
        <p:spPr>
          <a:xfrm>
            <a:off x="347472" y="2999232"/>
            <a:ext cx="100584" cy="100584"/>
          </a:xfrm>
          <a:prstGeom prst="ellipse">
            <a:avLst/>
          </a:prstGeom>
          <a:solidFill>
            <a:srgbClr val="8B1A1A"/>
          </a:solidFill>
          <a:ln w="12700">
            <a:solidFill>
              <a:srgbClr val="8B1A1A"/>
            </a:solidFill>
            <a:prstDash val="solid"/>
          </a:ln>
        </p:spPr>
      </p:sp>
      <p:sp>
        <p:nvSpPr>
          <p:cNvPr id="21" name="Text 19"/>
          <p:cNvSpPr/>
          <p:nvPr/>
        </p:nvSpPr>
        <p:spPr>
          <a:xfrm>
            <a:off x="502920" y="2898648"/>
            <a:ext cx="8321040" cy="301752"/>
          </a:xfrm>
          <a:prstGeom prst="rect">
            <a:avLst/>
          </a:prstGeom>
          <a:noFill/>
          <a:ln/>
        </p:spPr>
        <p:txBody>
          <a:bodyPr wrap="square" rtlCol="0" anchor="ctr"/>
          <a:lstStyle/>
          <a:p>
            <a:pPr marL="0" indent="0">
              <a:buNone/>
            </a:pPr>
            <a:r>
              <a:rPr lang="en-US" sz="1050" dirty="0">
                <a:solidFill>
                  <a:srgbClr val="2A0A0A"/>
                </a:solidFill>
                <a:latin typeface="Calibri" pitchFamily="34" charset="0"/>
                <a:ea typeface="Calibri" pitchFamily="34" charset="-122"/>
                <a:cs typeface="Calibri" pitchFamily="34" charset="-120"/>
              </a:rPr>
              <a:t>Complete Day 1 WARN Act and equivalent statutory notifications within required timeframes</a:t>
            </a:r>
            <a:endParaRPr lang="en-US" sz="1050" dirty="0"/>
          </a:p>
        </p:txBody>
      </p:sp>
      <p:sp>
        <p:nvSpPr>
          <p:cNvPr id="22" name="Shape 20"/>
          <p:cNvSpPr/>
          <p:nvPr/>
        </p:nvSpPr>
        <p:spPr>
          <a:xfrm>
            <a:off x="274320" y="3200400"/>
            <a:ext cx="8595360" cy="301752"/>
          </a:xfrm>
          <a:prstGeom prst="rect">
            <a:avLst/>
          </a:prstGeom>
          <a:solidFill>
            <a:srgbClr val="FFFFFF"/>
          </a:solidFill>
          <a:ln w="6350">
            <a:solidFill>
              <a:srgbClr val="E0E0E0"/>
            </a:solidFill>
            <a:prstDash val="solid"/>
          </a:ln>
        </p:spPr>
      </p:sp>
      <p:sp>
        <p:nvSpPr>
          <p:cNvPr id="23" name="Shape 21"/>
          <p:cNvSpPr/>
          <p:nvPr/>
        </p:nvSpPr>
        <p:spPr>
          <a:xfrm>
            <a:off x="347472" y="3300984"/>
            <a:ext cx="100584" cy="100584"/>
          </a:xfrm>
          <a:prstGeom prst="ellipse">
            <a:avLst/>
          </a:prstGeom>
          <a:solidFill>
            <a:srgbClr val="8B1A1A"/>
          </a:solidFill>
          <a:ln w="12700">
            <a:solidFill>
              <a:srgbClr val="8B1A1A"/>
            </a:solidFill>
            <a:prstDash val="solid"/>
          </a:ln>
        </p:spPr>
      </p:sp>
      <p:sp>
        <p:nvSpPr>
          <p:cNvPr id="24" name="Text 22"/>
          <p:cNvSpPr/>
          <p:nvPr/>
        </p:nvSpPr>
        <p:spPr>
          <a:xfrm>
            <a:off x="502920" y="3200400"/>
            <a:ext cx="8321040" cy="301752"/>
          </a:xfrm>
          <a:prstGeom prst="rect">
            <a:avLst/>
          </a:prstGeom>
          <a:noFill/>
          <a:ln/>
        </p:spPr>
        <p:txBody>
          <a:bodyPr wrap="square" rtlCol="0" anchor="ctr"/>
          <a:lstStyle/>
          <a:p>
            <a:pPr marL="0" indent="0">
              <a:buNone/>
            </a:pPr>
            <a:r>
              <a:rPr lang="en-US" sz="1050" dirty="0">
                <a:solidFill>
                  <a:srgbClr val="2A0A0A"/>
                </a:solidFill>
                <a:latin typeface="Calibri" pitchFamily="34" charset="0"/>
                <a:ea typeface="Calibri" pitchFamily="34" charset="-122"/>
                <a:cs typeface="Calibri" pitchFamily="34" charset="-120"/>
              </a:rPr>
              <a:t>Establish unified legal hold and document retention policy for combined entity</a:t>
            </a:r>
            <a:endParaRPr lang="en-US" sz="1050" dirty="0"/>
          </a:p>
        </p:txBody>
      </p:sp>
      <p:sp>
        <p:nvSpPr>
          <p:cNvPr id="25" name="Shape 23"/>
          <p:cNvSpPr/>
          <p:nvPr/>
        </p:nvSpPr>
        <p:spPr>
          <a:xfrm>
            <a:off x="274320" y="3502152"/>
            <a:ext cx="8595360" cy="301752"/>
          </a:xfrm>
          <a:prstGeom prst="rect">
            <a:avLst/>
          </a:prstGeom>
          <a:solidFill>
            <a:srgbClr val="FFFFFF"/>
          </a:solidFill>
          <a:ln w="6350">
            <a:solidFill>
              <a:srgbClr val="E0E0E0"/>
            </a:solidFill>
            <a:prstDash val="solid"/>
          </a:ln>
        </p:spPr>
      </p:sp>
      <p:sp>
        <p:nvSpPr>
          <p:cNvPr id="26" name="Shape 24"/>
          <p:cNvSpPr/>
          <p:nvPr/>
        </p:nvSpPr>
        <p:spPr>
          <a:xfrm>
            <a:off x="347472" y="3602736"/>
            <a:ext cx="100584" cy="100584"/>
          </a:xfrm>
          <a:prstGeom prst="ellipse">
            <a:avLst/>
          </a:prstGeom>
          <a:solidFill>
            <a:srgbClr val="8B1A1A"/>
          </a:solidFill>
          <a:ln w="12700">
            <a:solidFill>
              <a:srgbClr val="8B1A1A"/>
            </a:solidFill>
            <a:prstDash val="solid"/>
          </a:ln>
        </p:spPr>
      </p:sp>
      <p:sp>
        <p:nvSpPr>
          <p:cNvPr id="27" name="Text 25"/>
          <p:cNvSpPr/>
          <p:nvPr/>
        </p:nvSpPr>
        <p:spPr>
          <a:xfrm>
            <a:off x="502920" y="3502152"/>
            <a:ext cx="8321040" cy="301752"/>
          </a:xfrm>
          <a:prstGeom prst="rect">
            <a:avLst/>
          </a:prstGeom>
          <a:noFill/>
          <a:ln/>
        </p:spPr>
        <p:txBody>
          <a:bodyPr wrap="square" rtlCol="0" anchor="ctr"/>
          <a:lstStyle/>
          <a:p>
            <a:pPr marL="0" indent="0">
              <a:buNone/>
            </a:pPr>
            <a:r>
              <a:rPr lang="en-US" sz="1050" dirty="0">
                <a:solidFill>
                  <a:srgbClr val="2A0A0A"/>
                </a:solidFill>
                <a:latin typeface="Calibri" pitchFamily="34" charset="0"/>
                <a:ea typeface="Calibri" pitchFamily="34" charset="-122"/>
                <a:cs typeface="Calibri" pitchFamily="34" charset="-120"/>
              </a:rPr>
              <a:t>Align employee handbooks and conduct policies across combined entity</a:t>
            </a:r>
            <a:endParaRPr lang="en-US" sz="1050" dirty="0"/>
          </a:p>
        </p:txBody>
      </p:sp>
      <p:sp>
        <p:nvSpPr>
          <p:cNvPr id="28" name="Shape 26"/>
          <p:cNvSpPr/>
          <p:nvPr/>
        </p:nvSpPr>
        <p:spPr>
          <a:xfrm>
            <a:off x="274320" y="3895344"/>
            <a:ext cx="8595360" cy="242316"/>
          </a:xfrm>
          <a:prstGeom prst="roundRect">
            <a:avLst>
              <a:gd name="adj" fmla="val 11321"/>
            </a:avLst>
          </a:prstGeom>
          <a:solidFill>
            <a:srgbClr val="FFFFFF"/>
          </a:solidFill>
          <a:ln w="19050">
            <a:solidFill>
              <a:srgbClr val="8B1A1A"/>
            </a:solidFill>
            <a:prstDash val="solid"/>
          </a:ln>
        </p:spPr>
      </p:sp>
      <p:sp>
        <p:nvSpPr>
          <p:cNvPr id="29" name="Text 27"/>
          <p:cNvSpPr/>
          <p:nvPr/>
        </p:nvSpPr>
        <p:spPr>
          <a:xfrm>
            <a:off x="347472" y="3895344"/>
            <a:ext cx="1828800" cy="242316"/>
          </a:xfrm>
          <a:prstGeom prst="rect">
            <a:avLst/>
          </a:prstGeom>
          <a:noFill/>
          <a:ln/>
        </p:spPr>
        <p:txBody>
          <a:bodyPr wrap="square" rtlCol="0" anchor="ctr"/>
          <a:lstStyle/>
          <a:p>
            <a:pPr marL="0" indent="0">
              <a:buNone/>
            </a:pPr>
            <a:r>
              <a:rPr lang="en-US" sz="1150" b="1" dirty="0">
                <a:solidFill>
                  <a:srgbClr val="8B1A1A"/>
                </a:solidFill>
                <a:latin typeface="Calibri" pitchFamily="34" charset="0"/>
                <a:ea typeface="Calibri" pitchFamily="34" charset="-122"/>
                <a:cs typeface="Calibri" pitchFamily="34" charset="-120"/>
              </a:rPr>
              <a:t>Days 4–20</a:t>
            </a:r>
            <a:endParaRPr lang="en-US" sz="1150" dirty="0"/>
          </a:p>
        </p:txBody>
      </p:sp>
      <p:sp>
        <p:nvSpPr>
          <p:cNvPr id="30" name="Shape 28"/>
          <p:cNvSpPr/>
          <p:nvPr/>
        </p:nvSpPr>
        <p:spPr>
          <a:xfrm>
            <a:off x="274320" y="4137660"/>
            <a:ext cx="8595360" cy="301752"/>
          </a:xfrm>
          <a:prstGeom prst="rect">
            <a:avLst/>
          </a:prstGeom>
          <a:solidFill>
            <a:srgbClr val="FFFFFF"/>
          </a:solidFill>
          <a:ln w="6350">
            <a:solidFill>
              <a:srgbClr val="E0E0E0"/>
            </a:solidFill>
            <a:prstDash val="solid"/>
          </a:ln>
        </p:spPr>
      </p:sp>
      <p:sp>
        <p:nvSpPr>
          <p:cNvPr id="31" name="Shape 29"/>
          <p:cNvSpPr/>
          <p:nvPr/>
        </p:nvSpPr>
        <p:spPr>
          <a:xfrm>
            <a:off x="347472" y="4238244"/>
            <a:ext cx="100584" cy="100584"/>
          </a:xfrm>
          <a:prstGeom prst="ellipse">
            <a:avLst/>
          </a:prstGeom>
          <a:solidFill>
            <a:srgbClr val="8B1A1A"/>
          </a:solidFill>
          <a:ln w="12700">
            <a:solidFill>
              <a:srgbClr val="8B1A1A"/>
            </a:solidFill>
            <a:prstDash val="solid"/>
          </a:ln>
        </p:spPr>
      </p:sp>
      <p:sp>
        <p:nvSpPr>
          <p:cNvPr id="32" name="Text 30"/>
          <p:cNvSpPr/>
          <p:nvPr/>
        </p:nvSpPr>
        <p:spPr>
          <a:xfrm>
            <a:off x="502920" y="4137660"/>
            <a:ext cx="8321040" cy="301752"/>
          </a:xfrm>
          <a:prstGeom prst="rect">
            <a:avLst/>
          </a:prstGeom>
          <a:noFill/>
          <a:ln/>
        </p:spPr>
        <p:txBody>
          <a:bodyPr wrap="square" rtlCol="0" anchor="ctr"/>
          <a:lstStyle/>
          <a:p>
            <a:pPr marL="0" indent="0">
              <a:buNone/>
            </a:pPr>
            <a:r>
              <a:rPr lang="en-US" sz="1050" dirty="0">
                <a:solidFill>
                  <a:srgbClr val="2A0A0A"/>
                </a:solidFill>
                <a:latin typeface="Calibri" pitchFamily="34" charset="0"/>
                <a:ea typeface="Calibri" pitchFamily="34" charset="-122"/>
                <a:cs typeface="Calibri" pitchFamily="34" charset="-120"/>
              </a:rPr>
              <a:t>Execute contract novation and assignment for all required agreements — confirm counterparty consent obtained before execution</a:t>
            </a:r>
            <a:endParaRPr lang="en-US" sz="1050" dirty="0"/>
          </a:p>
        </p:txBody>
      </p:sp>
      <p:sp>
        <p:nvSpPr>
          <p:cNvPr id="33" name="Text 31"/>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4" name="Text 32"/>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4</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8B1A1A"/>
          </a:solidFill>
          <a:ln w="12700">
            <a:solidFill>
              <a:srgbClr val="8B1A1A"/>
            </a:solidFill>
            <a:prstDash val="solid"/>
          </a:ln>
        </p:spPr>
      </p:sp>
      <p:sp>
        <p:nvSpPr>
          <p:cNvPr id="3" name="Shape 1"/>
          <p:cNvSpPr/>
          <p:nvPr/>
        </p:nvSpPr>
        <p:spPr>
          <a:xfrm>
            <a:off x="0" y="1234440"/>
            <a:ext cx="9144000" cy="54864"/>
          </a:xfrm>
          <a:prstGeom prst="rect">
            <a:avLst/>
          </a:prstGeom>
          <a:solidFill>
            <a:srgbClr val="FFE8A0"/>
          </a:solidFill>
          <a:ln w="12700">
            <a:solidFill>
              <a:srgbClr val="FFE8A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E8A0"/>
                </a:solidFill>
                <a:latin typeface="Calibri" pitchFamily="34" charset="0"/>
                <a:ea typeface="Calibri" pitchFamily="34" charset="-122"/>
                <a:cs typeface="Calibri" pitchFamily="34" charset="-120"/>
              </a:rPr>
              <a:t>LEGAL ENTITY &amp; COMPLIANCE</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State — Entity, Regulatory &amp; Employment</a:t>
            </a:r>
            <a:endParaRPr lang="en-US" sz="2600" dirty="0"/>
          </a:p>
        </p:txBody>
      </p:sp>
      <p:sp>
        <p:nvSpPr>
          <p:cNvPr id="6" name="Shape 4"/>
          <p:cNvSpPr/>
          <p:nvPr/>
        </p:nvSpPr>
        <p:spPr>
          <a:xfrm>
            <a:off x="256032" y="1389888"/>
            <a:ext cx="4160520" cy="1078992"/>
          </a:xfrm>
          <a:prstGeom prst="roundRect">
            <a:avLst>
              <a:gd name="adj" fmla="val 4237"/>
            </a:avLst>
          </a:prstGeom>
          <a:solidFill>
            <a:srgbClr val="FFFFFF"/>
          </a:solidFill>
          <a:ln w="12700">
            <a:solidFill>
              <a:srgbClr val="E8C8B8"/>
            </a:solidFill>
            <a:prstDash val="solid"/>
          </a:ln>
        </p:spPr>
      </p:sp>
      <p:sp>
        <p:nvSpPr>
          <p:cNvPr id="7" name="Shape 5"/>
          <p:cNvSpPr/>
          <p:nvPr/>
        </p:nvSpPr>
        <p:spPr>
          <a:xfrm>
            <a:off x="347472" y="1481328"/>
            <a:ext cx="914400" cy="219456"/>
          </a:xfrm>
          <a:prstGeom prst="roundRect">
            <a:avLst>
              <a:gd name="adj" fmla="val 12500"/>
            </a:avLst>
          </a:prstGeom>
          <a:solidFill>
            <a:srgbClr val="8B1A1A"/>
          </a:solidFill>
          <a:ln w="12700">
            <a:solidFill>
              <a:srgbClr val="8B1A1A"/>
            </a:solidFill>
            <a:prstDash val="solid"/>
          </a:ln>
        </p:spPr>
      </p:sp>
      <p:sp>
        <p:nvSpPr>
          <p:cNvPr id="8" name="Text 6"/>
          <p:cNvSpPr/>
          <p:nvPr/>
        </p:nvSpPr>
        <p:spPr>
          <a:xfrm>
            <a:off x="347472" y="148132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Executed</a:t>
            </a:r>
            <a:endParaRPr lang="en-US" sz="850" dirty="0"/>
          </a:p>
        </p:txBody>
      </p:sp>
      <p:sp>
        <p:nvSpPr>
          <p:cNvPr id="9" name="Text 7"/>
          <p:cNvSpPr/>
          <p:nvPr/>
        </p:nvSpPr>
        <p:spPr>
          <a:xfrm>
            <a:off x="1307592" y="1481328"/>
            <a:ext cx="3017520" cy="256032"/>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Closing Documents</a:t>
            </a:r>
            <a:endParaRPr lang="en-US" sz="1150" dirty="0"/>
          </a:p>
        </p:txBody>
      </p:sp>
      <p:sp>
        <p:nvSpPr>
          <p:cNvPr id="10" name="Shape 8"/>
          <p:cNvSpPr/>
          <p:nvPr/>
        </p:nvSpPr>
        <p:spPr>
          <a:xfrm>
            <a:off x="347472" y="1746504"/>
            <a:ext cx="3977640" cy="0"/>
          </a:xfrm>
          <a:prstGeom prst="line">
            <a:avLst/>
          </a:prstGeom>
          <a:noFill/>
          <a:ln w="9525">
            <a:solidFill>
              <a:srgbClr val="E8C8B8"/>
            </a:solidFill>
            <a:prstDash val="solid"/>
          </a:ln>
        </p:spPr>
      </p:sp>
      <p:sp>
        <p:nvSpPr>
          <p:cNvPr id="11" name="Text 9"/>
          <p:cNvSpPr/>
          <p:nvPr/>
        </p:nvSpPr>
        <p:spPr>
          <a:xfrm>
            <a:off x="347472" y="1792224"/>
            <a:ext cx="3977640" cy="585216"/>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All Day 1 legal closing documents executed by authorized signatories. Closing checklist complete. Deal counsel confirmed all board and shareholder resolutions authorizing the transaction are properly adopted and effective.</a:t>
            </a:r>
            <a:endParaRPr lang="en-US" sz="950" dirty="0"/>
          </a:p>
        </p:txBody>
      </p:sp>
      <p:sp>
        <p:nvSpPr>
          <p:cNvPr id="12" name="Shape 10"/>
          <p:cNvSpPr/>
          <p:nvPr/>
        </p:nvSpPr>
        <p:spPr>
          <a:xfrm>
            <a:off x="4645152" y="1389888"/>
            <a:ext cx="4160520" cy="1078992"/>
          </a:xfrm>
          <a:prstGeom prst="roundRect">
            <a:avLst>
              <a:gd name="adj" fmla="val 4237"/>
            </a:avLst>
          </a:prstGeom>
          <a:solidFill>
            <a:srgbClr val="FFFFFF"/>
          </a:solidFill>
          <a:ln w="12700">
            <a:solidFill>
              <a:srgbClr val="E8C8B8"/>
            </a:solidFill>
            <a:prstDash val="solid"/>
          </a:ln>
        </p:spPr>
      </p:sp>
      <p:sp>
        <p:nvSpPr>
          <p:cNvPr id="13" name="Shape 11"/>
          <p:cNvSpPr/>
          <p:nvPr/>
        </p:nvSpPr>
        <p:spPr>
          <a:xfrm>
            <a:off x="4736592" y="1481328"/>
            <a:ext cx="914400" cy="219456"/>
          </a:xfrm>
          <a:prstGeom prst="roundRect">
            <a:avLst>
              <a:gd name="adj" fmla="val 12500"/>
            </a:avLst>
          </a:prstGeom>
          <a:solidFill>
            <a:srgbClr val="6B1414"/>
          </a:solidFill>
          <a:ln w="12700">
            <a:solidFill>
              <a:srgbClr val="6B1414"/>
            </a:solidFill>
            <a:prstDash val="solid"/>
          </a:ln>
        </p:spPr>
      </p:sp>
      <p:sp>
        <p:nvSpPr>
          <p:cNvPr id="14" name="Text 12"/>
          <p:cNvSpPr/>
          <p:nvPr/>
        </p:nvSpPr>
        <p:spPr>
          <a:xfrm>
            <a:off x="4736592" y="148132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Confirmed</a:t>
            </a:r>
            <a:endParaRPr lang="en-US" sz="850" dirty="0"/>
          </a:p>
        </p:txBody>
      </p:sp>
      <p:sp>
        <p:nvSpPr>
          <p:cNvPr id="15" name="Text 13"/>
          <p:cNvSpPr/>
          <p:nvPr/>
        </p:nvSpPr>
        <p:spPr>
          <a:xfrm>
            <a:off x="5696712" y="1481328"/>
            <a:ext cx="3017520" cy="256032"/>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Regulatory Clearance</a:t>
            </a:r>
            <a:endParaRPr lang="en-US" sz="1150" dirty="0"/>
          </a:p>
        </p:txBody>
      </p:sp>
      <p:sp>
        <p:nvSpPr>
          <p:cNvPr id="16" name="Shape 14"/>
          <p:cNvSpPr/>
          <p:nvPr/>
        </p:nvSpPr>
        <p:spPr>
          <a:xfrm>
            <a:off x="4736592" y="1746504"/>
            <a:ext cx="3977640" cy="0"/>
          </a:xfrm>
          <a:prstGeom prst="line">
            <a:avLst/>
          </a:prstGeom>
          <a:noFill/>
          <a:ln w="9525">
            <a:solidFill>
              <a:srgbClr val="E8C8B8"/>
            </a:solidFill>
            <a:prstDash val="solid"/>
          </a:ln>
        </p:spPr>
      </p:sp>
      <p:sp>
        <p:nvSpPr>
          <p:cNvPr id="17" name="Text 15"/>
          <p:cNvSpPr/>
          <p:nvPr/>
        </p:nvSpPr>
        <p:spPr>
          <a:xfrm>
            <a:off x="4736592" y="1792224"/>
            <a:ext cx="3977640" cy="585216"/>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All required regulatory pre-approval conditions satisfied. Operating licenses and permits confirmed valid and transferable at close. State and local regulatory approvals calendared and obtained. Regulatory Counsel certified all conditions met 3+ days before close.</a:t>
            </a:r>
            <a:endParaRPr lang="en-US" sz="950" dirty="0"/>
          </a:p>
        </p:txBody>
      </p:sp>
      <p:sp>
        <p:nvSpPr>
          <p:cNvPr id="18" name="Shape 16"/>
          <p:cNvSpPr/>
          <p:nvPr/>
        </p:nvSpPr>
        <p:spPr>
          <a:xfrm>
            <a:off x="256032" y="2578608"/>
            <a:ext cx="4160520" cy="1078992"/>
          </a:xfrm>
          <a:prstGeom prst="roundRect">
            <a:avLst>
              <a:gd name="adj" fmla="val 4237"/>
            </a:avLst>
          </a:prstGeom>
          <a:solidFill>
            <a:srgbClr val="FFFFFF"/>
          </a:solidFill>
          <a:ln w="12700">
            <a:solidFill>
              <a:srgbClr val="E8C8B8"/>
            </a:solidFill>
            <a:prstDash val="solid"/>
          </a:ln>
        </p:spPr>
      </p:sp>
      <p:sp>
        <p:nvSpPr>
          <p:cNvPr id="19" name="Shape 17"/>
          <p:cNvSpPr/>
          <p:nvPr/>
        </p:nvSpPr>
        <p:spPr>
          <a:xfrm>
            <a:off x="347472" y="2670048"/>
            <a:ext cx="914400" cy="219456"/>
          </a:xfrm>
          <a:prstGeom prst="roundRect">
            <a:avLst>
              <a:gd name="adj" fmla="val 12500"/>
            </a:avLst>
          </a:prstGeom>
          <a:solidFill>
            <a:srgbClr val="6B1414"/>
          </a:solidFill>
          <a:ln w="12700">
            <a:solidFill>
              <a:srgbClr val="6B1414"/>
            </a:solidFill>
            <a:prstDash val="solid"/>
          </a:ln>
        </p:spPr>
      </p:sp>
      <p:sp>
        <p:nvSpPr>
          <p:cNvPr id="20" name="Text 18"/>
          <p:cNvSpPr/>
          <p:nvPr/>
        </p:nvSpPr>
        <p:spPr>
          <a:xfrm>
            <a:off x="347472" y="267004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Confirmed</a:t>
            </a:r>
            <a:endParaRPr lang="en-US" sz="850" dirty="0"/>
          </a:p>
        </p:txBody>
      </p:sp>
      <p:sp>
        <p:nvSpPr>
          <p:cNvPr id="21" name="Text 19"/>
          <p:cNvSpPr/>
          <p:nvPr/>
        </p:nvSpPr>
        <p:spPr>
          <a:xfrm>
            <a:off x="1307592" y="2670048"/>
            <a:ext cx="3017520" cy="256032"/>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Employment Status</a:t>
            </a:r>
            <a:endParaRPr lang="en-US" sz="1150" dirty="0"/>
          </a:p>
        </p:txBody>
      </p:sp>
      <p:sp>
        <p:nvSpPr>
          <p:cNvPr id="22" name="Shape 20"/>
          <p:cNvSpPr/>
          <p:nvPr/>
        </p:nvSpPr>
        <p:spPr>
          <a:xfrm>
            <a:off x="347472" y="2935224"/>
            <a:ext cx="3977640" cy="0"/>
          </a:xfrm>
          <a:prstGeom prst="line">
            <a:avLst/>
          </a:prstGeom>
          <a:noFill/>
          <a:ln w="9525">
            <a:solidFill>
              <a:srgbClr val="E8C8B8"/>
            </a:solidFill>
            <a:prstDash val="solid"/>
          </a:ln>
        </p:spPr>
      </p:sp>
      <p:sp>
        <p:nvSpPr>
          <p:cNvPr id="23" name="Text 21"/>
          <p:cNvSpPr/>
          <p:nvPr/>
        </p:nvSpPr>
        <p:spPr>
          <a:xfrm>
            <a:off x="347472" y="2980944"/>
            <a:ext cx="3977640" cy="585216"/>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Day 1 employment status confirmed for all acquired employees — transfer mechanism (TUPE, asset purchase, or new agreement) confirmed per jurisdiction. CIC payment obligations modeled, confirmed, and scheduled. Non-compete enforceability confirmed in all relevant jurisdictions.</a:t>
            </a:r>
            <a:endParaRPr lang="en-US" sz="950" dirty="0"/>
          </a:p>
        </p:txBody>
      </p:sp>
      <p:sp>
        <p:nvSpPr>
          <p:cNvPr id="24" name="Shape 22"/>
          <p:cNvSpPr/>
          <p:nvPr/>
        </p:nvSpPr>
        <p:spPr>
          <a:xfrm>
            <a:off x="4645152" y="2578608"/>
            <a:ext cx="4160520" cy="1078992"/>
          </a:xfrm>
          <a:prstGeom prst="roundRect">
            <a:avLst>
              <a:gd name="adj" fmla="val 4237"/>
            </a:avLst>
          </a:prstGeom>
          <a:solidFill>
            <a:srgbClr val="FFFFFF"/>
          </a:solidFill>
          <a:ln w="12700">
            <a:solidFill>
              <a:srgbClr val="E8C8B8"/>
            </a:solidFill>
            <a:prstDash val="solid"/>
          </a:ln>
        </p:spPr>
      </p:sp>
      <p:sp>
        <p:nvSpPr>
          <p:cNvPr id="25" name="Shape 23"/>
          <p:cNvSpPr/>
          <p:nvPr/>
        </p:nvSpPr>
        <p:spPr>
          <a:xfrm>
            <a:off x="4736592" y="2670048"/>
            <a:ext cx="914400" cy="219456"/>
          </a:xfrm>
          <a:prstGeom prst="roundRect">
            <a:avLst>
              <a:gd name="adj" fmla="val 12500"/>
            </a:avLst>
          </a:prstGeom>
          <a:solidFill>
            <a:srgbClr val="8B1A1A"/>
          </a:solidFill>
          <a:ln w="12700">
            <a:solidFill>
              <a:srgbClr val="8B1A1A"/>
            </a:solidFill>
            <a:prstDash val="solid"/>
          </a:ln>
        </p:spPr>
      </p:sp>
      <p:sp>
        <p:nvSpPr>
          <p:cNvPr id="26" name="Text 24"/>
          <p:cNvSpPr/>
          <p:nvPr/>
        </p:nvSpPr>
        <p:spPr>
          <a:xfrm>
            <a:off x="4736592" y="267004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Active</a:t>
            </a:r>
            <a:endParaRPr lang="en-US" sz="850" dirty="0"/>
          </a:p>
        </p:txBody>
      </p:sp>
      <p:sp>
        <p:nvSpPr>
          <p:cNvPr id="27" name="Text 25"/>
          <p:cNvSpPr/>
          <p:nvPr/>
        </p:nvSpPr>
        <p:spPr>
          <a:xfrm>
            <a:off x="5696712" y="2670048"/>
            <a:ext cx="3017520" cy="256032"/>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Privilege Protocols</a:t>
            </a:r>
            <a:endParaRPr lang="en-US" sz="1150" dirty="0"/>
          </a:p>
        </p:txBody>
      </p:sp>
      <p:sp>
        <p:nvSpPr>
          <p:cNvPr id="28" name="Shape 26"/>
          <p:cNvSpPr/>
          <p:nvPr/>
        </p:nvSpPr>
        <p:spPr>
          <a:xfrm>
            <a:off x="4736592" y="2935224"/>
            <a:ext cx="3977640" cy="0"/>
          </a:xfrm>
          <a:prstGeom prst="line">
            <a:avLst/>
          </a:prstGeom>
          <a:noFill/>
          <a:ln w="9525">
            <a:solidFill>
              <a:srgbClr val="E8C8B8"/>
            </a:solidFill>
            <a:prstDash val="solid"/>
          </a:ln>
        </p:spPr>
      </p:sp>
      <p:sp>
        <p:nvSpPr>
          <p:cNvPr id="29" name="Text 27"/>
          <p:cNvSpPr/>
          <p:nvPr/>
        </p:nvSpPr>
        <p:spPr>
          <a:xfrm>
            <a:off x="4736592" y="2980944"/>
            <a:ext cx="3977640" cy="585216"/>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Attorney-client privilege protocols distributed to all integration team members before any pre-close data sharing. All legally sensitive communications routed through counsel. Privilege protocol memo acknowledged by all integration leads.</a:t>
            </a:r>
            <a:endParaRPr lang="en-US" sz="950" dirty="0"/>
          </a:p>
        </p:txBody>
      </p:sp>
      <p:sp>
        <p:nvSpPr>
          <p:cNvPr id="30" name="Shape 28"/>
          <p:cNvSpPr/>
          <p:nvPr/>
        </p:nvSpPr>
        <p:spPr>
          <a:xfrm>
            <a:off x="256032" y="3767328"/>
            <a:ext cx="4160520" cy="1078992"/>
          </a:xfrm>
          <a:prstGeom prst="roundRect">
            <a:avLst>
              <a:gd name="adj" fmla="val 4237"/>
            </a:avLst>
          </a:prstGeom>
          <a:solidFill>
            <a:srgbClr val="FFFFFF"/>
          </a:solidFill>
          <a:ln w="12700">
            <a:solidFill>
              <a:srgbClr val="E8C8B8"/>
            </a:solidFill>
            <a:prstDash val="solid"/>
          </a:ln>
        </p:spPr>
      </p:sp>
      <p:sp>
        <p:nvSpPr>
          <p:cNvPr id="31" name="Shape 29"/>
          <p:cNvSpPr/>
          <p:nvPr/>
        </p:nvSpPr>
        <p:spPr>
          <a:xfrm>
            <a:off x="347472" y="3858768"/>
            <a:ext cx="914400" cy="219456"/>
          </a:xfrm>
          <a:prstGeom prst="roundRect">
            <a:avLst>
              <a:gd name="adj" fmla="val 12500"/>
            </a:avLst>
          </a:prstGeom>
          <a:solidFill>
            <a:srgbClr val="6B1414"/>
          </a:solidFill>
          <a:ln w="12700">
            <a:solidFill>
              <a:srgbClr val="6B1414"/>
            </a:solidFill>
            <a:prstDash val="solid"/>
          </a:ln>
        </p:spPr>
      </p:sp>
      <p:sp>
        <p:nvSpPr>
          <p:cNvPr id="32" name="Text 30"/>
          <p:cNvSpPr/>
          <p:nvPr/>
        </p:nvSpPr>
        <p:spPr>
          <a:xfrm>
            <a:off x="347472" y="385876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Established</a:t>
            </a:r>
            <a:endParaRPr lang="en-US" sz="850" dirty="0"/>
          </a:p>
        </p:txBody>
      </p:sp>
      <p:sp>
        <p:nvSpPr>
          <p:cNvPr id="33" name="Text 31"/>
          <p:cNvSpPr/>
          <p:nvPr/>
        </p:nvSpPr>
        <p:spPr>
          <a:xfrm>
            <a:off x="1307592" y="3858768"/>
            <a:ext cx="3017520" cy="256032"/>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Compliance Program</a:t>
            </a:r>
            <a:endParaRPr lang="en-US" sz="1150" dirty="0"/>
          </a:p>
        </p:txBody>
      </p:sp>
      <p:sp>
        <p:nvSpPr>
          <p:cNvPr id="34" name="Shape 32"/>
          <p:cNvSpPr/>
          <p:nvPr/>
        </p:nvSpPr>
        <p:spPr>
          <a:xfrm>
            <a:off x="347472" y="4123944"/>
            <a:ext cx="3977640" cy="0"/>
          </a:xfrm>
          <a:prstGeom prst="line">
            <a:avLst/>
          </a:prstGeom>
          <a:noFill/>
          <a:ln w="9525">
            <a:solidFill>
              <a:srgbClr val="E8C8B8"/>
            </a:solidFill>
            <a:prstDash val="solid"/>
          </a:ln>
        </p:spPr>
      </p:sp>
      <p:sp>
        <p:nvSpPr>
          <p:cNvPr id="35" name="Text 33"/>
          <p:cNvSpPr/>
          <p:nvPr/>
        </p:nvSpPr>
        <p:spPr>
          <a:xfrm>
            <a:off x="347472" y="4169664"/>
            <a:ext cx="3977640" cy="585216"/>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FCPA, UK Bribery Act, OFAC sanctions compliance certifications received. Data privacy gap assessment complete against GDPR, CCPA, and applicable local laws. Anti-corruption and export control compliance confirmed. Compliance Counsel owns Week 1 integration review.</a:t>
            </a:r>
            <a:endParaRPr lang="en-US" sz="950" dirty="0"/>
          </a:p>
        </p:txBody>
      </p:sp>
      <p:sp>
        <p:nvSpPr>
          <p:cNvPr id="36" name="Shape 34"/>
          <p:cNvSpPr/>
          <p:nvPr/>
        </p:nvSpPr>
        <p:spPr>
          <a:xfrm>
            <a:off x="4645152" y="3767328"/>
            <a:ext cx="4160520" cy="1078992"/>
          </a:xfrm>
          <a:prstGeom prst="roundRect">
            <a:avLst>
              <a:gd name="adj" fmla="val 4237"/>
            </a:avLst>
          </a:prstGeom>
          <a:solidFill>
            <a:srgbClr val="FFFFFF"/>
          </a:solidFill>
          <a:ln w="12700">
            <a:solidFill>
              <a:srgbClr val="E8C8B8"/>
            </a:solidFill>
            <a:prstDash val="solid"/>
          </a:ln>
        </p:spPr>
      </p:sp>
      <p:sp>
        <p:nvSpPr>
          <p:cNvPr id="37" name="Shape 35"/>
          <p:cNvSpPr/>
          <p:nvPr/>
        </p:nvSpPr>
        <p:spPr>
          <a:xfrm>
            <a:off x="4736592" y="3858768"/>
            <a:ext cx="914400" cy="219456"/>
          </a:xfrm>
          <a:prstGeom prst="roundRect">
            <a:avLst>
              <a:gd name="adj" fmla="val 12500"/>
            </a:avLst>
          </a:prstGeom>
          <a:solidFill>
            <a:srgbClr val="9B2020"/>
          </a:solidFill>
          <a:ln w="12700">
            <a:solidFill>
              <a:srgbClr val="9B2020"/>
            </a:solidFill>
            <a:prstDash val="solid"/>
          </a:ln>
        </p:spPr>
      </p:sp>
      <p:sp>
        <p:nvSpPr>
          <p:cNvPr id="38" name="Text 36"/>
          <p:cNvSpPr/>
          <p:nvPr/>
        </p:nvSpPr>
        <p:spPr>
          <a:xfrm>
            <a:off x="4736592" y="385876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In Progress</a:t>
            </a:r>
            <a:endParaRPr lang="en-US" sz="850" dirty="0"/>
          </a:p>
        </p:txBody>
      </p:sp>
      <p:sp>
        <p:nvSpPr>
          <p:cNvPr id="39" name="Text 37"/>
          <p:cNvSpPr/>
          <p:nvPr/>
        </p:nvSpPr>
        <p:spPr>
          <a:xfrm>
            <a:off x="5696712" y="3858768"/>
            <a:ext cx="3017520" cy="256032"/>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Entity Structure</a:t>
            </a:r>
            <a:endParaRPr lang="en-US" sz="1150" dirty="0"/>
          </a:p>
        </p:txBody>
      </p:sp>
      <p:sp>
        <p:nvSpPr>
          <p:cNvPr id="40" name="Shape 38"/>
          <p:cNvSpPr/>
          <p:nvPr/>
        </p:nvSpPr>
        <p:spPr>
          <a:xfrm>
            <a:off x="4736592" y="4123944"/>
            <a:ext cx="3977640" cy="0"/>
          </a:xfrm>
          <a:prstGeom prst="line">
            <a:avLst/>
          </a:prstGeom>
          <a:noFill/>
          <a:ln w="9525">
            <a:solidFill>
              <a:srgbClr val="E8C8B8"/>
            </a:solidFill>
            <a:prstDash val="solid"/>
          </a:ln>
        </p:spPr>
      </p:sp>
      <p:sp>
        <p:nvSpPr>
          <p:cNvPr id="41" name="Text 39"/>
          <p:cNvSpPr/>
          <p:nvPr/>
        </p:nvSpPr>
        <p:spPr>
          <a:xfrm>
            <a:off x="4736592" y="4169664"/>
            <a:ext cx="3977640" cy="585216"/>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All required entity formations, mergers, and dissolutions initiated. Corporate Counsel confirming legal effectiveness of each entity action. Entity structure chart updated to reflect combined entity at close. Confirmation expected by Day 6.</a:t>
            </a:r>
            <a:endParaRPr lang="en-US" sz="950" dirty="0"/>
          </a:p>
        </p:txBody>
      </p:sp>
      <p:sp>
        <p:nvSpPr>
          <p:cNvPr id="42" name="Text 40"/>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3" name="Text 41"/>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5</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8B1A1A"/>
          </a:solidFill>
          <a:ln w="12700">
            <a:solidFill>
              <a:srgbClr val="8B1A1A"/>
            </a:solidFill>
            <a:prstDash val="solid"/>
          </a:ln>
        </p:spPr>
      </p:sp>
      <p:sp>
        <p:nvSpPr>
          <p:cNvPr id="3" name="Shape 1"/>
          <p:cNvSpPr/>
          <p:nvPr/>
        </p:nvSpPr>
        <p:spPr>
          <a:xfrm>
            <a:off x="0" y="1234440"/>
            <a:ext cx="9144000" cy="54864"/>
          </a:xfrm>
          <a:prstGeom prst="rect">
            <a:avLst/>
          </a:prstGeom>
          <a:solidFill>
            <a:srgbClr val="FFE8A0"/>
          </a:solidFill>
          <a:ln w="12700">
            <a:solidFill>
              <a:srgbClr val="FFE8A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E8A0"/>
                </a:solidFill>
                <a:latin typeface="Calibri" pitchFamily="34" charset="0"/>
                <a:ea typeface="Calibri" pitchFamily="34" charset="-122"/>
                <a:cs typeface="Calibri" pitchFamily="34" charset="-120"/>
              </a:rPr>
              <a:t>CONTRACTS &amp; IP</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Posture — Contracts, IP, and Document Retention</a:t>
            </a:r>
            <a:endParaRPr lang="en-US" sz="2600" dirty="0"/>
          </a:p>
        </p:txBody>
      </p:sp>
      <p:sp>
        <p:nvSpPr>
          <p:cNvPr id="6" name="Shape 4"/>
          <p:cNvSpPr/>
          <p:nvPr/>
        </p:nvSpPr>
        <p:spPr>
          <a:xfrm>
            <a:off x="256032" y="1389888"/>
            <a:ext cx="4434840" cy="256032"/>
          </a:xfrm>
          <a:prstGeom prst="roundRect">
            <a:avLst>
              <a:gd name="adj" fmla="val 10714"/>
            </a:avLst>
          </a:prstGeom>
          <a:solidFill>
            <a:srgbClr val="FFFFFF"/>
          </a:solidFill>
          <a:ln w="19050">
            <a:solidFill>
              <a:srgbClr val="8B1A1A"/>
            </a:solidFill>
            <a:prstDash val="solid"/>
          </a:ln>
        </p:spPr>
      </p:sp>
      <p:sp>
        <p:nvSpPr>
          <p:cNvPr id="7" name="Text 5"/>
          <p:cNvSpPr/>
          <p:nvPr/>
        </p:nvSpPr>
        <p:spPr>
          <a:xfrm>
            <a:off x="365760" y="1389888"/>
            <a:ext cx="4251960" cy="256032"/>
          </a:xfrm>
          <a:prstGeom prst="rect">
            <a:avLst/>
          </a:prstGeom>
          <a:noFill/>
          <a:ln/>
        </p:spPr>
        <p:txBody>
          <a:bodyPr wrap="square" rtlCol="0" anchor="ctr"/>
          <a:lstStyle/>
          <a:p>
            <a:pPr marL="0" indent="0">
              <a:buNone/>
            </a:pPr>
            <a:r>
              <a:rPr lang="en-US" sz="1150" b="1" dirty="0">
                <a:solidFill>
                  <a:srgbClr val="8B1A1A"/>
                </a:solidFill>
                <a:latin typeface="Calibri" pitchFamily="34" charset="0"/>
                <a:ea typeface="Calibri" pitchFamily="34" charset="-122"/>
                <a:cs typeface="Calibri" pitchFamily="34" charset="-120"/>
              </a:rPr>
              <a:t>Contract Novation &amp; Assignment</a:t>
            </a:r>
            <a:endParaRPr lang="en-US" sz="1150" dirty="0"/>
          </a:p>
        </p:txBody>
      </p:sp>
      <p:sp>
        <p:nvSpPr>
          <p:cNvPr id="8" name="Shape 6"/>
          <p:cNvSpPr/>
          <p:nvPr/>
        </p:nvSpPr>
        <p:spPr>
          <a:xfrm>
            <a:off x="256032" y="1645920"/>
            <a:ext cx="4434840" cy="731520"/>
          </a:xfrm>
          <a:prstGeom prst="rect">
            <a:avLst/>
          </a:prstGeom>
          <a:solidFill>
            <a:srgbClr val="FFFFFF"/>
          </a:solidFill>
          <a:ln w="6350">
            <a:solidFill>
              <a:srgbClr val="E0E0E0"/>
            </a:solidFill>
            <a:prstDash val="solid"/>
          </a:ln>
        </p:spPr>
      </p:sp>
      <p:sp>
        <p:nvSpPr>
          <p:cNvPr id="9" name="Text 7"/>
          <p:cNvSpPr/>
          <p:nvPr/>
        </p:nvSpPr>
        <p:spPr>
          <a:xfrm>
            <a:off x="365760" y="1682496"/>
            <a:ext cx="4233672" cy="640080"/>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Contract novation and assignment underway for all required agreements. Counterparty consent confirmed before execution of each novation. Commercial Counsel tracking completion status. Change-of-control consents secured for all material customer and vendor contracts before Day 1.</a:t>
            </a:r>
            <a:endParaRPr lang="en-US" sz="1000" dirty="0"/>
          </a:p>
        </p:txBody>
      </p:sp>
      <p:sp>
        <p:nvSpPr>
          <p:cNvPr id="10" name="Shape 8"/>
          <p:cNvSpPr/>
          <p:nvPr/>
        </p:nvSpPr>
        <p:spPr>
          <a:xfrm>
            <a:off x="256032" y="2468880"/>
            <a:ext cx="4434840" cy="256032"/>
          </a:xfrm>
          <a:prstGeom prst="roundRect">
            <a:avLst>
              <a:gd name="adj" fmla="val 10714"/>
            </a:avLst>
          </a:prstGeom>
          <a:solidFill>
            <a:srgbClr val="FFFFFF"/>
          </a:solidFill>
          <a:ln w="19050">
            <a:solidFill>
              <a:srgbClr val="8B1A1A"/>
            </a:solidFill>
            <a:prstDash val="solid"/>
          </a:ln>
        </p:spPr>
      </p:sp>
      <p:sp>
        <p:nvSpPr>
          <p:cNvPr id="11" name="Text 9"/>
          <p:cNvSpPr/>
          <p:nvPr/>
        </p:nvSpPr>
        <p:spPr>
          <a:xfrm>
            <a:off x="365760" y="2468880"/>
            <a:ext cx="4251960" cy="256032"/>
          </a:xfrm>
          <a:prstGeom prst="rect">
            <a:avLst/>
          </a:prstGeom>
          <a:noFill/>
          <a:ln/>
        </p:spPr>
        <p:txBody>
          <a:bodyPr wrap="square" rtlCol="0" anchor="ctr"/>
          <a:lstStyle/>
          <a:p>
            <a:pPr marL="0" indent="0">
              <a:buNone/>
            </a:pPr>
            <a:r>
              <a:rPr lang="en-US" sz="1150" b="1" dirty="0">
                <a:solidFill>
                  <a:srgbClr val="8B1A1A"/>
                </a:solidFill>
                <a:latin typeface="Calibri" pitchFamily="34" charset="0"/>
                <a:ea typeface="Calibri" pitchFamily="34" charset="-122"/>
                <a:cs typeface="Calibri" pitchFamily="34" charset="-120"/>
              </a:rPr>
              <a:t>Contract Harmonization</a:t>
            </a:r>
            <a:endParaRPr lang="en-US" sz="1150" dirty="0"/>
          </a:p>
        </p:txBody>
      </p:sp>
      <p:sp>
        <p:nvSpPr>
          <p:cNvPr id="12" name="Shape 10"/>
          <p:cNvSpPr/>
          <p:nvPr/>
        </p:nvSpPr>
        <p:spPr>
          <a:xfrm>
            <a:off x="256032" y="2724912"/>
            <a:ext cx="4434840" cy="731520"/>
          </a:xfrm>
          <a:prstGeom prst="rect">
            <a:avLst/>
          </a:prstGeom>
          <a:solidFill>
            <a:srgbClr val="FFFFFF"/>
          </a:solidFill>
          <a:ln w="6350">
            <a:solidFill>
              <a:srgbClr val="E0E0E0"/>
            </a:solidFill>
            <a:prstDash val="solid"/>
          </a:ln>
        </p:spPr>
      </p:sp>
      <p:sp>
        <p:nvSpPr>
          <p:cNvPr id="13" name="Text 11"/>
          <p:cNvSpPr/>
          <p:nvPr/>
        </p:nvSpPr>
        <p:spPr>
          <a:xfrm>
            <a:off x="365760" y="2761488"/>
            <a:ext cx="4233672" cy="640080"/>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Contract harmonization roadmap complete — every material contract categorized as Keep As-Is, Amend, Novate, Renegotiate, or Terminate. Roadmap approved by General Counsel. Execution begins in Week 2 under Commercial Counsel ownership.</a:t>
            </a:r>
            <a:endParaRPr lang="en-US" sz="1000" dirty="0"/>
          </a:p>
        </p:txBody>
      </p:sp>
      <p:sp>
        <p:nvSpPr>
          <p:cNvPr id="14" name="Shape 12"/>
          <p:cNvSpPr/>
          <p:nvPr/>
        </p:nvSpPr>
        <p:spPr>
          <a:xfrm>
            <a:off x="256032" y="3547872"/>
            <a:ext cx="4434840" cy="256032"/>
          </a:xfrm>
          <a:prstGeom prst="roundRect">
            <a:avLst>
              <a:gd name="adj" fmla="val 10714"/>
            </a:avLst>
          </a:prstGeom>
          <a:solidFill>
            <a:srgbClr val="FFFFFF"/>
          </a:solidFill>
          <a:ln w="19050">
            <a:solidFill>
              <a:srgbClr val="8B1A1A"/>
            </a:solidFill>
            <a:prstDash val="solid"/>
          </a:ln>
        </p:spPr>
      </p:sp>
      <p:sp>
        <p:nvSpPr>
          <p:cNvPr id="15" name="Text 13"/>
          <p:cNvSpPr/>
          <p:nvPr/>
        </p:nvSpPr>
        <p:spPr>
          <a:xfrm>
            <a:off x="365760" y="3547872"/>
            <a:ext cx="4251960" cy="256032"/>
          </a:xfrm>
          <a:prstGeom prst="rect">
            <a:avLst/>
          </a:prstGeom>
          <a:noFill/>
          <a:ln/>
        </p:spPr>
        <p:txBody>
          <a:bodyPr wrap="square" rtlCol="0" anchor="ctr"/>
          <a:lstStyle/>
          <a:p>
            <a:pPr marL="0" indent="0">
              <a:buNone/>
            </a:pPr>
            <a:r>
              <a:rPr lang="en-US" sz="1150" b="1" dirty="0">
                <a:solidFill>
                  <a:srgbClr val="8B1A1A"/>
                </a:solidFill>
                <a:latin typeface="Calibri" pitchFamily="34" charset="0"/>
                <a:ea typeface="Calibri" pitchFamily="34" charset="-122"/>
                <a:cs typeface="Calibri" pitchFamily="34" charset="-120"/>
              </a:rPr>
              <a:t>IP &amp; Trademark</a:t>
            </a:r>
            <a:endParaRPr lang="en-US" sz="1150" dirty="0"/>
          </a:p>
        </p:txBody>
      </p:sp>
      <p:sp>
        <p:nvSpPr>
          <p:cNvPr id="16" name="Shape 14"/>
          <p:cNvSpPr/>
          <p:nvPr/>
        </p:nvSpPr>
        <p:spPr>
          <a:xfrm>
            <a:off x="256032" y="3803904"/>
            <a:ext cx="4434840" cy="731520"/>
          </a:xfrm>
          <a:prstGeom prst="rect">
            <a:avLst/>
          </a:prstGeom>
          <a:solidFill>
            <a:srgbClr val="FFFFFF"/>
          </a:solidFill>
          <a:ln w="6350">
            <a:solidFill>
              <a:srgbClr val="E0E0E0"/>
            </a:solidFill>
            <a:prstDash val="solid"/>
          </a:ln>
        </p:spPr>
      </p:sp>
      <p:sp>
        <p:nvSpPr>
          <p:cNvPr id="17" name="Text 15"/>
          <p:cNvSpPr/>
          <p:nvPr/>
        </p:nvSpPr>
        <p:spPr>
          <a:xfrm>
            <a:off x="365760" y="3840480"/>
            <a:ext cx="4233672" cy="640080"/>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IP Counsel reviewed all registrations, ownership assignments, and joint development agreements. Trademark clearance complete in all operating jurisdictions. IP assignment filings to be executed post-close. No unresolved IP ownership disputes at Day 1.</a:t>
            </a:r>
            <a:endParaRPr lang="en-US" sz="1000" dirty="0"/>
          </a:p>
        </p:txBody>
      </p:sp>
      <p:sp>
        <p:nvSpPr>
          <p:cNvPr id="18" name="Shape 16"/>
          <p:cNvSpPr/>
          <p:nvPr/>
        </p:nvSpPr>
        <p:spPr>
          <a:xfrm>
            <a:off x="4892040" y="1389888"/>
            <a:ext cx="4005072" cy="256032"/>
          </a:xfrm>
          <a:prstGeom prst="roundRect">
            <a:avLst>
              <a:gd name="adj" fmla="val 10714"/>
            </a:avLst>
          </a:prstGeom>
          <a:solidFill>
            <a:srgbClr val="FFFFFF"/>
          </a:solidFill>
          <a:ln w="19050">
            <a:solidFill>
              <a:srgbClr val="8B1A1A"/>
            </a:solidFill>
            <a:prstDash val="solid"/>
          </a:ln>
        </p:spPr>
      </p:sp>
      <p:sp>
        <p:nvSpPr>
          <p:cNvPr id="19" name="Text 17"/>
          <p:cNvSpPr/>
          <p:nvPr/>
        </p:nvSpPr>
        <p:spPr>
          <a:xfrm>
            <a:off x="5001768" y="1389888"/>
            <a:ext cx="3822192" cy="256032"/>
          </a:xfrm>
          <a:prstGeom prst="rect">
            <a:avLst/>
          </a:prstGeom>
          <a:noFill/>
          <a:ln/>
        </p:spPr>
        <p:txBody>
          <a:bodyPr wrap="square" rtlCol="0" anchor="ctr"/>
          <a:lstStyle/>
          <a:p>
            <a:pPr marL="0" indent="0">
              <a:buNone/>
            </a:pPr>
            <a:r>
              <a:rPr lang="en-US" sz="1150" b="1" kern="0" spc="100" dirty="0">
                <a:solidFill>
                  <a:srgbClr val="8B1A1A"/>
                </a:solidFill>
                <a:latin typeface="Calibri" pitchFamily="34" charset="0"/>
                <a:ea typeface="Calibri" pitchFamily="34" charset="-122"/>
                <a:cs typeface="Calibri" pitchFamily="34" charset="-120"/>
              </a:rPr>
              <a:t>LEGAL STATUS</a:t>
            </a:r>
            <a:endParaRPr lang="en-US" sz="1150" dirty="0"/>
          </a:p>
        </p:txBody>
      </p:sp>
      <p:sp>
        <p:nvSpPr>
          <p:cNvPr id="20" name="Shape 18"/>
          <p:cNvSpPr/>
          <p:nvPr/>
        </p:nvSpPr>
        <p:spPr>
          <a:xfrm>
            <a:off x="4892040" y="1700784"/>
            <a:ext cx="4005072" cy="539496"/>
          </a:xfrm>
          <a:prstGeom prst="rect">
            <a:avLst/>
          </a:prstGeom>
          <a:solidFill>
            <a:srgbClr val="FFFFFF"/>
          </a:solidFill>
          <a:ln w="6350">
            <a:solidFill>
              <a:srgbClr val="E0E0E0"/>
            </a:solidFill>
            <a:prstDash val="solid"/>
          </a:ln>
        </p:spPr>
      </p:sp>
      <p:sp>
        <p:nvSpPr>
          <p:cNvPr id="21" name="Shape 19"/>
          <p:cNvSpPr/>
          <p:nvPr/>
        </p:nvSpPr>
        <p:spPr>
          <a:xfrm>
            <a:off x="4983480" y="1810512"/>
            <a:ext cx="128016" cy="128016"/>
          </a:xfrm>
          <a:prstGeom prst="ellipse">
            <a:avLst/>
          </a:prstGeom>
          <a:solidFill>
            <a:srgbClr val="8B1A1A"/>
          </a:solidFill>
          <a:ln w="12700">
            <a:solidFill>
              <a:srgbClr val="8B1A1A"/>
            </a:solidFill>
            <a:prstDash val="solid"/>
          </a:ln>
        </p:spPr>
      </p:sp>
      <p:sp>
        <p:nvSpPr>
          <p:cNvPr id="22" name="Text 20"/>
          <p:cNvSpPr/>
          <p:nvPr/>
        </p:nvSpPr>
        <p:spPr>
          <a:xfrm>
            <a:off x="5166360" y="1700784"/>
            <a:ext cx="3685032" cy="201168"/>
          </a:xfrm>
          <a:prstGeom prst="rect">
            <a:avLst/>
          </a:prstGeom>
          <a:noFill/>
          <a:ln/>
        </p:spPr>
        <p:txBody>
          <a:bodyPr wrap="square" rtlCol="0" anchor="b"/>
          <a:lstStyle/>
          <a:p>
            <a:pPr marL="0" indent="0">
              <a:buNone/>
            </a:pPr>
            <a:r>
              <a:rPr lang="en-US" sz="1000" b="1" dirty="0">
                <a:solidFill>
                  <a:srgbClr val="6B1414"/>
                </a:solidFill>
                <a:latin typeface="Calibri" pitchFamily="34" charset="0"/>
                <a:ea typeface="Calibri" pitchFamily="34" charset="-122"/>
                <a:cs typeface="Calibri" pitchFamily="34" charset="-120"/>
              </a:rPr>
              <a:t>Closing Documents</a:t>
            </a:r>
            <a:endParaRPr lang="en-US" sz="1000" dirty="0"/>
          </a:p>
        </p:txBody>
      </p:sp>
      <p:sp>
        <p:nvSpPr>
          <p:cNvPr id="23" name="Text 21"/>
          <p:cNvSpPr/>
          <p:nvPr/>
        </p:nvSpPr>
        <p:spPr>
          <a:xfrm>
            <a:off x="5166360" y="1911096"/>
            <a:ext cx="3685032" cy="329184"/>
          </a:xfrm>
          <a:prstGeom prst="rect">
            <a:avLst/>
          </a:prstGeom>
          <a:noFill/>
          <a:ln/>
        </p:spPr>
        <p:txBody>
          <a:bodyPr wrap="square" rtlCol="0" anchor="t"/>
          <a:lstStyle/>
          <a:p>
            <a:pPr marL="0" indent="0">
              <a:buNone/>
            </a:pPr>
            <a:r>
              <a:rPr lang="en-US" sz="900" dirty="0">
                <a:solidFill>
                  <a:srgbClr val="2A0A0A"/>
                </a:solidFill>
                <a:latin typeface="Calibri" pitchFamily="34" charset="0"/>
                <a:ea typeface="Calibri" pitchFamily="34" charset="-122"/>
                <a:cs typeface="Calibri" pitchFamily="34" charset="-120"/>
              </a:rPr>
              <a:t>All Day 1 closing documents executed. Authorized signatories confirmed. Closing checklist complete.</a:t>
            </a:r>
            <a:endParaRPr lang="en-US" sz="900" dirty="0"/>
          </a:p>
        </p:txBody>
      </p:sp>
      <p:sp>
        <p:nvSpPr>
          <p:cNvPr id="24" name="Shape 22"/>
          <p:cNvSpPr/>
          <p:nvPr/>
        </p:nvSpPr>
        <p:spPr>
          <a:xfrm>
            <a:off x="4892040" y="2295144"/>
            <a:ext cx="4005072" cy="539496"/>
          </a:xfrm>
          <a:prstGeom prst="rect">
            <a:avLst/>
          </a:prstGeom>
          <a:solidFill>
            <a:srgbClr val="FFFFFF"/>
          </a:solidFill>
          <a:ln w="6350">
            <a:solidFill>
              <a:srgbClr val="E0E0E0"/>
            </a:solidFill>
            <a:prstDash val="solid"/>
          </a:ln>
        </p:spPr>
      </p:sp>
      <p:sp>
        <p:nvSpPr>
          <p:cNvPr id="25" name="Shape 23"/>
          <p:cNvSpPr/>
          <p:nvPr/>
        </p:nvSpPr>
        <p:spPr>
          <a:xfrm>
            <a:off x="4983480" y="2404872"/>
            <a:ext cx="128016" cy="128016"/>
          </a:xfrm>
          <a:prstGeom prst="ellipse">
            <a:avLst/>
          </a:prstGeom>
          <a:solidFill>
            <a:srgbClr val="8B1A1A"/>
          </a:solidFill>
          <a:ln w="12700">
            <a:solidFill>
              <a:srgbClr val="8B1A1A"/>
            </a:solidFill>
            <a:prstDash val="solid"/>
          </a:ln>
        </p:spPr>
      </p:sp>
      <p:sp>
        <p:nvSpPr>
          <p:cNvPr id="26" name="Text 24"/>
          <p:cNvSpPr/>
          <p:nvPr/>
        </p:nvSpPr>
        <p:spPr>
          <a:xfrm>
            <a:off x="5166360" y="2295144"/>
            <a:ext cx="3685032" cy="201168"/>
          </a:xfrm>
          <a:prstGeom prst="rect">
            <a:avLst/>
          </a:prstGeom>
          <a:noFill/>
          <a:ln/>
        </p:spPr>
        <p:txBody>
          <a:bodyPr wrap="square" rtlCol="0" anchor="b"/>
          <a:lstStyle/>
          <a:p>
            <a:pPr marL="0" indent="0">
              <a:buNone/>
            </a:pPr>
            <a:r>
              <a:rPr lang="en-US" sz="1000" b="1" dirty="0">
                <a:solidFill>
                  <a:srgbClr val="6B1414"/>
                </a:solidFill>
                <a:latin typeface="Calibri" pitchFamily="34" charset="0"/>
                <a:ea typeface="Calibri" pitchFamily="34" charset="-122"/>
                <a:cs typeface="Calibri" pitchFamily="34" charset="-120"/>
              </a:rPr>
              <a:t>Regulatory Approvals</a:t>
            </a:r>
            <a:endParaRPr lang="en-US" sz="1000" dirty="0"/>
          </a:p>
        </p:txBody>
      </p:sp>
      <p:sp>
        <p:nvSpPr>
          <p:cNvPr id="27" name="Text 25"/>
          <p:cNvSpPr/>
          <p:nvPr/>
        </p:nvSpPr>
        <p:spPr>
          <a:xfrm>
            <a:off x="5166360" y="2505456"/>
            <a:ext cx="3685032" cy="329184"/>
          </a:xfrm>
          <a:prstGeom prst="rect">
            <a:avLst/>
          </a:prstGeom>
          <a:noFill/>
          <a:ln/>
        </p:spPr>
        <p:txBody>
          <a:bodyPr wrap="square" rtlCol="0" anchor="t"/>
          <a:lstStyle/>
          <a:p>
            <a:pPr marL="0" indent="0">
              <a:buNone/>
            </a:pPr>
            <a:r>
              <a:rPr lang="en-US" sz="900" dirty="0">
                <a:solidFill>
                  <a:srgbClr val="2A0A0A"/>
                </a:solidFill>
                <a:latin typeface="Calibri" pitchFamily="34" charset="0"/>
                <a:ea typeface="Calibri" pitchFamily="34" charset="-122"/>
                <a:cs typeface="Calibri" pitchFamily="34" charset="-120"/>
              </a:rPr>
              <a:t>All pre-approval conditions satisfied. Regulatory Counsel certified clearance 3+ days before close.</a:t>
            </a:r>
            <a:endParaRPr lang="en-US" sz="900" dirty="0"/>
          </a:p>
        </p:txBody>
      </p:sp>
      <p:sp>
        <p:nvSpPr>
          <p:cNvPr id="28" name="Shape 26"/>
          <p:cNvSpPr/>
          <p:nvPr/>
        </p:nvSpPr>
        <p:spPr>
          <a:xfrm>
            <a:off x="4892040" y="2889504"/>
            <a:ext cx="4005072" cy="539496"/>
          </a:xfrm>
          <a:prstGeom prst="rect">
            <a:avLst/>
          </a:prstGeom>
          <a:solidFill>
            <a:srgbClr val="FFFFFF"/>
          </a:solidFill>
          <a:ln w="6350">
            <a:solidFill>
              <a:srgbClr val="E0E0E0"/>
            </a:solidFill>
            <a:prstDash val="solid"/>
          </a:ln>
        </p:spPr>
      </p:sp>
      <p:sp>
        <p:nvSpPr>
          <p:cNvPr id="29" name="Shape 27"/>
          <p:cNvSpPr/>
          <p:nvPr/>
        </p:nvSpPr>
        <p:spPr>
          <a:xfrm>
            <a:off x="4983480" y="2999232"/>
            <a:ext cx="128016" cy="128016"/>
          </a:xfrm>
          <a:prstGeom prst="ellipse">
            <a:avLst/>
          </a:prstGeom>
          <a:solidFill>
            <a:srgbClr val="8B1A1A"/>
          </a:solidFill>
          <a:ln w="12700">
            <a:solidFill>
              <a:srgbClr val="8B1A1A"/>
            </a:solidFill>
            <a:prstDash val="solid"/>
          </a:ln>
        </p:spPr>
      </p:sp>
      <p:sp>
        <p:nvSpPr>
          <p:cNvPr id="30" name="Text 28"/>
          <p:cNvSpPr/>
          <p:nvPr/>
        </p:nvSpPr>
        <p:spPr>
          <a:xfrm>
            <a:off x="5166360" y="2889504"/>
            <a:ext cx="3685032" cy="201168"/>
          </a:xfrm>
          <a:prstGeom prst="rect">
            <a:avLst/>
          </a:prstGeom>
          <a:noFill/>
          <a:ln/>
        </p:spPr>
        <p:txBody>
          <a:bodyPr wrap="square" rtlCol="0" anchor="b"/>
          <a:lstStyle/>
          <a:p>
            <a:pPr marL="0" indent="0">
              <a:buNone/>
            </a:pPr>
            <a:r>
              <a:rPr lang="en-US" sz="1000" b="1" dirty="0">
                <a:solidFill>
                  <a:srgbClr val="6B1414"/>
                </a:solidFill>
                <a:latin typeface="Calibri" pitchFamily="34" charset="0"/>
                <a:ea typeface="Calibri" pitchFamily="34" charset="-122"/>
                <a:cs typeface="Calibri" pitchFamily="34" charset="-120"/>
              </a:rPr>
              <a:t>Document Retention</a:t>
            </a:r>
            <a:endParaRPr lang="en-US" sz="1000" dirty="0"/>
          </a:p>
        </p:txBody>
      </p:sp>
      <p:sp>
        <p:nvSpPr>
          <p:cNvPr id="31" name="Text 29"/>
          <p:cNvSpPr/>
          <p:nvPr/>
        </p:nvSpPr>
        <p:spPr>
          <a:xfrm>
            <a:off x="5166360" y="3099816"/>
            <a:ext cx="3685032" cy="329184"/>
          </a:xfrm>
          <a:prstGeom prst="rect">
            <a:avLst/>
          </a:prstGeom>
          <a:noFill/>
          <a:ln/>
        </p:spPr>
        <p:txBody>
          <a:bodyPr wrap="square" rtlCol="0" anchor="t"/>
          <a:lstStyle/>
          <a:p>
            <a:pPr marL="0" indent="0">
              <a:buNone/>
            </a:pPr>
            <a:r>
              <a:rPr lang="en-US" sz="900" dirty="0">
                <a:solidFill>
                  <a:srgbClr val="2A0A0A"/>
                </a:solidFill>
                <a:latin typeface="Calibri" pitchFamily="34" charset="0"/>
                <a:ea typeface="Calibri" pitchFamily="34" charset="-122"/>
                <a:cs typeface="Calibri" pitchFamily="34" charset="-120"/>
              </a:rPr>
              <a:t>Unified legal hold and document retention policy being established by Compliance Counsel — target Day 6.</a:t>
            </a:r>
            <a:endParaRPr lang="en-US" sz="900" dirty="0"/>
          </a:p>
        </p:txBody>
      </p:sp>
      <p:sp>
        <p:nvSpPr>
          <p:cNvPr id="32" name="Shape 30"/>
          <p:cNvSpPr/>
          <p:nvPr/>
        </p:nvSpPr>
        <p:spPr>
          <a:xfrm>
            <a:off x="4892040" y="3483864"/>
            <a:ext cx="4005072" cy="539496"/>
          </a:xfrm>
          <a:prstGeom prst="rect">
            <a:avLst/>
          </a:prstGeom>
          <a:solidFill>
            <a:srgbClr val="FFFFFF"/>
          </a:solidFill>
          <a:ln w="6350">
            <a:solidFill>
              <a:srgbClr val="E0E0E0"/>
            </a:solidFill>
            <a:prstDash val="solid"/>
          </a:ln>
        </p:spPr>
      </p:sp>
      <p:sp>
        <p:nvSpPr>
          <p:cNvPr id="33" name="Shape 31"/>
          <p:cNvSpPr/>
          <p:nvPr/>
        </p:nvSpPr>
        <p:spPr>
          <a:xfrm>
            <a:off x="4983480" y="3593592"/>
            <a:ext cx="128016" cy="128016"/>
          </a:xfrm>
          <a:prstGeom prst="ellipse">
            <a:avLst/>
          </a:prstGeom>
          <a:solidFill>
            <a:srgbClr val="8B1A1A"/>
          </a:solidFill>
          <a:ln w="12700">
            <a:solidFill>
              <a:srgbClr val="8B1A1A"/>
            </a:solidFill>
            <a:prstDash val="solid"/>
          </a:ln>
        </p:spPr>
      </p:sp>
      <p:sp>
        <p:nvSpPr>
          <p:cNvPr id="34" name="Text 32"/>
          <p:cNvSpPr/>
          <p:nvPr/>
        </p:nvSpPr>
        <p:spPr>
          <a:xfrm>
            <a:off x="5166360" y="3483864"/>
            <a:ext cx="3685032" cy="201168"/>
          </a:xfrm>
          <a:prstGeom prst="rect">
            <a:avLst/>
          </a:prstGeom>
          <a:noFill/>
          <a:ln/>
        </p:spPr>
        <p:txBody>
          <a:bodyPr wrap="square" rtlCol="0" anchor="b"/>
          <a:lstStyle/>
          <a:p>
            <a:pPr marL="0" indent="0">
              <a:buNone/>
            </a:pPr>
            <a:r>
              <a:rPr lang="en-US" sz="1000" b="1" dirty="0">
                <a:solidFill>
                  <a:srgbClr val="6B1414"/>
                </a:solidFill>
                <a:latin typeface="Calibri" pitchFamily="34" charset="0"/>
                <a:ea typeface="Calibri" pitchFamily="34" charset="-122"/>
                <a:cs typeface="Calibri" pitchFamily="34" charset="-120"/>
              </a:rPr>
              <a:t>WARN Act Notifications</a:t>
            </a:r>
            <a:endParaRPr lang="en-US" sz="1000" dirty="0"/>
          </a:p>
        </p:txBody>
      </p:sp>
      <p:sp>
        <p:nvSpPr>
          <p:cNvPr id="35" name="Text 33"/>
          <p:cNvSpPr/>
          <p:nvPr/>
        </p:nvSpPr>
        <p:spPr>
          <a:xfrm>
            <a:off x="5166360" y="3694176"/>
            <a:ext cx="3685032" cy="329184"/>
          </a:xfrm>
          <a:prstGeom prst="rect">
            <a:avLst/>
          </a:prstGeom>
          <a:noFill/>
          <a:ln/>
        </p:spPr>
        <p:txBody>
          <a:bodyPr wrap="square" rtlCol="0" anchor="t"/>
          <a:lstStyle/>
          <a:p>
            <a:pPr marL="0" indent="0">
              <a:buNone/>
            </a:pPr>
            <a:r>
              <a:rPr lang="en-US" sz="900" dirty="0">
                <a:solidFill>
                  <a:srgbClr val="2A0A0A"/>
                </a:solidFill>
                <a:latin typeface="Calibri" pitchFamily="34" charset="0"/>
                <a:ea typeface="Calibri" pitchFamily="34" charset="-122"/>
                <a:cs typeface="Calibri" pitchFamily="34" charset="-120"/>
              </a:rPr>
              <a:t>WARN Act and equivalent statutory notifications in progress. Employment Counsel owns. Target completion Day 6.</a:t>
            </a:r>
            <a:endParaRPr lang="en-US" sz="900" dirty="0"/>
          </a:p>
        </p:txBody>
      </p:sp>
      <p:sp>
        <p:nvSpPr>
          <p:cNvPr id="36" name="Shape 34"/>
          <p:cNvSpPr/>
          <p:nvPr/>
        </p:nvSpPr>
        <p:spPr>
          <a:xfrm>
            <a:off x="4892040" y="4078224"/>
            <a:ext cx="4005072" cy="539496"/>
          </a:xfrm>
          <a:prstGeom prst="rect">
            <a:avLst/>
          </a:prstGeom>
          <a:solidFill>
            <a:srgbClr val="FFFFFF"/>
          </a:solidFill>
          <a:ln w="6350">
            <a:solidFill>
              <a:srgbClr val="E0E0E0"/>
            </a:solidFill>
            <a:prstDash val="solid"/>
          </a:ln>
        </p:spPr>
      </p:sp>
      <p:sp>
        <p:nvSpPr>
          <p:cNvPr id="37" name="Shape 35"/>
          <p:cNvSpPr/>
          <p:nvPr/>
        </p:nvSpPr>
        <p:spPr>
          <a:xfrm>
            <a:off x="4983480" y="4187952"/>
            <a:ext cx="128016" cy="128016"/>
          </a:xfrm>
          <a:prstGeom prst="ellipse">
            <a:avLst/>
          </a:prstGeom>
          <a:solidFill>
            <a:srgbClr val="8B1A1A"/>
          </a:solidFill>
          <a:ln w="12700">
            <a:solidFill>
              <a:srgbClr val="8B1A1A"/>
            </a:solidFill>
            <a:prstDash val="solid"/>
          </a:ln>
        </p:spPr>
      </p:sp>
      <p:sp>
        <p:nvSpPr>
          <p:cNvPr id="38" name="Text 36"/>
          <p:cNvSpPr/>
          <p:nvPr/>
        </p:nvSpPr>
        <p:spPr>
          <a:xfrm>
            <a:off x="5166360" y="4078224"/>
            <a:ext cx="3685032" cy="201168"/>
          </a:xfrm>
          <a:prstGeom prst="rect">
            <a:avLst/>
          </a:prstGeom>
          <a:noFill/>
          <a:ln/>
        </p:spPr>
        <p:txBody>
          <a:bodyPr wrap="square" rtlCol="0" anchor="b"/>
          <a:lstStyle/>
          <a:p>
            <a:pPr marL="0" indent="0">
              <a:buNone/>
            </a:pPr>
            <a:r>
              <a:rPr lang="en-US" sz="1000" b="1" dirty="0">
                <a:solidFill>
                  <a:srgbClr val="6B1414"/>
                </a:solidFill>
                <a:latin typeface="Calibri" pitchFamily="34" charset="0"/>
                <a:ea typeface="Calibri" pitchFamily="34" charset="-122"/>
                <a:cs typeface="Calibri" pitchFamily="34" charset="-120"/>
              </a:rPr>
              <a:t>Employee Policy Alignment</a:t>
            </a:r>
            <a:endParaRPr lang="en-US" sz="1000" dirty="0"/>
          </a:p>
        </p:txBody>
      </p:sp>
      <p:sp>
        <p:nvSpPr>
          <p:cNvPr id="39" name="Text 37"/>
          <p:cNvSpPr/>
          <p:nvPr/>
        </p:nvSpPr>
        <p:spPr>
          <a:xfrm>
            <a:off x="5166360" y="4288536"/>
            <a:ext cx="3685032" cy="329184"/>
          </a:xfrm>
          <a:prstGeom prst="rect">
            <a:avLst/>
          </a:prstGeom>
          <a:noFill/>
          <a:ln/>
        </p:spPr>
        <p:txBody>
          <a:bodyPr wrap="square" rtlCol="0" anchor="t"/>
          <a:lstStyle/>
          <a:p>
            <a:pPr marL="0" indent="0">
              <a:buNone/>
            </a:pPr>
            <a:r>
              <a:rPr lang="en-US" sz="900" dirty="0">
                <a:solidFill>
                  <a:srgbClr val="2A0A0A"/>
                </a:solidFill>
                <a:latin typeface="Calibri" pitchFamily="34" charset="0"/>
                <a:ea typeface="Calibri" pitchFamily="34" charset="-122"/>
                <a:cs typeface="Calibri" pitchFamily="34" charset="-120"/>
              </a:rPr>
              <a:t>Employee handbook and conduct policy alignment underway. Employment Counsel coordinating with HR. Target Day 31.</a:t>
            </a:r>
            <a:endParaRPr lang="en-US" sz="900" dirty="0"/>
          </a:p>
        </p:txBody>
      </p:sp>
      <p:sp>
        <p:nvSpPr>
          <p:cNvPr id="40" name="Text 3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1" name="Text 3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6</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8B1A1A"/>
          </a:solidFill>
          <a:ln w="12700">
            <a:solidFill>
              <a:srgbClr val="8B1A1A"/>
            </a:solidFill>
            <a:prstDash val="solid"/>
          </a:ln>
        </p:spPr>
      </p:sp>
      <p:sp>
        <p:nvSpPr>
          <p:cNvPr id="3" name="Shape 1"/>
          <p:cNvSpPr/>
          <p:nvPr/>
        </p:nvSpPr>
        <p:spPr>
          <a:xfrm>
            <a:off x="0" y="1234440"/>
            <a:ext cx="9144000" cy="54864"/>
          </a:xfrm>
          <a:prstGeom prst="rect">
            <a:avLst/>
          </a:prstGeom>
          <a:solidFill>
            <a:srgbClr val="FFE8A0"/>
          </a:solidFill>
          <a:ln w="12700">
            <a:solidFill>
              <a:srgbClr val="FFE8A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E8A0"/>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1 of 2</a:t>
            </a:r>
            <a:endParaRPr lang="en-US" sz="2600" dirty="0"/>
          </a:p>
        </p:txBody>
      </p:sp>
      <p:sp>
        <p:nvSpPr>
          <p:cNvPr id="6" name="Shape 4"/>
          <p:cNvSpPr/>
          <p:nvPr/>
        </p:nvSpPr>
        <p:spPr>
          <a:xfrm>
            <a:off x="256032" y="1417320"/>
            <a:ext cx="8631936" cy="1024128"/>
          </a:xfrm>
          <a:prstGeom prst="rect">
            <a:avLst/>
          </a:prstGeom>
          <a:solidFill>
            <a:srgbClr val="FFFFFF"/>
          </a:solidFill>
          <a:ln w="9525">
            <a:solidFill>
              <a:srgbClr val="E0E0E0"/>
            </a:solidFill>
            <a:prstDash val="solid"/>
          </a:ln>
        </p:spPr>
      </p:sp>
      <p:sp>
        <p:nvSpPr>
          <p:cNvPr id="7" name="Shape 5"/>
          <p:cNvSpPr/>
          <p:nvPr/>
        </p:nvSpPr>
        <p:spPr>
          <a:xfrm>
            <a:off x="320040" y="1527048"/>
            <a:ext cx="822960" cy="219456"/>
          </a:xfrm>
          <a:prstGeom prst="roundRect">
            <a:avLst>
              <a:gd name="adj" fmla="val 16667"/>
            </a:avLst>
          </a:prstGeom>
          <a:solidFill>
            <a:srgbClr val="FFFFFF"/>
          </a:solidFill>
          <a:ln w="19050">
            <a:solidFill>
              <a:srgbClr val="B91C1C"/>
            </a:solidFill>
            <a:prstDash val="solid"/>
          </a:ln>
        </p:spPr>
      </p:sp>
      <p:sp>
        <p:nvSpPr>
          <p:cNvPr id="8" name="Text 6"/>
          <p:cNvSpPr/>
          <p:nvPr/>
        </p:nvSpPr>
        <p:spPr>
          <a:xfrm>
            <a:off x="320040" y="1527048"/>
            <a:ext cx="822960"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9" name="Shape 7"/>
          <p:cNvSpPr/>
          <p:nvPr/>
        </p:nvSpPr>
        <p:spPr>
          <a:xfrm>
            <a:off x="1188720" y="1527048"/>
            <a:ext cx="749808" cy="219456"/>
          </a:xfrm>
          <a:prstGeom prst="roundRect">
            <a:avLst>
              <a:gd name="adj" fmla="val 16667"/>
            </a:avLst>
          </a:prstGeom>
          <a:solidFill>
            <a:srgbClr val="FEE2E2"/>
          </a:solidFill>
          <a:ln w="12700">
            <a:solidFill>
              <a:srgbClr val="FEE2E2"/>
            </a:solidFill>
            <a:prstDash val="solid"/>
          </a:ln>
        </p:spPr>
      </p:sp>
      <p:sp>
        <p:nvSpPr>
          <p:cNvPr id="10" name="Text 8"/>
          <p:cNvSpPr/>
          <p:nvPr/>
        </p:nvSpPr>
        <p:spPr>
          <a:xfrm>
            <a:off x="1188720" y="1527048"/>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11" name="Text 9"/>
          <p:cNvSpPr/>
          <p:nvPr/>
        </p:nvSpPr>
        <p:spPr>
          <a:xfrm>
            <a:off x="1993392" y="1490472"/>
            <a:ext cx="6821424" cy="292608"/>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Day 1 closing documents not fully executed at open of business</a:t>
            </a:r>
            <a:endParaRPr lang="en-US" sz="1150" dirty="0"/>
          </a:p>
        </p:txBody>
      </p:sp>
      <p:sp>
        <p:nvSpPr>
          <p:cNvPr id="12" name="Text 10"/>
          <p:cNvSpPr/>
          <p:nvPr/>
        </p:nvSpPr>
        <p:spPr>
          <a:xfrm>
            <a:off x="320040" y="1819656"/>
            <a:ext cx="4224528" cy="566928"/>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If any closing document is missing a required signature or executed by an unauthorized signatory, the transaction may not be legally effective. Any defect in the closing document set creates title risk and potential deal failure.</a:t>
            </a:r>
            <a:endParaRPr lang="en-US" sz="950" dirty="0"/>
          </a:p>
        </p:txBody>
      </p:sp>
      <p:sp>
        <p:nvSpPr>
          <p:cNvPr id="13" name="Text 11"/>
          <p:cNvSpPr/>
          <p:nvPr/>
        </p:nvSpPr>
        <p:spPr>
          <a:xfrm>
            <a:off x="4681728" y="1819656"/>
            <a:ext cx="4224528" cy="566928"/>
          </a:xfrm>
          <a:prstGeom prst="rect">
            <a:avLst/>
          </a:prstGeom>
          <a:noFill/>
          <a:ln/>
        </p:spPr>
        <p:txBody>
          <a:bodyPr wrap="square" rtlCol="0" anchor="t"/>
          <a:lstStyle/>
          <a:p>
            <a:pPr marL="0" indent="0">
              <a:buNone/>
            </a:pPr>
            <a:r>
              <a:rPr lang="en-US" sz="950" i="1" dirty="0">
                <a:solidFill>
                  <a:srgbClr val="6B2020"/>
                </a:solidFill>
                <a:latin typeface="Calibri" pitchFamily="34" charset="0"/>
                <a:ea typeface="Calibri" pitchFamily="34" charset="-122"/>
                <a:cs typeface="Calibri" pitchFamily="34" charset="-120"/>
              </a:rPr>
              <a:t>→ Confirm all closing documents are pre-positioned with correct authorized signatories 48 hours before close. Build a closing document checklist with named custodian for each document. General Counsel to confirm closing package is complete before 9 AM on March 2.</a:t>
            </a:r>
            <a:endParaRPr lang="en-US" sz="950" dirty="0"/>
          </a:p>
        </p:txBody>
      </p:sp>
      <p:sp>
        <p:nvSpPr>
          <p:cNvPr id="14" name="Shape 12"/>
          <p:cNvSpPr/>
          <p:nvPr/>
        </p:nvSpPr>
        <p:spPr>
          <a:xfrm>
            <a:off x="4572000" y="1801368"/>
            <a:ext cx="0" cy="603504"/>
          </a:xfrm>
          <a:prstGeom prst="line">
            <a:avLst/>
          </a:prstGeom>
          <a:noFill/>
          <a:ln w="9525">
            <a:solidFill>
              <a:srgbClr val="E0E0E0"/>
            </a:solidFill>
            <a:prstDash val="solid"/>
          </a:ln>
        </p:spPr>
      </p:sp>
      <p:sp>
        <p:nvSpPr>
          <p:cNvPr id="15" name="Shape 13"/>
          <p:cNvSpPr/>
          <p:nvPr/>
        </p:nvSpPr>
        <p:spPr>
          <a:xfrm>
            <a:off x="256032" y="2505456"/>
            <a:ext cx="8631936" cy="1024128"/>
          </a:xfrm>
          <a:prstGeom prst="rect">
            <a:avLst/>
          </a:prstGeom>
          <a:solidFill>
            <a:srgbClr val="FFFFFF"/>
          </a:solidFill>
          <a:ln w="9525">
            <a:solidFill>
              <a:srgbClr val="E0E0E0"/>
            </a:solidFill>
            <a:prstDash val="solid"/>
          </a:ln>
        </p:spPr>
      </p:sp>
      <p:sp>
        <p:nvSpPr>
          <p:cNvPr id="16" name="Shape 14"/>
          <p:cNvSpPr/>
          <p:nvPr/>
        </p:nvSpPr>
        <p:spPr>
          <a:xfrm>
            <a:off x="320040" y="2615184"/>
            <a:ext cx="822960" cy="219456"/>
          </a:xfrm>
          <a:prstGeom prst="roundRect">
            <a:avLst>
              <a:gd name="adj" fmla="val 16667"/>
            </a:avLst>
          </a:prstGeom>
          <a:solidFill>
            <a:srgbClr val="FFFFFF"/>
          </a:solidFill>
          <a:ln w="19050">
            <a:solidFill>
              <a:srgbClr val="B91C1C"/>
            </a:solidFill>
            <a:prstDash val="solid"/>
          </a:ln>
        </p:spPr>
      </p:sp>
      <p:sp>
        <p:nvSpPr>
          <p:cNvPr id="17" name="Text 15"/>
          <p:cNvSpPr/>
          <p:nvPr/>
        </p:nvSpPr>
        <p:spPr>
          <a:xfrm>
            <a:off x="320040" y="2615184"/>
            <a:ext cx="822960"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18" name="Shape 16"/>
          <p:cNvSpPr/>
          <p:nvPr/>
        </p:nvSpPr>
        <p:spPr>
          <a:xfrm>
            <a:off x="1188720" y="2615184"/>
            <a:ext cx="749808" cy="219456"/>
          </a:xfrm>
          <a:prstGeom prst="roundRect">
            <a:avLst>
              <a:gd name="adj" fmla="val 16667"/>
            </a:avLst>
          </a:prstGeom>
          <a:solidFill>
            <a:srgbClr val="FEE2E2"/>
          </a:solidFill>
          <a:ln w="12700">
            <a:solidFill>
              <a:srgbClr val="FEE2E2"/>
            </a:solidFill>
            <a:prstDash val="solid"/>
          </a:ln>
        </p:spPr>
      </p:sp>
      <p:sp>
        <p:nvSpPr>
          <p:cNvPr id="19" name="Text 17"/>
          <p:cNvSpPr/>
          <p:nvPr/>
        </p:nvSpPr>
        <p:spPr>
          <a:xfrm>
            <a:off x="1188720" y="2615184"/>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0" name="Text 18"/>
          <p:cNvSpPr/>
          <p:nvPr/>
        </p:nvSpPr>
        <p:spPr>
          <a:xfrm>
            <a:off x="1993392" y="2578608"/>
            <a:ext cx="6821424" cy="292608"/>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Legal entity structures not legally effective at Day 1 open</a:t>
            </a:r>
            <a:endParaRPr lang="en-US" sz="1150" dirty="0"/>
          </a:p>
        </p:txBody>
      </p:sp>
      <p:sp>
        <p:nvSpPr>
          <p:cNvPr id="21" name="Text 19"/>
          <p:cNvSpPr/>
          <p:nvPr/>
        </p:nvSpPr>
        <p:spPr>
          <a:xfrm>
            <a:off x="320040" y="2907792"/>
            <a:ext cx="4224528" cy="566928"/>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If required entity formations, mergers, or dissolutions are not legally effective at Day 1 open, the combined entity's legal structure is incomplete. Regulatory filings, tax elections, and counterparty notifications may be premature or invalid.</a:t>
            </a:r>
            <a:endParaRPr lang="en-US" sz="950" dirty="0"/>
          </a:p>
        </p:txBody>
      </p:sp>
      <p:sp>
        <p:nvSpPr>
          <p:cNvPr id="22" name="Text 20"/>
          <p:cNvSpPr/>
          <p:nvPr/>
        </p:nvSpPr>
        <p:spPr>
          <a:xfrm>
            <a:off x="4681728" y="2907792"/>
            <a:ext cx="4224528" cy="566928"/>
          </a:xfrm>
          <a:prstGeom prst="rect">
            <a:avLst/>
          </a:prstGeom>
          <a:noFill/>
          <a:ln/>
        </p:spPr>
        <p:txBody>
          <a:bodyPr wrap="square" rtlCol="0" anchor="t"/>
          <a:lstStyle/>
          <a:p>
            <a:pPr marL="0" indent="0">
              <a:buNone/>
            </a:pPr>
            <a:r>
              <a:rPr lang="en-US" sz="950" i="1" dirty="0">
                <a:solidFill>
                  <a:srgbClr val="6B2020"/>
                </a:solidFill>
                <a:latin typeface="Calibri" pitchFamily="34" charset="0"/>
                <a:ea typeface="Calibri" pitchFamily="34" charset="-122"/>
                <a:cs typeface="Calibri" pitchFamily="34" charset="-120"/>
              </a:rPr>
              <a:t>→ Corporate Counsel to confirm all required entity actions are legally effective and recorded by 8 AM on March 2. Any entity action not confirmed effective by close-of-business March 1 escalates to General Counsel and IMO Leader immediately.</a:t>
            </a:r>
            <a:endParaRPr lang="en-US" sz="950" dirty="0"/>
          </a:p>
        </p:txBody>
      </p:sp>
      <p:sp>
        <p:nvSpPr>
          <p:cNvPr id="23" name="Shape 21"/>
          <p:cNvSpPr/>
          <p:nvPr/>
        </p:nvSpPr>
        <p:spPr>
          <a:xfrm>
            <a:off x="4572000" y="2889504"/>
            <a:ext cx="0" cy="603504"/>
          </a:xfrm>
          <a:prstGeom prst="line">
            <a:avLst/>
          </a:prstGeom>
          <a:noFill/>
          <a:ln w="9525">
            <a:solidFill>
              <a:srgbClr val="E0E0E0"/>
            </a:solidFill>
            <a:prstDash val="solid"/>
          </a:ln>
        </p:spPr>
      </p:sp>
      <p:sp>
        <p:nvSpPr>
          <p:cNvPr id="24" name="Shape 22"/>
          <p:cNvSpPr/>
          <p:nvPr/>
        </p:nvSpPr>
        <p:spPr>
          <a:xfrm>
            <a:off x="256032" y="3593592"/>
            <a:ext cx="8631936" cy="1024128"/>
          </a:xfrm>
          <a:prstGeom prst="rect">
            <a:avLst/>
          </a:prstGeom>
          <a:solidFill>
            <a:srgbClr val="FFFFFF"/>
          </a:solidFill>
          <a:ln w="9525">
            <a:solidFill>
              <a:srgbClr val="E0E0E0"/>
            </a:solidFill>
            <a:prstDash val="solid"/>
          </a:ln>
        </p:spPr>
      </p:sp>
      <p:sp>
        <p:nvSpPr>
          <p:cNvPr id="25" name="Shape 23"/>
          <p:cNvSpPr/>
          <p:nvPr/>
        </p:nvSpPr>
        <p:spPr>
          <a:xfrm>
            <a:off x="320040" y="3703320"/>
            <a:ext cx="822960" cy="219456"/>
          </a:xfrm>
          <a:prstGeom prst="roundRect">
            <a:avLst>
              <a:gd name="adj" fmla="val 16667"/>
            </a:avLst>
          </a:prstGeom>
          <a:solidFill>
            <a:srgbClr val="FFFFFF"/>
          </a:solidFill>
          <a:ln w="19050">
            <a:solidFill>
              <a:srgbClr val="B91C1C"/>
            </a:solidFill>
            <a:prstDash val="solid"/>
          </a:ln>
        </p:spPr>
      </p:sp>
      <p:sp>
        <p:nvSpPr>
          <p:cNvPr id="26" name="Text 24"/>
          <p:cNvSpPr/>
          <p:nvPr/>
        </p:nvSpPr>
        <p:spPr>
          <a:xfrm>
            <a:off x="320040" y="3703320"/>
            <a:ext cx="822960"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27" name="Shape 25"/>
          <p:cNvSpPr/>
          <p:nvPr/>
        </p:nvSpPr>
        <p:spPr>
          <a:xfrm>
            <a:off x="1188720" y="3703320"/>
            <a:ext cx="749808" cy="219456"/>
          </a:xfrm>
          <a:prstGeom prst="roundRect">
            <a:avLst>
              <a:gd name="adj" fmla="val 16667"/>
            </a:avLst>
          </a:prstGeom>
          <a:solidFill>
            <a:srgbClr val="FEE2E2"/>
          </a:solidFill>
          <a:ln w="12700">
            <a:solidFill>
              <a:srgbClr val="FEE2E2"/>
            </a:solidFill>
            <a:prstDash val="solid"/>
          </a:ln>
        </p:spPr>
      </p:sp>
      <p:sp>
        <p:nvSpPr>
          <p:cNvPr id="28" name="Text 26"/>
          <p:cNvSpPr/>
          <p:nvPr/>
        </p:nvSpPr>
        <p:spPr>
          <a:xfrm>
            <a:off x="1188720" y="3703320"/>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9" name="Text 27"/>
          <p:cNvSpPr/>
          <p:nvPr/>
        </p:nvSpPr>
        <p:spPr>
          <a:xfrm>
            <a:off x="1993392" y="3666744"/>
            <a:ext cx="6821424" cy="292608"/>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Contract novation and assignment delayed — counterparty consents outstanding</a:t>
            </a:r>
            <a:endParaRPr lang="en-US" sz="1150" dirty="0"/>
          </a:p>
        </p:txBody>
      </p:sp>
      <p:sp>
        <p:nvSpPr>
          <p:cNvPr id="30" name="Text 28"/>
          <p:cNvSpPr/>
          <p:nvPr/>
        </p:nvSpPr>
        <p:spPr>
          <a:xfrm>
            <a:off x="320040" y="3995928"/>
            <a:ext cx="4224528" cy="566928"/>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Any contract that cannot be novated or assigned without consent that has not yet been obtained cannot be transferred at close. Unauthorized assignment of a restricted contract may constitute a material breach, triggering counterparty termination rights.</a:t>
            </a:r>
            <a:endParaRPr lang="en-US" sz="950" dirty="0"/>
          </a:p>
        </p:txBody>
      </p:sp>
      <p:sp>
        <p:nvSpPr>
          <p:cNvPr id="31" name="Text 29"/>
          <p:cNvSpPr/>
          <p:nvPr/>
        </p:nvSpPr>
        <p:spPr>
          <a:xfrm>
            <a:off x="4681728" y="3995928"/>
            <a:ext cx="4224528" cy="566928"/>
          </a:xfrm>
          <a:prstGeom prst="rect">
            <a:avLst/>
          </a:prstGeom>
          <a:noFill/>
          <a:ln/>
        </p:spPr>
        <p:txBody>
          <a:bodyPr wrap="square" rtlCol="0" anchor="t"/>
          <a:lstStyle/>
          <a:p>
            <a:pPr marL="0" indent="0">
              <a:buNone/>
            </a:pPr>
            <a:r>
              <a:rPr lang="en-US" sz="950" i="1" dirty="0">
                <a:solidFill>
                  <a:srgbClr val="6B2020"/>
                </a:solidFill>
                <a:latin typeface="Calibri" pitchFamily="34" charset="0"/>
                <a:ea typeface="Calibri" pitchFamily="34" charset="-122"/>
                <a:cs typeface="Calibri" pitchFamily="34" charset="-120"/>
              </a:rPr>
              <a:t>→ Confirm counterparty consent is obtained before executing any novation or assignment. Commercial Counsel to flag any consent that is not confirmed at least 24 hours before close. Any outstanding consent escalated to General Counsel for decision on Day 1 sequencing.</a:t>
            </a:r>
            <a:endParaRPr lang="en-US" sz="950" dirty="0"/>
          </a:p>
        </p:txBody>
      </p:sp>
      <p:sp>
        <p:nvSpPr>
          <p:cNvPr id="32" name="Shape 30"/>
          <p:cNvSpPr/>
          <p:nvPr/>
        </p:nvSpPr>
        <p:spPr>
          <a:xfrm>
            <a:off x="4572000" y="3977640"/>
            <a:ext cx="0" cy="603504"/>
          </a:xfrm>
          <a:prstGeom prst="line">
            <a:avLst/>
          </a:prstGeom>
          <a:noFill/>
          <a:ln w="9525">
            <a:solidFill>
              <a:srgbClr val="E0E0E0"/>
            </a:solidFill>
            <a:prstDash val="solid"/>
          </a:ln>
        </p:spPr>
      </p:sp>
      <p:sp>
        <p:nvSpPr>
          <p:cNvPr id="33" name="Text 31"/>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4" name="Text 32"/>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8B1A1A"/>
          </a:solidFill>
          <a:ln w="12700">
            <a:solidFill>
              <a:srgbClr val="8B1A1A"/>
            </a:solidFill>
            <a:prstDash val="solid"/>
          </a:ln>
        </p:spPr>
      </p:sp>
      <p:sp>
        <p:nvSpPr>
          <p:cNvPr id="3" name="Shape 1"/>
          <p:cNvSpPr/>
          <p:nvPr/>
        </p:nvSpPr>
        <p:spPr>
          <a:xfrm>
            <a:off x="0" y="1234440"/>
            <a:ext cx="9144000" cy="54864"/>
          </a:xfrm>
          <a:prstGeom prst="rect">
            <a:avLst/>
          </a:prstGeom>
          <a:solidFill>
            <a:srgbClr val="FFE8A0"/>
          </a:solidFill>
          <a:ln w="12700">
            <a:solidFill>
              <a:srgbClr val="FFE8A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E8A0"/>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2 of 2</a:t>
            </a:r>
            <a:endParaRPr lang="en-US" sz="2600" dirty="0"/>
          </a:p>
        </p:txBody>
      </p:sp>
      <p:sp>
        <p:nvSpPr>
          <p:cNvPr id="6" name="Shape 4"/>
          <p:cNvSpPr/>
          <p:nvPr/>
        </p:nvSpPr>
        <p:spPr>
          <a:xfrm>
            <a:off x="256032" y="1417320"/>
            <a:ext cx="8631936" cy="1417320"/>
          </a:xfrm>
          <a:prstGeom prst="rect">
            <a:avLst/>
          </a:prstGeom>
          <a:solidFill>
            <a:srgbClr val="FFFFFF"/>
          </a:solidFill>
          <a:ln w="9525">
            <a:solidFill>
              <a:srgbClr val="E0E0E0"/>
            </a:solidFill>
            <a:prstDash val="solid"/>
          </a:ln>
        </p:spPr>
      </p:sp>
      <p:sp>
        <p:nvSpPr>
          <p:cNvPr id="7" name="Shape 5"/>
          <p:cNvSpPr/>
          <p:nvPr/>
        </p:nvSpPr>
        <p:spPr>
          <a:xfrm>
            <a:off x="320040" y="1527048"/>
            <a:ext cx="822960" cy="219456"/>
          </a:xfrm>
          <a:prstGeom prst="roundRect">
            <a:avLst>
              <a:gd name="adj" fmla="val 16667"/>
            </a:avLst>
          </a:prstGeom>
          <a:solidFill>
            <a:srgbClr val="FFFFFF"/>
          </a:solidFill>
          <a:ln w="19050">
            <a:solidFill>
              <a:srgbClr val="C97B00"/>
            </a:solidFill>
            <a:prstDash val="solid"/>
          </a:ln>
        </p:spPr>
      </p:sp>
      <p:sp>
        <p:nvSpPr>
          <p:cNvPr id="8" name="Text 6"/>
          <p:cNvSpPr/>
          <p:nvPr/>
        </p:nvSpPr>
        <p:spPr>
          <a:xfrm>
            <a:off x="320040" y="1527048"/>
            <a:ext cx="822960" cy="219456"/>
          </a:xfrm>
          <a:prstGeom prst="rect">
            <a:avLst/>
          </a:prstGeom>
          <a:noFill/>
          <a:ln/>
        </p:spPr>
        <p:txBody>
          <a:bodyPr wrap="square" rtlCol="0" anchor="ctr"/>
          <a:lstStyle/>
          <a:p>
            <a:pPr marL="0" indent="0" algn="ctr">
              <a:buNone/>
            </a:pPr>
            <a:r>
              <a:rPr lang="en-US" sz="900" b="1" dirty="0">
                <a:solidFill>
                  <a:srgbClr val="C97B00"/>
                </a:solidFill>
                <a:latin typeface="Calibri" pitchFamily="34" charset="0"/>
                <a:ea typeface="Calibri" pitchFamily="34" charset="-122"/>
                <a:cs typeface="Calibri" pitchFamily="34" charset="-120"/>
              </a:rPr>
              <a:t>Assumption</a:t>
            </a:r>
            <a:endParaRPr lang="en-US" sz="900" dirty="0"/>
          </a:p>
        </p:txBody>
      </p:sp>
      <p:sp>
        <p:nvSpPr>
          <p:cNvPr id="9" name="Shape 7"/>
          <p:cNvSpPr/>
          <p:nvPr/>
        </p:nvSpPr>
        <p:spPr>
          <a:xfrm>
            <a:off x="1188720" y="1527048"/>
            <a:ext cx="749808" cy="219456"/>
          </a:xfrm>
          <a:prstGeom prst="roundRect">
            <a:avLst>
              <a:gd name="adj" fmla="val 16667"/>
            </a:avLst>
          </a:prstGeom>
          <a:solidFill>
            <a:srgbClr val="DCFCE7"/>
          </a:solidFill>
          <a:ln w="12700">
            <a:solidFill>
              <a:srgbClr val="DCFCE7"/>
            </a:solidFill>
            <a:prstDash val="solid"/>
          </a:ln>
        </p:spPr>
      </p:sp>
      <p:sp>
        <p:nvSpPr>
          <p:cNvPr id="10" name="Text 8"/>
          <p:cNvSpPr/>
          <p:nvPr/>
        </p:nvSpPr>
        <p:spPr>
          <a:xfrm>
            <a:off x="1188720" y="1527048"/>
            <a:ext cx="749808" cy="219456"/>
          </a:xfrm>
          <a:prstGeom prst="rect">
            <a:avLst/>
          </a:prstGeom>
          <a:noFill/>
          <a:ln/>
        </p:spPr>
        <p:txBody>
          <a:bodyPr wrap="square" rtlCol="0" anchor="ctr"/>
          <a:lstStyle/>
          <a:p>
            <a:pPr marL="0" indent="0" algn="ctr">
              <a:buNone/>
            </a:pPr>
            <a:r>
              <a:rPr lang="en-US" sz="900" b="1" dirty="0">
                <a:solidFill>
                  <a:srgbClr val="166534"/>
                </a:solidFill>
                <a:latin typeface="Calibri" pitchFamily="34" charset="0"/>
                <a:ea typeface="Calibri" pitchFamily="34" charset="-122"/>
                <a:cs typeface="Calibri" pitchFamily="34" charset="-120"/>
              </a:rPr>
              <a:t>Validated</a:t>
            </a:r>
            <a:endParaRPr lang="en-US" sz="900" dirty="0"/>
          </a:p>
        </p:txBody>
      </p:sp>
      <p:sp>
        <p:nvSpPr>
          <p:cNvPr id="11" name="Text 9"/>
          <p:cNvSpPr/>
          <p:nvPr/>
        </p:nvSpPr>
        <p:spPr>
          <a:xfrm>
            <a:off x="1993392" y="1490472"/>
            <a:ext cx="6821424" cy="292608"/>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Acquired company General Counsel and senior legal staff will remain available through integration</a:t>
            </a:r>
            <a:endParaRPr lang="en-US" sz="1150" dirty="0"/>
          </a:p>
        </p:txBody>
      </p:sp>
      <p:sp>
        <p:nvSpPr>
          <p:cNvPr id="12" name="Text 10"/>
          <p:cNvSpPr/>
          <p:nvPr/>
        </p:nvSpPr>
        <p:spPr>
          <a:xfrm>
            <a:off x="320040" y="1819656"/>
            <a:ext cx="4224528" cy="960120"/>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If the acquired company's GC or senior legal personnel depart at or near close, the combined entity loses institutional knowledge of target's contracts, litigation, regulatory relationships, and compliance posture — none of which can be quickly reconstructed.</a:t>
            </a:r>
            <a:endParaRPr lang="en-US" sz="950" dirty="0"/>
          </a:p>
        </p:txBody>
      </p:sp>
      <p:sp>
        <p:nvSpPr>
          <p:cNvPr id="13" name="Text 11"/>
          <p:cNvSpPr/>
          <p:nvPr/>
        </p:nvSpPr>
        <p:spPr>
          <a:xfrm>
            <a:off x="4681728" y="1819656"/>
            <a:ext cx="4224528" cy="960120"/>
          </a:xfrm>
          <a:prstGeom prst="rect">
            <a:avLst/>
          </a:prstGeom>
          <a:noFill/>
          <a:ln/>
        </p:spPr>
        <p:txBody>
          <a:bodyPr wrap="square" rtlCol="0" anchor="t"/>
          <a:lstStyle/>
          <a:p>
            <a:pPr marL="0" indent="0">
              <a:buNone/>
            </a:pPr>
            <a:r>
              <a:rPr lang="en-US" sz="950" i="1" dirty="0">
                <a:solidFill>
                  <a:srgbClr val="6B2020"/>
                </a:solidFill>
                <a:latin typeface="Calibri" pitchFamily="34" charset="0"/>
                <a:ea typeface="Calibri" pitchFamily="34" charset="-122"/>
                <a:cs typeface="Calibri" pitchFamily="34" charset="-120"/>
              </a:rPr>
              <a:t>→ General Counsel confirmed retention status of acquired company's top 3 legal personnel before close. Any at-risk departure escalated to Executive Sponsor before Day 1. Retention incentives in place where needed.</a:t>
            </a:r>
            <a:endParaRPr lang="en-US" sz="950" dirty="0"/>
          </a:p>
        </p:txBody>
      </p:sp>
      <p:sp>
        <p:nvSpPr>
          <p:cNvPr id="14" name="Shape 12"/>
          <p:cNvSpPr/>
          <p:nvPr/>
        </p:nvSpPr>
        <p:spPr>
          <a:xfrm>
            <a:off x="4572000" y="1801368"/>
            <a:ext cx="0" cy="996696"/>
          </a:xfrm>
          <a:prstGeom prst="line">
            <a:avLst/>
          </a:prstGeom>
          <a:noFill/>
          <a:ln w="9525">
            <a:solidFill>
              <a:srgbClr val="E0E0E0"/>
            </a:solidFill>
            <a:prstDash val="solid"/>
          </a:ln>
        </p:spPr>
      </p:sp>
      <p:sp>
        <p:nvSpPr>
          <p:cNvPr id="15" name="Shape 13"/>
          <p:cNvSpPr/>
          <p:nvPr/>
        </p:nvSpPr>
        <p:spPr>
          <a:xfrm>
            <a:off x="256032" y="2980944"/>
            <a:ext cx="8631936" cy="1417320"/>
          </a:xfrm>
          <a:prstGeom prst="rect">
            <a:avLst/>
          </a:prstGeom>
          <a:solidFill>
            <a:srgbClr val="FFFFFF"/>
          </a:solidFill>
          <a:ln w="9525">
            <a:solidFill>
              <a:srgbClr val="E0E0E0"/>
            </a:solidFill>
            <a:prstDash val="solid"/>
          </a:ln>
        </p:spPr>
      </p:sp>
      <p:sp>
        <p:nvSpPr>
          <p:cNvPr id="16" name="Shape 14"/>
          <p:cNvSpPr/>
          <p:nvPr/>
        </p:nvSpPr>
        <p:spPr>
          <a:xfrm>
            <a:off x="320040" y="3090672"/>
            <a:ext cx="822960" cy="219456"/>
          </a:xfrm>
          <a:prstGeom prst="roundRect">
            <a:avLst>
              <a:gd name="adj" fmla="val 16667"/>
            </a:avLst>
          </a:prstGeom>
          <a:solidFill>
            <a:srgbClr val="FFFFFF"/>
          </a:solidFill>
          <a:ln w="19050">
            <a:solidFill>
              <a:srgbClr val="C97B00"/>
            </a:solidFill>
            <a:prstDash val="solid"/>
          </a:ln>
        </p:spPr>
      </p:sp>
      <p:sp>
        <p:nvSpPr>
          <p:cNvPr id="17" name="Text 15"/>
          <p:cNvSpPr/>
          <p:nvPr/>
        </p:nvSpPr>
        <p:spPr>
          <a:xfrm>
            <a:off x="320040" y="3090672"/>
            <a:ext cx="822960" cy="219456"/>
          </a:xfrm>
          <a:prstGeom prst="rect">
            <a:avLst/>
          </a:prstGeom>
          <a:noFill/>
          <a:ln/>
        </p:spPr>
        <p:txBody>
          <a:bodyPr wrap="square" rtlCol="0" anchor="ctr"/>
          <a:lstStyle/>
          <a:p>
            <a:pPr marL="0" indent="0" algn="ctr">
              <a:buNone/>
            </a:pPr>
            <a:r>
              <a:rPr lang="en-US" sz="900" b="1" dirty="0">
                <a:solidFill>
                  <a:srgbClr val="C97B00"/>
                </a:solidFill>
                <a:latin typeface="Calibri" pitchFamily="34" charset="0"/>
                <a:ea typeface="Calibri" pitchFamily="34" charset="-122"/>
                <a:cs typeface="Calibri" pitchFamily="34" charset="-120"/>
              </a:rPr>
              <a:t>Assumption</a:t>
            </a:r>
            <a:endParaRPr lang="en-US" sz="900" dirty="0"/>
          </a:p>
        </p:txBody>
      </p:sp>
      <p:sp>
        <p:nvSpPr>
          <p:cNvPr id="18" name="Shape 16"/>
          <p:cNvSpPr/>
          <p:nvPr/>
        </p:nvSpPr>
        <p:spPr>
          <a:xfrm>
            <a:off x="1188720" y="3090672"/>
            <a:ext cx="749808" cy="219456"/>
          </a:xfrm>
          <a:prstGeom prst="roundRect">
            <a:avLst>
              <a:gd name="adj" fmla="val 16667"/>
            </a:avLst>
          </a:prstGeom>
          <a:solidFill>
            <a:srgbClr val="DCFCE7"/>
          </a:solidFill>
          <a:ln w="12700">
            <a:solidFill>
              <a:srgbClr val="DCFCE7"/>
            </a:solidFill>
            <a:prstDash val="solid"/>
          </a:ln>
        </p:spPr>
      </p:sp>
      <p:sp>
        <p:nvSpPr>
          <p:cNvPr id="19" name="Text 17"/>
          <p:cNvSpPr/>
          <p:nvPr/>
        </p:nvSpPr>
        <p:spPr>
          <a:xfrm>
            <a:off x="1188720" y="3090672"/>
            <a:ext cx="749808" cy="219456"/>
          </a:xfrm>
          <a:prstGeom prst="rect">
            <a:avLst/>
          </a:prstGeom>
          <a:noFill/>
          <a:ln/>
        </p:spPr>
        <p:txBody>
          <a:bodyPr wrap="square" rtlCol="0" anchor="ctr"/>
          <a:lstStyle/>
          <a:p>
            <a:pPr marL="0" indent="0" algn="ctr">
              <a:buNone/>
            </a:pPr>
            <a:r>
              <a:rPr lang="en-US" sz="900" b="1" dirty="0">
                <a:solidFill>
                  <a:srgbClr val="166534"/>
                </a:solidFill>
                <a:latin typeface="Calibri" pitchFamily="34" charset="0"/>
                <a:ea typeface="Calibri" pitchFamily="34" charset="-122"/>
                <a:cs typeface="Calibri" pitchFamily="34" charset="-120"/>
              </a:rPr>
              <a:t>Validated</a:t>
            </a:r>
            <a:endParaRPr lang="en-US" sz="900" dirty="0"/>
          </a:p>
        </p:txBody>
      </p:sp>
      <p:sp>
        <p:nvSpPr>
          <p:cNvPr id="20" name="Text 18"/>
          <p:cNvSpPr/>
          <p:nvPr/>
        </p:nvSpPr>
        <p:spPr>
          <a:xfrm>
            <a:off x="1993392" y="3054096"/>
            <a:ext cx="6821424" cy="292608"/>
          </a:xfrm>
          <a:prstGeom prst="rect">
            <a:avLst/>
          </a:prstGeom>
          <a:noFill/>
          <a:ln/>
        </p:spPr>
        <p:txBody>
          <a:bodyPr wrap="square" rtlCol="0" anchor="ctr"/>
          <a:lstStyle/>
          <a:p>
            <a:pPr marL="0" indent="0">
              <a:buNone/>
            </a:pPr>
            <a:r>
              <a:rPr lang="en-US" sz="1150" b="1" dirty="0">
                <a:solidFill>
                  <a:srgbClr val="6B1414"/>
                </a:solidFill>
                <a:latin typeface="Cambria" pitchFamily="34" charset="0"/>
                <a:ea typeface="Cambria" pitchFamily="34" charset="-122"/>
                <a:cs typeface="Cambria" pitchFamily="34" charset="-120"/>
              </a:rPr>
              <a:t>All required regulatory pre-approvals will be obtained without conditions or consent orders</a:t>
            </a:r>
            <a:endParaRPr lang="en-US" sz="1150" dirty="0"/>
          </a:p>
        </p:txBody>
      </p:sp>
      <p:sp>
        <p:nvSpPr>
          <p:cNvPr id="21" name="Text 19"/>
          <p:cNvSpPr/>
          <p:nvPr/>
        </p:nvSpPr>
        <p:spPr>
          <a:xfrm>
            <a:off x="320040" y="3383280"/>
            <a:ext cx="4224528" cy="960120"/>
          </a:xfrm>
          <a:prstGeom prst="rect">
            <a:avLst/>
          </a:prstGeom>
          <a:noFill/>
          <a:ln/>
        </p:spPr>
        <p:txBody>
          <a:bodyPr wrap="square" rtlCol="0" anchor="t"/>
          <a:lstStyle/>
          <a:p>
            <a:pPr marL="0" indent="0">
              <a:buNone/>
            </a:pPr>
            <a:r>
              <a:rPr lang="en-US" sz="950" dirty="0">
                <a:solidFill>
                  <a:srgbClr val="2A0A0A"/>
                </a:solidFill>
                <a:latin typeface="Calibri" pitchFamily="34" charset="0"/>
                <a:ea typeface="Calibri" pitchFamily="34" charset="-122"/>
                <a:cs typeface="Calibri" pitchFamily="34" charset="-120"/>
              </a:rPr>
              <a:t>If regulatory approval is conditional — requiring divestitures, behavioral remedies, or consent orders — the integration scope, timeline, and synergy model must be revised. Any condition not anticipated in deal modeling creates significant post-close disruption.</a:t>
            </a:r>
            <a:endParaRPr lang="en-US" sz="950" dirty="0"/>
          </a:p>
        </p:txBody>
      </p:sp>
      <p:sp>
        <p:nvSpPr>
          <p:cNvPr id="22" name="Text 20"/>
          <p:cNvSpPr/>
          <p:nvPr/>
        </p:nvSpPr>
        <p:spPr>
          <a:xfrm>
            <a:off x="4681728" y="3383280"/>
            <a:ext cx="4224528" cy="960120"/>
          </a:xfrm>
          <a:prstGeom prst="rect">
            <a:avLst/>
          </a:prstGeom>
          <a:noFill/>
          <a:ln/>
        </p:spPr>
        <p:txBody>
          <a:bodyPr wrap="square" rtlCol="0" anchor="t"/>
          <a:lstStyle/>
          <a:p>
            <a:pPr marL="0" indent="0">
              <a:buNone/>
            </a:pPr>
            <a:r>
              <a:rPr lang="en-US" sz="950" i="1" dirty="0">
                <a:solidFill>
                  <a:srgbClr val="6B2020"/>
                </a:solidFill>
                <a:latin typeface="Calibri" pitchFamily="34" charset="0"/>
                <a:ea typeface="Calibri" pitchFamily="34" charset="-122"/>
                <a:cs typeface="Calibri" pitchFamily="34" charset="-120"/>
              </a:rPr>
              <a:t>→ Regulatory Counsel monitoring all pre-closing filings. No conditional approval accepted without Steering Committee review of revised integration scope. Any indication of conditional outcome escalated to General Counsel and Executive Sponsor within 24 hours of signal.</a:t>
            </a:r>
            <a:endParaRPr lang="en-US" sz="950" dirty="0"/>
          </a:p>
        </p:txBody>
      </p:sp>
      <p:sp>
        <p:nvSpPr>
          <p:cNvPr id="23" name="Shape 21"/>
          <p:cNvSpPr/>
          <p:nvPr/>
        </p:nvSpPr>
        <p:spPr>
          <a:xfrm>
            <a:off x="4572000" y="3364992"/>
            <a:ext cx="0" cy="996696"/>
          </a:xfrm>
          <a:prstGeom prst="line">
            <a:avLst/>
          </a:prstGeom>
          <a:noFill/>
          <a:ln w="9525">
            <a:solidFill>
              <a:srgbClr val="E0E0E0"/>
            </a:solidFill>
            <a:prstDash val="solid"/>
          </a:ln>
        </p:spPr>
      </p:sp>
      <p:sp>
        <p:nvSpPr>
          <p:cNvPr id="24" name="Text 22"/>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25" name="Text 23"/>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8</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8B1A1A"/>
        </a:solidFill>
        <a:effectLst/>
      </p:bgPr>
    </p:bg>
    <p:spTree>
      <p:nvGrpSpPr>
        <p:cNvPr id="1" name=""/>
        <p:cNvGrpSpPr/>
        <p:nvPr/>
      </p:nvGrpSpPr>
      <p:grpSpPr>
        <a:xfrm>
          <a:off x="0" y="0"/>
          <a:ext cx="0" cy="0"/>
          <a:chOff x="0" y="0"/>
          <a:chExt cx="0" cy="0"/>
        </a:xfrm>
      </p:grpSpPr>
      <p:sp>
        <p:nvSpPr>
          <p:cNvPr id="2" name="Text 0"/>
          <p:cNvSpPr/>
          <p:nvPr/>
        </p:nvSpPr>
        <p:spPr>
          <a:xfrm>
            <a:off x="548640" y="1371600"/>
            <a:ext cx="8046720" cy="822960"/>
          </a:xfrm>
          <a:prstGeom prst="rect">
            <a:avLst/>
          </a:prstGeom>
          <a:noFill/>
          <a:ln/>
        </p:spPr>
        <p:txBody>
          <a:bodyPr wrap="square"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Legal is Day 1 Ready and Executing.</a:t>
            </a:r>
            <a:endParaRPr lang="en-US" sz="3600" dirty="0"/>
          </a:p>
        </p:txBody>
      </p:sp>
      <p:sp>
        <p:nvSpPr>
          <p:cNvPr id="3" name="Shape 1"/>
          <p:cNvSpPr/>
          <p:nvPr/>
        </p:nvSpPr>
        <p:spPr>
          <a:xfrm>
            <a:off x="548640" y="2304288"/>
            <a:ext cx="8046720" cy="50292"/>
          </a:xfrm>
          <a:prstGeom prst="rect">
            <a:avLst/>
          </a:prstGeom>
          <a:solidFill>
            <a:srgbClr val="FFE8A0"/>
          </a:solidFill>
          <a:ln w="12700">
            <a:solidFill>
              <a:srgbClr val="FFE8A0"/>
            </a:solidFill>
            <a:prstDash val="solid"/>
          </a:ln>
        </p:spPr>
      </p:sp>
      <p:sp>
        <p:nvSpPr>
          <p:cNvPr id="4" name="Text 2"/>
          <p:cNvSpPr/>
          <p:nvPr/>
        </p:nvSpPr>
        <p:spPr>
          <a:xfrm>
            <a:off x="548640" y="2487168"/>
            <a:ext cx="8046720" cy="548640"/>
          </a:xfrm>
          <a:prstGeom prst="rect">
            <a:avLst/>
          </a:prstGeom>
          <a:noFill/>
          <a:ln/>
        </p:spPr>
        <p:txBody>
          <a:bodyPr wrap="square" rtlCol="0" anchor="ctr"/>
          <a:lstStyle/>
          <a:p>
            <a:pPr marL="0" indent="0" algn="ctr">
              <a:buNone/>
            </a:pPr>
            <a:r>
              <a:rPr lang="en-US" sz="2600" b="1" kern="0" spc="800" dirty="0">
                <a:solidFill>
                  <a:srgbClr val="FFFFFF"/>
                </a:solidFill>
                <a:latin typeface="Cambria" pitchFamily="34" charset="0"/>
                <a:ea typeface="Cambria" pitchFamily="34" charset="-122"/>
                <a:cs typeface="Cambria" pitchFamily="34" charset="-120"/>
              </a:rPr>
              <a:t>100-DAY ADVISORS</a:t>
            </a:r>
            <a:endParaRPr lang="en-US" sz="2600" dirty="0"/>
          </a:p>
        </p:txBody>
      </p:sp>
      <p:sp>
        <p:nvSpPr>
          <p:cNvPr id="5" name="Text 3"/>
          <p:cNvSpPr/>
          <p:nvPr/>
        </p:nvSpPr>
        <p:spPr>
          <a:xfrm>
            <a:off x="548640" y="3063240"/>
            <a:ext cx="8046720" cy="320040"/>
          </a:xfrm>
          <a:prstGeom prst="rect">
            <a:avLst/>
          </a:prstGeom>
          <a:noFill/>
          <a:ln/>
        </p:spPr>
        <p:txBody>
          <a:bodyPr wrap="square" rtlCol="0" anchor="ctr"/>
          <a:lstStyle/>
          <a:p>
            <a:pPr marL="0" indent="0" algn="ctr">
              <a:buNone/>
            </a:pPr>
            <a:r>
              <a:rPr lang="en-US" sz="1400" i="1" dirty="0">
                <a:solidFill>
                  <a:srgbClr val="FFE8A0"/>
                </a:solidFill>
                <a:latin typeface="Cambria" pitchFamily="34" charset="0"/>
                <a:ea typeface="Cambria" pitchFamily="34" charset="-122"/>
                <a:cs typeface="Cambria" pitchFamily="34" charset="-120"/>
              </a:rPr>
              <a:t>Accelerating M&amp;A Integrations</a:t>
            </a:r>
            <a:endParaRPr lang="en-US" sz="1400" dirty="0"/>
          </a:p>
        </p:txBody>
      </p:sp>
      <p:sp>
        <p:nvSpPr>
          <p:cNvPr id="6" name="Text 4"/>
          <p:cNvSpPr/>
          <p:nvPr/>
        </p:nvSpPr>
        <p:spPr>
          <a:xfrm>
            <a:off x="548640" y="3493008"/>
            <a:ext cx="8046720" cy="2743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mandaplaybook.com</a:t>
            </a:r>
            <a:endParaRPr lang="en-US" sz="1200" dirty="0"/>
          </a:p>
        </p:txBody>
      </p:sp>
      <p:sp>
        <p:nvSpPr>
          <p:cNvPr id="7" name="Text 5"/>
          <p:cNvSpPr/>
          <p:nvPr/>
        </p:nvSpPr>
        <p:spPr>
          <a:xfrm>
            <a:off x="548640" y="3785616"/>
            <a:ext cx="8046720" cy="256032"/>
          </a:xfrm>
          <a:prstGeom prst="rect">
            <a:avLst/>
          </a:prstGeom>
          <a:noFill/>
          <a:ln/>
        </p:spPr>
        <p:txBody>
          <a:bodyPr wrap="square" rtlCol="0" anchor="ctr"/>
          <a:lstStyle/>
          <a:p>
            <a:pPr marL="0" indent="0" algn="ctr">
              <a:buNone/>
            </a:pPr>
            <a:r>
              <a:rPr lang="en-US" sz="1100" dirty="0">
                <a:solidFill>
                  <a:srgbClr val="FFD4A0"/>
                </a:solidFill>
                <a:latin typeface="Calibri" pitchFamily="34" charset="0"/>
                <a:ea typeface="Calibri" pitchFamily="34" charset="-122"/>
                <a:cs typeface="Calibri" pitchFamily="34" charset="-120"/>
              </a:rPr>
              <a:t>inquiries@100dayadvisors.com</a:t>
            </a:r>
            <a:endParaRPr lang="en-US" sz="1100" dirty="0"/>
          </a:p>
        </p:txBody>
      </p:sp>
      <p:sp>
        <p:nvSpPr>
          <p:cNvPr id="8" name="Text 6"/>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FFD4A0"/>
                </a:solidFill>
                <a:latin typeface="Calibri" pitchFamily="34" charset="0"/>
                <a:ea typeface="Calibri" pitchFamily="34" charset="-122"/>
                <a:cs typeface="Calibri" pitchFamily="34" charset="-120"/>
              </a:rPr>
              <a:t>© 100-Day Advisors  ·  MandAPlaybook.com</a:t>
            </a:r>
            <a:endParaRPr lang="en-US" sz="700" dirty="0"/>
          </a:p>
        </p:txBody>
      </p:sp>
      <p:sp>
        <p:nvSpPr>
          <p:cNvPr id="9" name="Text 7"/>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FFD4A0"/>
                </a:solidFill>
                <a:latin typeface="Calibri" pitchFamily="34" charset="0"/>
                <a:ea typeface="Calibri" pitchFamily="34" charset="-122"/>
                <a:cs typeface="Calibri" pitchFamily="34" charset="-120"/>
              </a:rPr>
              <a:t>9</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1515</Words>
  <Application>Microsoft Macintosh PowerPoint</Application>
  <PresentationFormat>On-screen Show (16:9)</PresentationFormat>
  <Paragraphs>165</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Day 1 Readiness</dc:title>
  <dc:subject>PptxGenJS Presentation</dc:subject>
  <dc:creator>PptxGenJS</dc:creator>
  <cp:lastModifiedBy>JOE ABERGER</cp:lastModifiedBy>
  <cp:revision>3</cp:revision>
  <dcterms:created xsi:type="dcterms:W3CDTF">2026-06-27T14:48:49Z</dcterms:created>
  <dcterms:modified xsi:type="dcterms:W3CDTF">2026-06-27T15:36:12Z</dcterms:modified>
</cp:coreProperties>
</file>