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10"/>
  </p:normalViewPr>
  <p:slideViewPr>
    <p:cSldViewPr snapToGrid="0" snapToObjects="1">
      <p:cViewPr>
        <p:scale>
          <a:sx n="80" d="100"/>
          <a:sy n="80" d="100"/>
        </p:scale>
        <p:origin x="1264" y="1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398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200400"/>
          </a:xfrm>
          <a:prstGeom prst="rect">
            <a:avLst/>
          </a:prstGeom>
          <a:solidFill>
            <a:srgbClr val="1A3A2A"/>
          </a:solidFill>
          <a:ln w="12700">
            <a:solidFill>
              <a:srgbClr val="1A3A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3200400"/>
            <a:ext cx="9144000" cy="64008"/>
          </a:xfrm>
          <a:prstGeom prst="rect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11480" y="1325880"/>
            <a:ext cx="8732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M&amp;A DAY 1 EMPLOYEE ONBOARDING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411480" y="2029968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kern="0" spc="100" dirty="0">
                <a:solidFill>
                  <a:srgbClr val="E9A8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Pitfalls to Avoid  ·  Orientation Agenda  ·  Design Principles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274320" y="4896612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8549640" y="4896612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61872"/>
          </a:xfrm>
          <a:prstGeom prst="rect">
            <a:avLst/>
          </a:prstGeom>
          <a:solidFill>
            <a:srgbClr val="1A3A2A"/>
          </a:solidFill>
          <a:ln w="12700">
            <a:solidFill>
              <a:srgbClr val="1A3A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207008"/>
            <a:ext cx="9144000" cy="54864"/>
          </a:xfrm>
          <a:prstGeom prst="rect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5953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Pitfalls to Avoid — Content &amp; Presentation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1261872"/>
            <a:ext cx="9144000" cy="3881628"/>
          </a:xfrm>
          <a:prstGeom prst="rect">
            <a:avLst/>
          </a:prstGeom>
          <a:solidFill>
            <a:srgbClr val="F5F0E8"/>
          </a:solidFill>
          <a:ln w="12700">
            <a:solidFill>
              <a:srgbClr val="F5F0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92608" y="1490472"/>
            <a:ext cx="420624" cy="420624"/>
          </a:xfrm>
          <a:prstGeom prst="ellipse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92608" y="149047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1417320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"mind-numbing" paperwork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22960" y="1709928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Tedious data dumps kill momentum before the day begins. Keep administrative tasks brief and front-loaded.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292608" y="2331720"/>
            <a:ext cx="420624" cy="420624"/>
          </a:xfrm>
          <a:prstGeom prst="ellipse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2608" y="23317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2960" y="2258568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"Death by PowerPoint"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822960" y="2551176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Outdated slides, clip art, and wall-to-wall bullets signal the wrong culture. Invest in compelling visuals.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292608" y="3172968"/>
            <a:ext cx="420624" cy="420624"/>
          </a:xfrm>
          <a:prstGeom prst="ellipse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92608" y="317296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22960" y="3099816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Energize your presenters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822960" y="3392424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Boring speakers undermine the celebratory tone. Ensure every presenter brings energy—and room for humor.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292608" y="4014216"/>
            <a:ext cx="420624" cy="420624"/>
          </a:xfrm>
          <a:prstGeom prst="ellipse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92608" y="40142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22960" y="3941064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"damper effect" topics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22960" y="42336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Sexual harassment policies and termination procedures belong in follow-up sessions, not the Day 1 celebration.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274320" y="4896612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8549640" y="4896612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61872"/>
          </a:xfrm>
          <a:prstGeom prst="rect">
            <a:avLst/>
          </a:prstGeom>
          <a:solidFill>
            <a:srgbClr val="1A3A2A"/>
          </a:solidFill>
          <a:ln w="12700">
            <a:solidFill>
              <a:srgbClr val="1A3A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207008"/>
            <a:ext cx="9144000" cy="54864"/>
          </a:xfrm>
          <a:prstGeom prst="rect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5953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Pitfalls to Avoid — Logistics &amp; Environment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1261872"/>
            <a:ext cx="9144000" cy="3881628"/>
          </a:xfrm>
          <a:prstGeom prst="rect">
            <a:avLst/>
          </a:prstGeom>
          <a:solidFill>
            <a:srgbClr val="F5F0E8"/>
          </a:solidFill>
          <a:ln w="12700">
            <a:solidFill>
              <a:srgbClr val="F5F0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92608" y="1490472"/>
            <a:ext cx="420624" cy="420624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92608" y="149047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1417320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Right-size your venue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22960" y="1709928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Facilities must comfortably accommodate all attendees. Cramped rooms signal poor planning and create a bad first impression.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292608" y="2331720"/>
            <a:ext cx="420624" cy="420624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2608" y="23317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2960" y="2258568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Comfort matters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822960" y="2551176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"Butt-numbing" chairs and poor room temperatures erode engagement fast. Physical comfort is a prerequisite for focus.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292608" y="3172968"/>
            <a:ext cx="420624" cy="420624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92608" y="317296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22960" y="3099816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 in food and gifts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822960" y="3392424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catering and meaningful welcome gifts build goodwill. Cheap or generic logo gifts send the wrong signal about NewCo culture.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292608" y="4014216"/>
            <a:ext cx="420624" cy="420624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92608" y="40142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22960" y="3941064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in real break time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22960" y="42336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 breaks must allow genuine social interaction—not rushed pit stops. Relationship-building happens between the sessions.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274320" y="4896612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8549640" y="4896612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61872"/>
          </a:xfrm>
          <a:prstGeom prst="rect">
            <a:avLst/>
          </a:prstGeom>
          <a:solidFill>
            <a:srgbClr val="1A3A2A"/>
          </a:solidFill>
          <a:ln w="12700">
            <a:solidFill>
              <a:srgbClr val="1A3A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207008"/>
            <a:ext cx="9144000" cy="54864"/>
          </a:xfrm>
          <a:prstGeom prst="rect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5953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Pitfalls to Avoid — Cultural &amp; Strategic Alignment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1261872"/>
            <a:ext cx="9144000" cy="3881628"/>
          </a:xfrm>
          <a:prstGeom prst="rect">
            <a:avLst/>
          </a:prstGeom>
          <a:solidFill>
            <a:srgbClr val="F5F0E8"/>
          </a:solidFill>
          <a:ln w="12700">
            <a:solidFill>
              <a:srgbClr val="F5F0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92608" y="1453896"/>
            <a:ext cx="347472" cy="347472"/>
          </a:xfrm>
          <a:prstGeom prst="ellipse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92608" y="145389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49808" y="1389888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Kill the "Us vs. Them" mindset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016717" y="1389888"/>
            <a:ext cx="5943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constant references to the two legacy companies as separate entities. The language of "one company" must start Day 1.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92608" y="2185416"/>
            <a:ext cx="347472" cy="347472"/>
          </a:xfrm>
          <a:prstGeom prst="ellipse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2608" y="218541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49808" y="2121408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 full executive presence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016717" y="2121408"/>
            <a:ext cx="5943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 who fly over the event—brief appearance, then gone—signal disengagement. Executives must stay and participate.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92608" y="2916936"/>
            <a:ext cx="347472" cy="347472"/>
          </a:xfrm>
          <a:prstGeom prst="ellipse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92608" y="291693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49808" y="2852928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"new job remorse" early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016717" y="2852928"/>
            <a:ext cx="5943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Proactively name and answer employee doubts. Employees who leave Day 1 uncertain are already mentally checked out.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92608" y="3648456"/>
            <a:ext cx="347472" cy="347472"/>
          </a:xfrm>
          <a:prstGeom prst="ellipse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92608" y="364845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49808" y="3584448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the calendar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016717" y="3584448"/>
            <a:ext cx="5943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Day 1 orientation that competes with major meetings or milestones is doomed. Coordinate scheduling with ruthless care.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292608" y="4379976"/>
            <a:ext cx="347472" cy="347472"/>
          </a:xfrm>
          <a:prstGeom prst="ellipse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92608" y="437997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49808" y="4315968"/>
            <a:ext cx="22661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a reorientation, not onboarding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016717" y="4315968"/>
            <a:ext cx="5943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 clearly between a standard new hire orientation and a post-merger reorientation. The stakes and tone are different.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274320" y="4896612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8549640" y="4896612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61872"/>
          </a:xfrm>
          <a:prstGeom prst="rect">
            <a:avLst/>
          </a:prstGeom>
          <a:solidFill>
            <a:srgbClr val="1A3A2A"/>
          </a:solidFill>
          <a:ln w="12700">
            <a:solidFill>
              <a:srgbClr val="1A3A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207008"/>
            <a:ext cx="9144000" cy="54864"/>
          </a:xfrm>
          <a:prstGeom prst="rect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5953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"NewCo" Orientation — Sample Agenda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1261872"/>
            <a:ext cx="9144000" cy="3881628"/>
          </a:xfrm>
          <a:prstGeom prst="rect">
            <a:avLst/>
          </a:prstGeom>
          <a:solidFill>
            <a:srgbClr val="F5F0E8"/>
          </a:solidFill>
          <a:ln w="12700">
            <a:solidFill>
              <a:srgbClr val="F5F0E8"/>
            </a:solidFill>
            <a:prstDash val="solid"/>
          </a:ln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28600" y="1325880"/>
          <a:ext cx="8686800" cy="3611883"/>
        </p:xfrm>
        <a:graphic>
          <a:graphicData uri="http://schemas.openxmlformats.org/drawingml/2006/table">
            <a:tbl>
              <a:tblPr/>
              <a:tblGrid>
                <a:gridCol w="1005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835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Time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Session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Objective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35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A3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08:30 AM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Welcome &amp; Logo Gift Distribution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Create a positive first impression and sense of belonging.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35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A3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09:00 AM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Vision: "Better Together"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High-profile executive presentation on NewCo's vision and combined potential.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35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A3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09:45 AM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Meet the Leadership Team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Introduce the leadership team with bios, video clips, and interesting facts.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35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A3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10:30 AM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Interactive Networking Break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Break down "Us vs. Them" barriers through social interaction.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35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A3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11:00 AM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NewCo Strategy &amp; Business Priorities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Educate on revenues, strategy, and how everyone contributes.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35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A3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12:00 PM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Combined Company Celebration Lunch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Build "NewCo" pride with high-quality food and celebration.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35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A3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01:30 PM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NewCo Culture &amp; Operating Protocols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Define how to fit in and succeed using eight operating protocols.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835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A3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02:30 PM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Functional Breakouts: Your Role in NewCo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Ensure employees understand their specific functions, titles, and managers.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835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A3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03:30 PM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Interactive Q&amp;A Panel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Proactively address new job remorse by erasing doubts.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835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A3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04:30 PM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Closing Remarks &amp; "Call to Action"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Accelerate performance and leave with genuine enthusiasm.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274320" y="4896612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8549640" y="4896612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61872"/>
          </a:xfrm>
          <a:prstGeom prst="rect">
            <a:avLst/>
          </a:prstGeom>
          <a:solidFill>
            <a:srgbClr val="1A3A2A"/>
          </a:solidFill>
          <a:ln w="12700">
            <a:solidFill>
              <a:srgbClr val="1A3A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207008"/>
            <a:ext cx="9144000" cy="54864"/>
          </a:xfrm>
          <a:prstGeom prst="rect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5953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Design Principles for Day 1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1261872"/>
            <a:ext cx="9144000" cy="3881628"/>
          </a:xfrm>
          <a:prstGeom prst="rect">
            <a:avLst/>
          </a:prstGeom>
          <a:solidFill>
            <a:srgbClr val="F5F0E8"/>
          </a:solidFill>
          <a:ln w="12700">
            <a:solidFill>
              <a:srgbClr val="F5F0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1389888"/>
            <a:ext cx="2834640" cy="34290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389888" y="1481328"/>
            <a:ext cx="594360" cy="594360"/>
          </a:xfrm>
          <a:prstGeom prst="ellipse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389888" y="1481328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</a:rPr>
              <a:t>★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11480" y="2176272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Engagement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11480" y="2633472"/>
            <a:ext cx="25603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 must remain present and engaged throughout the entire orientation — not just for opening remarks. "Flyover" appearances by executives undermine credibility and signal that Day 1 isn't a real priority.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46120" y="1389888"/>
            <a:ext cx="2834640" cy="34290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61688" y="1481328"/>
            <a:ext cx="594360" cy="59436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61688" y="1481328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</a:rPr>
              <a:t>✦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383280" y="2176272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 Management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383280" y="2633472"/>
            <a:ext cx="25603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HR compliance topics — harassment policies, termination procedures — are excluded from Day 1. Handle them in separate, dedicated training sessions so they don't dampen the celebratory tone.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17920" y="1389888"/>
            <a:ext cx="2834640" cy="34290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333488" y="1481328"/>
            <a:ext cx="594360" cy="594360"/>
          </a:xfrm>
          <a:prstGeom prst="ellipse">
            <a:avLst/>
          </a:prstGeom>
          <a:solidFill>
            <a:srgbClr val="1A3A2A"/>
          </a:solidFill>
          <a:ln w="12700">
            <a:solidFill>
              <a:srgbClr val="1A3A2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33488" y="1481328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</a:rPr>
              <a:t>●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355080" y="2176272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Management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355080" y="2633472"/>
            <a:ext cx="25603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is deliberately chunked into focused, time-boxed sessions. Shorter blocks with built-in interaction keep energy high and prevent the "butt-numbing" effect of marathon presentations.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74320" y="4896612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8549640" y="4896612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0" y="1277914"/>
            <a:ext cx="3291840" cy="38816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9144000" cy="1261872"/>
          </a:xfrm>
          <a:prstGeom prst="rect">
            <a:avLst/>
          </a:prstGeom>
          <a:solidFill>
            <a:srgbClr val="1A3A2A"/>
          </a:solidFill>
          <a:ln w="12700">
            <a:solidFill>
              <a:srgbClr val="1A3A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207008"/>
            <a:ext cx="9144000" cy="54864"/>
          </a:xfrm>
          <a:prstGeom prst="rect">
            <a:avLst/>
          </a:prstGeom>
          <a:solidFill>
            <a:srgbClr val="E9A820"/>
          </a:solidFill>
          <a:ln w="12700">
            <a:solidFill>
              <a:srgbClr val="E9A82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255264" y="1796796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contact us</a:t>
            </a:r>
            <a:endParaRPr lang="en-US" sz="3200" dirty="0"/>
          </a:p>
        </p:txBody>
      </p:sp>
      <p:sp>
        <p:nvSpPr>
          <p:cNvPr id="8" name="Shape 5"/>
          <p:cNvSpPr/>
          <p:nvPr/>
        </p:nvSpPr>
        <p:spPr>
          <a:xfrm>
            <a:off x="4389117" y="2697480"/>
            <a:ext cx="640080" cy="640080"/>
          </a:xfrm>
          <a:prstGeom prst="ellipse">
            <a:avLst/>
          </a:prstGeom>
          <a:solidFill>
            <a:srgbClr val="D6EAE0"/>
          </a:solidFill>
          <a:ln w="12700">
            <a:solidFill>
              <a:srgbClr val="D6EAE0"/>
            </a:solidFill>
            <a:prstDash val="solid"/>
          </a:ln>
        </p:spPr>
      </p:sp>
      <p:pic>
        <p:nvPicPr>
          <p:cNvPr id="9" name="Image 1" descr="/home/claude/unpacked_las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125" y="2761488"/>
            <a:ext cx="512064" cy="512064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6949437" y="2697480"/>
            <a:ext cx="640080" cy="640080"/>
          </a:xfrm>
          <a:prstGeom prst="ellipse">
            <a:avLst/>
          </a:prstGeom>
          <a:solidFill>
            <a:srgbClr val="D6EAE0"/>
          </a:solidFill>
          <a:ln w="12700">
            <a:solidFill>
              <a:srgbClr val="D6EAE0"/>
            </a:solidFill>
            <a:prstDash val="solid"/>
          </a:ln>
        </p:spPr>
      </p:sp>
      <p:pic>
        <p:nvPicPr>
          <p:cNvPr id="11" name="Image 2" descr="/home/claude/unpacked_last/ppt/media/image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445" y="2761488"/>
            <a:ext cx="512064" cy="51206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977637" y="340156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6537957" y="340156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3291840" y="372160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inquiries@MandAPlaybook.com</a:t>
            </a:r>
            <a:endParaRPr lang="en-US" sz="1050" dirty="0"/>
          </a:p>
        </p:txBody>
      </p:sp>
      <p:sp>
        <p:nvSpPr>
          <p:cNvPr id="15" name="Text 10"/>
          <p:cNvSpPr/>
          <p:nvPr/>
        </p:nvSpPr>
        <p:spPr>
          <a:xfrm>
            <a:off x="5852160" y="372160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A3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MandAPlaybook.com/consulting</a:t>
            </a:r>
            <a:endParaRPr lang="en-US" sz="1050" dirty="0"/>
          </a:p>
        </p:txBody>
      </p:sp>
      <p:sp>
        <p:nvSpPr>
          <p:cNvPr id="16" name="Text 11"/>
          <p:cNvSpPr/>
          <p:nvPr/>
        </p:nvSpPr>
        <p:spPr>
          <a:xfrm>
            <a:off x="274320" y="4896612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750" dirty="0"/>
          </a:p>
        </p:txBody>
      </p:sp>
      <p:sp>
        <p:nvSpPr>
          <p:cNvPr id="17" name="Text 12"/>
          <p:cNvSpPr/>
          <p:nvPr/>
        </p:nvSpPr>
        <p:spPr>
          <a:xfrm>
            <a:off x="8549640" y="4896612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750" dirty="0"/>
          </a:p>
        </p:txBody>
      </p:sp>
      <p:pic>
        <p:nvPicPr>
          <p:cNvPr id="20" name="Picture 19" descr="A logo with black text&#10;&#10;Description automatically generated">
            <a:extLst>
              <a:ext uri="{FF2B5EF4-FFF2-40B4-BE49-F238E27FC236}">
                <a16:creationId xmlns:a16="http://schemas.microsoft.com/office/drawing/2014/main" id="{4B31B9BD-4B22-8A31-F103-AC83021C88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15" y="2456084"/>
            <a:ext cx="2987141" cy="11228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737</Words>
  <Application>Microsoft Macintosh PowerPoint</Application>
  <PresentationFormat>On-screen Show (16:9)</PresentationFormat>
  <Paragraphs>114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M&amp;A Employee Onboarding</dc:title>
  <dc:subject>PptxGenJS Presentation</dc:subject>
  <dc:creator>PptxGenJS</dc:creator>
  <cp:lastModifiedBy>JOE ABERGER</cp:lastModifiedBy>
  <cp:revision>4</cp:revision>
  <dcterms:created xsi:type="dcterms:W3CDTF">2026-06-17T01:41:46Z</dcterms:created>
  <dcterms:modified xsi:type="dcterms:W3CDTF">2026-06-17T03:12:39Z</dcterms:modified>
</cp:coreProperties>
</file>