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4610"/>
  </p:normalViewPr>
  <p:slideViewPr>
    <p:cSldViewPr snapToGrid="0" snapToObjects="1">
      <p:cViewPr varScale="1">
        <p:scale>
          <a:sx n="117" d="100"/>
          <a:sy n="117" d="100"/>
        </p:scale>
        <p:origin x="184" y="8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3239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E2A35"/>
          </a:solidFill>
          <a:ln w="12700">
            <a:solidFill>
              <a:srgbClr val="1E2A35"/>
            </a:solidFill>
            <a:prstDash val="solid"/>
          </a:ln>
        </p:spPr>
      </p:sp>
      <p:sp>
        <p:nvSpPr>
          <p:cNvPr id="3" name="Shape 1"/>
          <p:cNvSpPr/>
          <p:nvPr/>
        </p:nvSpPr>
        <p:spPr>
          <a:xfrm>
            <a:off x="0" y="0"/>
            <a:ext cx="201168" cy="5143500"/>
          </a:xfrm>
          <a:prstGeom prst="rect">
            <a:avLst/>
          </a:prstGeom>
          <a:solidFill>
            <a:srgbClr val="00B4A6"/>
          </a:solidFill>
          <a:ln w="12700">
            <a:solidFill>
              <a:srgbClr val="00B4A6"/>
            </a:solidFill>
            <a:prstDash val="solid"/>
          </a:ln>
        </p:spPr>
      </p:sp>
      <p:sp>
        <p:nvSpPr>
          <p:cNvPr id="4" name="Shape 2"/>
          <p:cNvSpPr/>
          <p:nvPr/>
        </p:nvSpPr>
        <p:spPr>
          <a:xfrm>
            <a:off x="201168" y="4594860"/>
            <a:ext cx="8942832" cy="548640"/>
          </a:xfrm>
          <a:prstGeom prst="rect">
            <a:avLst/>
          </a:prstGeom>
          <a:solidFill>
            <a:srgbClr val="007A70"/>
          </a:solidFill>
          <a:ln w="12700">
            <a:solidFill>
              <a:srgbClr val="007A70"/>
            </a:solidFill>
            <a:prstDash val="solid"/>
          </a:ln>
        </p:spPr>
      </p:sp>
      <p:sp>
        <p:nvSpPr>
          <p:cNvPr id="5" name="Text 3"/>
          <p:cNvSpPr/>
          <p:nvPr/>
        </p:nvSpPr>
        <p:spPr>
          <a:xfrm>
            <a:off x="3200400" y="457200"/>
            <a:ext cx="5486400" cy="3200400"/>
          </a:xfrm>
          <a:prstGeom prst="rect">
            <a:avLst/>
          </a:prstGeom>
          <a:noFill/>
          <a:ln/>
        </p:spPr>
        <p:txBody>
          <a:bodyPr wrap="square" lIns="0" tIns="0" rIns="0" bIns="0" rtlCol="0" anchor="ctr"/>
          <a:lstStyle/>
          <a:p>
            <a:pPr marL="0" indent="0" algn="l">
              <a:buNone/>
            </a:pPr>
            <a:r>
              <a:rPr lang="en-US" sz="18000" b="1" dirty="0">
                <a:solidFill>
                  <a:srgbClr val="1A2530"/>
                </a:solidFill>
                <a:latin typeface="Calibri" pitchFamily="34" charset="0"/>
                <a:ea typeface="Calibri" pitchFamily="34" charset="-122"/>
                <a:cs typeface="Calibri" pitchFamily="34" charset="-120"/>
              </a:rPr>
              <a:t>JOBS</a:t>
            </a:r>
            <a:endParaRPr lang="en-US" sz="18000" dirty="0"/>
          </a:p>
        </p:txBody>
      </p:sp>
      <p:sp>
        <p:nvSpPr>
          <p:cNvPr id="7" name="Text 4"/>
          <p:cNvSpPr/>
          <p:nvPr/>
        </p:nvSpPr>
        <p:spPr>
          <a:xfrm>
            <a:off x="384048" y="1234440"/>
            <a:ext cx="5486400" cy="274320"/>
          </a:xfrm>
          <a:prstGeom prst="rect">
            <a:avLst/>
          </a:prstGeom>
          <a:noFill/>
          <a:ln/>
        </p:spPr>
        <p:txBody>
          <a:bodyPr wrap="square" lIns="0" tIns="0" rIns="0" bIns="0" rtlCol="0" anchor="ctr"/>
          <a:lstStyle/>
          <a:p>
            <a:pPr marL="0" indent="0" algn="l">
              <a:buNone/>
            </a:pPr>
            <a:r>
              <a:rPr lang="en-US" sz="950" b="1" kern="0" spc="250" dirty="0">
                <a:solidFill>
                  <a:srgbClr val="00B4A6"/>
                </a:solidFill>
                <a:latin typeface="Calibri" pitchFamily="34" charset="0"/>
                <a:ea typeface="Calibri" pitchFamily="34" charset="-122"/>
                <a:cs typeface="Calibri" pitchFamily="34" charset="-120"/>
              </a:rPr>
              <a:t>EXAMPLE OF EMPLOYEE COMMUNICATION</a:t>
            </a:r>
            <a:endParaRPr lang="en-US" sz="950" dirty="0"/>
          </a:p>
        </p:txBody>
      </p:sp>
      <p:sp>
        <p:nvSpPr>
          <p:cNvPr id="8" name="Text 5"/>
          <p:cNvSpPr/>
          <p:nvPr/>
        </p:nvSpPr>
        <p:spPr>
          <a:xfrm>
            <a:off x="384048" y="1508760"/>
            <a:ext cx="6858000" cy="1691640"/>
          </a:xfrm>
          <a:prstGeom prst="rect">
            <a:avLst/>
          </a:prstGeom>
          <a:noFill/>
          <a:ln/>
        </p:spPr>
        <p:txBody>
          <a:bodyPr wrap="square" lIns="0" tIns="0" rIns="0" bIns="0" rtlCol="0" anchor="ctr"/>
          <a:lstStyle/>
          <a:p>
            <a:pPr marL="0" indent="0" algn="l">
              <a:lnSpc>
                <a:spcPct val="105000"/>
              </a:lnSpc>
              <a:buNone/>
            </a:pPr>
            <a:r>
              <a:rPr lang="en-US" sz="4600" b="1" dirty="0">
                <a:solidFill>
                  <a:srgbClr val="FFFFFF"/>
                </a:solidFill>
                <a:latin typeface="Calibri" pitchFamily="34" charset="0"/>
                <a:ea typeface="Calibri" pitchFamily="34" charset="-122"/>
                <a:cs typeface="Calibri" pitchFamily="34" charset="-120"/>
              </a:rPr>
              <a:t>Post-Merger</a:t>
            </a:r>
            <a:endParaRPr lang="en-US" sz="4600" dirty="0"/>
          </a:p>
          <a:p>
            <a:pPr marL="0" indent="0" algn="l">
              <a:lnSpc>
                <a:spcPct val="105000"/>
              </a:lnSpc>
              <a:buNone/>
            </a:pPr>
            <a:r>
              <a:rPr lang="en-US" sz="4600" b="1" dirty="0">
                <a:solidFill>
                  <a:srgbClr val="FFFFFF"/>
                </a:solidFill>
                <a:latin typeface="Calibri" pitchFamily="34" charset="0"/>
                <a:ea typeface="Calibri" pitchFamily="34" charset="-122"/>
                <a:cs typeface="Calibri" pitchFamily="34" charset="-120"/>
              </a:rPr>
              <a:t>Jobs Announcement</a:t>
            </a:r>
            <a:endParaRPr lang="en-US" sz="4600" dirty="0"/>
          </a:p>
        </p:txBody>
      </p:sp>
      <p:sp>
        <p:nvSpPr>
          <p:cNvPr id="9" name="Text 6"/>
          <p:cNvSpPr/>
          <p:nvPr/>
        </p:nvSpPr>
        <p:spPr>
          <a:xfrm>
            <a:off x="384048" y="3291840"/>
            <a:ext cx="6400800" cy="502920"/>
          </a:xfrm>
          <a:prstGeom prst="rect">
            <a:avLst/>
          </a:prstGeom>
          <a:noFill/>
          <a:ln/>
        </p:spPr>
        <p:txBody>
          <a:bodyPr wrap="square" lIns="0" tIns="0" rIns="0" bIns="0" rtlCol="0" anchor="ctr"/>
          <a:lstStyle/>
          <a:p>
            <a:pPr marL="0" indent="0" algn="l">
              <a:buNone/>
            </a:pPr>
            <a:r>
              <a:rPr lang="en-US" sz="1300" i="1" dirty="0">
                <a:solidFill>
                  <a:srgbClr val="A8BCC8"/>
                </a:solidFill>
                <a:latin typeface="Calibri" pitchFamily="34" charset="0"/>
                <a:ea typeface="Calibri" pitchFamily="34" charset="-122"/>
                <a:cs typeface="Calibri" pitchFamily="34" charset="-120"/>
              </a:rPr>
              <a:t>Talent selection and what employees can expect during the integration</a:t>
            </a:r>
            <a:endParaRPr lang="en-US" sz="1300" dirty="0"/>
          </a:p>
        </p:txBody>
      </p:sp>
      <p:sp>
        <p:nvSpPr>
          <p:cNvPr id="10" name="Text 7"/>
          <p:cNvSpPr/>
          <p:nvPr/>
        </p:nvSpPr>
        <p:spPr>
          <a:xfrm>
            <a:off x="384048" y="4732020"/>
            <a:ext cx="5486400" cy="292608"/>
          </a:xfrm>
          <a:prstGeom prst="rect">
            <a:avLst/>
          </a:prstGeom>
          <a:noFill/>
          <a:ln/>
        </p:spPr>
        <p:txBody>
          <a:bodyPr wrap="square" lIns="0" tIns="0" rIns="0" bIns="0" rtlCol="0" anchor="ctr"/>
          <a:lstStyle/>
          <a:p>
            <a:pPr marL="0" indent="0" algn="l">
              <a:buNone/>
            </a:pPr>
            <a:r>
              <a:rPr lang="en-US" sz="1000" dirty="0">
                <a:solidFill>
                  <a:srgbClr val="FFFFFF"/>
                </a:solidFill>
                <a:latin typeface="Calibri" pitchFamily="34" charset="0"/>
                <a:ea typeface="Calibri" pitchFamily="34" charset="-122"/>
                <a:cs typeface="Calibri" pitchFamily="34" charset="-120"/>
              </a:rPr>
              <a:t>100-Day Advisors  ·  MandAPlaybook.com</a:t>
            </a:r>
            <a:endParaRPr lang="en-US" sz="1000" dirty="0"/>
          </a:p>
        </p:txBody>
      </p:sp>
      <p:sp>
        <p:nvSpPr>
          <p:cNvPr id="12" name="Text 9"/>
          <p:cNvSpPr/>
          <p:nvPr/>
        </p:nvSpPr>
        <p:spPr>
          <a:xfrm>
            <a:off x="8577072" y="4896612"/>
            <a:ext cx="347472" cy="182880"/>
          </a:xfrm>
          <a:prstGeom prst="rect">
            <a:avLst/>
          </a:prstGeom>
          <a:noFill/>
          <a:ln/>
        </p:spPr>
        <p:txBody>
          <a:bodyPr wrap="square" lIns="0" tIns="0" rIns="0" bIns="0" rtlCol="0" anchor="ctr"/>
          <a:lstStyle/>
          <a:p>
            <a:pPr marL="0" indent="0" algn="r">
              <a:buNone/>
            </a:pPr>
            <a:r>
              <a:rPr lang="en-US" sz="750" dirty="0">
                <a:solidFill>
                  <a:srgbClr val="8899AA"/>
                </a:solidFill>
                <a:latin typeface="Calibri" pitchFamily="34" charset="0"/>
                <a:ea typeface="Calibri" pitchFamily="34" charset="-122"/>
                <a:cs typeface="Calibri" pitchFamily="34" charset="-120"/>
              </a:rPr>
              <a:t>01</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9144000" cy="1143000"/>
          </a:xfrm>
          <a:prstGeom prst="rect">
            <a:avLst/>
          </a:prstGeom>
          <a:solidFill>
            <a:srgbClr val="1E2A35"/>
          </a:solidFill>
          <a:ln w="12700">
            <a:solidFill>
              <a:srgbClr val="1E2A35"/>
            </a:solidFill>
            <a:prstDash val="solid"/>
          </a:ln>
        </p:spPr>
      </p:sp>
      <p:sp>
        <p:nvSpPr>
          <p:cNvPr id="3" name="Shape 1"/>
          <p:cNvSpPr/>
          <p:nvPr/>
        </p:nvSpPr>
        <p:spPr>
          <a:xfrm>
            <a:off x="0" y="0"/>
            <a:ext cx="164592" cy="5143500"/>
          </a:xfrm>
          <a:prstGeom prst="rect">
            <a:avLst/>
          </a:prstGeom>
          <a:solidFill>
            <a:srgbClr val="00B4A6"/>
          </a:solidFill>
          <a:ln w="12700">
            <a:solidFill>
              <a:srgbClr val="00B4A6"/>
            </a:solidFill>
            <a:prstDash val="solid"/>
          </a:ln>
        </p:spPr>
      </p:sp>
      <p:sp>
        <p:nvSpPr>
          <p:cNvPr id="4" name="Text 2"/>
          <p:cNvSpPr/>
          <p:nvPr/>
        </p:nvSpPr>
        <p:spPr>
          <a:xfrm>
            <a:off x="320040" y="0"/>
            <a:ext cx="8595360" cy="1097280"/>
          </a:xfrm>
          <a:prstGeom prst="rect">
            <a:avLst/>
          </a:prstGeom>
          <a:noFill/>
          <a:ln/>
        </p:spPr>
        <p:txBody>
          <a:bodyPr wrap="square" lIns="0" tIns="0" rIns="0" bIns="0" rtlCol="0" anchor="ctr"/>
          <a:lstStyle/>
          <a:p>
            <a:pPr marL="0" indent="0" algn="l">
              <a:buNone/>
            </a:pPr>
            <a:r>
              <a:rPr lang="en-US" sz="2800" b="1" dirty="0">
                <a:solidFill>
                  <a:srgbClr val="FFFFFF"/>
                </a:solidFill>
                <a:latin typeface="Calibri" pitchFamily="34" charset="0"/>
                <a:ea typeface="Calibri" pitchFamily="34" charset="-122"/>
                <a:cs typeface="Calibri" pitchFamily="34" charset="-120"/>
              </a:rPr>
              <a:t>Our Commitment to You</a:t>
            </a:r>
            <a:endParaRPr lang="en-US" sz="2800" dirty="0"/>
          </a:p>
        </p:txBody>
      </p:sp>
      <p:sp>
        <p:nvSpPr>
          <p:cNvPr id="5" name="Shape 3"/>
          <p:cNvSpPr/>
          <p:nvPr/>
        </p:nvSpPr>
        <p:spPr>
          <a:xfrm>
            <a:off x="164592" y="1143000"/>
            <a:ext cx="8979408" cy="4000500"/>
          </a:xfrm>
          <a:prstGeom prst="rect">
            <a:avLst/>
          </a:prstGeom>
          <a:solidFill>
            <a:srgbClr val="F2F4F6"/>
          </a:solidFill>
          <a:ln w="12700">
            <a:solidFill>
              <a:srgbClr val="F2F4F6"/>
            </a:solidFill>
            <a:prstDash val="solid"/>
          </a:ln>
        </p:spPr>
      </p:sp>
      <p:sp>
        <p:nvSpPr>
          <p:cNvPr id="6" name="Text 4"/>
          <p:cNvSpPr/>
          <p:nvPr/>
        </p:nvSpPr>
        <p:spPr>
          <a:xfrm>
            <a:off x="342900" y="2335288"/>
            <a:ext cx="8503920" cy="292608"/>
          </a:xfrm>
          <a:prstGeom prst="rect">
            <a:avLst/>
          </a:prstGeom>
          <a:noFill/>
          <a:ln/>
        </p:spPr>
        <p:txBody>
          <a:bodyPr wrap="square" lIns="0" tIns="0" rIns="0" bIns="0" rtlCol="0" anchor="ctr"/>
          <a:lstStyle/>
          <a:p>
            <a:pPr marL="0" indent="0" algn="l">
              <a:buNone/>
            </a:pPr>
            <a:r>
              <a:rPr lang="en-US" sz="1100" b="1" dirty="0">
                <a:solidFill>
                  <a:srgbClr val="007A70"/>
                </a:solidFill>
                <a:latin typeface="Calibri" pitchFamily="34" charset="0"/>
                <a:ea typeface="Calibri" pitchFamily="34" charset="-122"/>
                <a:cs typeface="Calibri" pitchFamily="34" charset="-120"/>
              </a:rPr>
              <a:t>The foundation guiding every talent decision in this integration</a:t>
            </a:r>
            <a:endParaRPr lang="en-US" sz="1100" dirty="0"/>
          </a:p>
        </p:txBody>
      </p:sp>
      <p:sp>
        <p:nvSpPr>
          <p:cNvPr id="7" name="Shape 5"/>
          <p:cNvSpPr/>
          <p:nvPr/>
        </p:nvSpPr>
        <p:spPr>
          <a:xfrm>
            <a:off x="320040" y="1235886"/>
            <a:ext cx="8549640" cy="960120"/>
          </a:xfrm>
          <a:prstGeom prst="rect">
            <a:avLst/>
          </a:prstGeom>
          <a:solidFill>
            <a:srgbClr val="1E2A35"/>
          </a:solidFill>
          <a:ln w="12700">
            <a:solidFill>
              <a:srgbClr val="1E2A35"/>
            </a:solidFill>
            <a:prstDash val="solid"/>
          </a:ln>
        </p:spPr>
      </p:sp>
      <p:sp>
        <p:nvSpPr>
          <p:cNvPr id="8" name="Text 6"/>
          <p:cNvSpPr/>
          <p:nvPr/>
        </p:nvSpPr>
        <p:spPr>
          <a:xfrm>
            <a:off x="457200" y="1254174"/>
            <a:ext cx="8275320" cy="914400"/>
          </a:xfrm>
          <a:prstGeom prst="rect">
            <a:avLst/>
          </a:prstGeom>
          <a:noFill/>
          <a:ln/>
        </p:spPr>
        <p:txBody>
          <a:bodyPr wrap="square" rtlCol="0" anchor="ctr"/>
          <a:lstStyle/>
          <a:p>
            <a:pPr marL="0" indent="0" algn="l">
              <a:lnSpc>
                <a:spcPct val="130000"/>
              </a:lnSpc>
              <a:buNone/>
            </a:pPr>
            <a:r>
              <a:rPr lang="en-US" sz="1200" i="1" dirty="0">
                <a:solidFill>
                  <a:srgbClr val="FFFFFF"/>
                </a:solidFill>
                <a:latin typeface="Calibri" pitchFamily="34" charset="0"/>
                <a:ea typeface="Calibri" pitchFamily="34" charset="-122"/>
                <a:cs typeface="Calibri" pitchFamily="34" charset="-120"/>
              </a:rPr>
              <a:t>Now that the acquisition is complete, we know employees on both sides are eager for answers. While not everything is decided, we are committed to sharing what we can, as soon as we can. This update addresses your most immediate questions about jobs and the integration process.</a:t>
            </a:r>
            <a:endParaRPr lang="en-US" sz="1200" dirty="0"/>
          </a:p>
        </p:txBody>
      </p:sp>
      <p:sp>
        <p:nvSpPr>
          <p:cNvPr id="9" name="Shape 7"/>
          <p:cNvSpPr/>
          <p:nvPr/>
        </p:nvSpPr>
        <p:spPr>
          <a:xfrm>
            <a:off x="320040" y="2697480"/>
            <a:ext cx="2743200" cy="2103120"/>
          </a:xfrm>
          <a:prstGeom prst="rect">
            <a:avLst/>
          </a:prstGeom>
          <a:solidFill>
            <a:srgbClr val="FFFFFF"/>
          </a:solidFill>
          <a:ln w="12700">
            <a:solidFill>
              <a:srgbClr val="D0D6DD"/>
            </a:solidFill>
            <a:prstDash val="solid"/>
          </a:ln>
        </p:spPr>
      </p:sp>
      <p:sp>
        <p:nvSpPr>
          <p:cNvPr id="10" name="Shape 8"/>
          <p:cNvSpPr/>
          <p:nvPr/>
        </p:nvSpPr>
        <p:spPr>
          <a:xfrm>
            <a:off x="320040" y="2697480"/>
            <a:ext cx="2743200" cy="182880"/>
          </a:xfrm>
          <a:prstGeom prst="rect">
            <a:avLst/>
          </a:prstGeom>
          <a:solidFill>
            <a:srgbClr val="00B4A6"/>
          </a:solidFill>
          <a:ln w="12700">
            <a:solidFill>
              <a:srgbClr val="00B4A6"/>
            </a:solidFill>
            <a:prstDash val="solid"/>
          </a:ln>
        </p:spPr>
      </p:sp>
      <p:sp>
        <p:nvSpPr>
          <p:cNvPr id="11" name="Text 9"/>
          <p:cNvSpPr/>
          <p:nvPr/>
        </p:nvSpPr>
        <p:spPr>
          <a:xfrm>
            <a:off x="484632" y="2944368"/>
            <a:ext cx="2414016" cy="347472"/>
          </a:xfrm>
          <a:prstGeom prst="rect">
            <a:avLst/>
          </a:prstGeom>
          <a:noFill/>
          <a:ln/>
        </p:spPr>
        <p:txBody>
          <a:bodyPr wrap="square" lIns="0" tIns="0" rIns="0" bIns="0" rtlCol="0" anchor="ctr"/>
          <a:lstStyle/>
          <a:p>
            <a:pPr marL="0" indent="0">
              <a:buNone/>
            </a:pPr>
            <a:r>
              <a:rPr lang="en-US" sz="1400" b="1" dirty="0">
                <a:solidFill>
                  <a:srgbClr val="111820"/>
                </a:solidFill>
                <a:latin typeface="Calibri" pitchFamily="34" charset="0"/>
                <a:ea typeface="Calibri" pitchFamily="34" charset="-122"/>
                <a:cs typeface="Calibri" pitchFamily="34" charset="-120"/>
              </a:rPr>
              <a:t>Transparency</a:t>
            </a:r>
            <a:endParaRPr lang="en-US" sz="1400" dirty="0"/>
          </a:p>
        </p:txBody>
      </p:sp>
      <p:sp>
        <p:nvSpPr>
          <p:cNvPr id="12" name="Text 10"/>
          <p:cNvSpPr/>
          <p:nvPr/>
        </p:nvSpPr>
        <p:spPr>
          <a:xfrm>
            <a:off x="484632" y="3337560"/>
            <a:ext cx="2414016" cy="1325880"/>
          </a:xfrm>
          <a:prstGeom prst="rect">
            <a:avLst/>
          </a:prstGeom>
          <a:noFill/>
          <a:ln/>
        </p:spPr>
        <p:txBody>
          <a:bodyPr wrap="square" lIns="0" tIns="0" rIns="0" bIns="0" rtlCol="0" anchor="ctr"/>
          <a:lstStyle/>
          <a:p>
            <a:pPr marL="0" indent="0">
              <a:lnSpc>
                <a:spcPct val="130000"/>
              </a:lnSpc>
              <a:buNone/>
            </a:pPr>
            <a:r>
              <a:rPr lang="en-US" sz="1200" dirty="0">
                <a:solidFill>
                  <a:srgbClr val="5A6878"/>
                </a:solidFill>
                <a:latin typeface="Calibri" pitchFamily="34" charset="0"/>
                <a:ea typeface="Calibri" pitchFamily="34" charset="-122"/>
                <a:cs typeface="Calibri" pitchFamily="34" charset="-120"/>
              </a:rPr>
              <a:t>We will share what we know, when we know it — no guessing games.</a:t>
            </a:r>
            <a:endParaRPr lang="en-US" sz="1200" dirty="0"/>
          </a:p>
        </p:txBody>
      </p:sp>
      <p:sp>
        <p:nvSpPr>
          <p:cNvPr id="13" name="Shape 11"/>
          <p:cNvSpPr/>
          <p:nvPr/>
        </p:nvSpPr>
        <p:spPr>
          <a:xfrm>
            <a:off x="3246120" y="2697480"/>
            <a:ext cx="2743200" cy="2103120"/>
          </a:xfrm>
          <a:prstGeom prst="rect">
            <a:avLst/>
          </a:prstGeom>
          <a:solidFill>
            <a:srgbClr val="FFFFFF"/>
          </a:solidFill>
          <a:ln w="12700">
            <a:solidFill>
              <a:srgbClr val="D0D6DD"/>
            </a:solidFill>
            <a:prstDash val="solid"/>
          </a:ln>
        </p:spPr>
      </p:sp>
      <p:sp>
        <p:nvSpPr>
          <p:cNvPr id="14" name="Shape 12"/>
          <p:cNvSpPr/>
          <p:nvPr/>
        </p:nvSpPr>
        <p:spPr>
          <a:xfrm>
            <a:off x="3246120" y="2697480"/>
            <a:ext cx="2743200" cy="182880"/>
          </a:xfrm>
          <a:prstGeom prst="rect">
            <a:avLst/>
          </a:prstGeom>
          <a:solidFill>
            <a:srgbClr val="007A70"/>
          </a:solidFill>
          <a:ln w="12700">
            <a:solidFill>
              <a:srgbClr val="007A70"/>
            </a:solidFill>
            <a:prstDash val="solid"/>
          </a:ln>
        </p:spPr>
      </p:sp>
      <p:sp>
        <p:nvSpPr>
          <p:cNvPr id="15" name="Text 13"/>
          <p:cNvSpPr/>
          <p:nvPr/>
        </p:nvSpPr>
        <p:spPr>
          <a:xfrm>
            <a:off x="3410712" y="2944368"/>
            <a:ext cx="2414016" cy="347472"/>
          </a:xfrm>
          <a:prstGeom prst="rect">
            <a:avLst/>
          </a:prstGeom>
          <a:noFill/>
          <a:ln/>
        </p:spPr>
        <p:txBody>
          <a:bodyPr wrap="square" lIns="0" tIns="0" rIns="0" bIns="0" rtlCol="0" anchor="ctr"/>
          <a:lstStyle/>
          <a:p>
            <a:pPr marL="0" indent="0">
              <a:buNone/>
            </a:pPr>
            <a:r>
              <a:rPr lang="en-US" sz="1400" b="1" dirty="0">
                <a:solidFill>
                  <a:srgbClr val="111820"/>
                </a:solidFill>
                <a:latin typeface="Calibri" pitchFamily="34" charset="0"/>
                <a:ea typeface="Calibri" pitchFamily="34" charset="-122"/>
                <a:cs typeface="Calibri" pitchFamily="34" charset="-120"/>
              </a:rPr>
              <a:t>Speed</a:t>
            </a:r>
            <a:endParaRPr lang="en-US" sz="1400" dirty="0"/>
          </a:p>
        </p:txBody>
      </p:sp>
      <p:sp>
        <p:nvSpPr>
          <p:cNvPr id="16" name="Text 14"/>
          <p:cNvSpPr/>
          <p:nvPr/>
        </p:nvSpPr>
        <p:spPr>
          <a:xfrm>
            <a:off x="3410712" y="3337560"/>
            <a:ext cx="2414016" cy="1325880"/>
          </a:xfrm>
          <a:prstGeom prst="rect">
            <a:avLst/>
          </a:prstGeom>
          <a:noFill/>
          <a:ln/>
        </p:spPr>
        <p:txBody>
          <a:bodyPr wrap="square" lIns="0" tIns="0" rIns="0" bIns="0" rtlCol="0" anchor="ctr"/>
          <a:lstStyle/>
          <a:p>
            <a:pPr marL="0" indent="0">
              <a:lnSpc>
                <a:spcPct val="130000"/>
              </a:lnSpc>
              <a:buNone/>
            </a:pPr>
            <a:r>
              <a:rPr lang="en-US" sz="1200" dirty="0">
                <a:solidFill>
                  <a:srgbClr val="5A6878"/>
                </a:solidFill>
                <a:latin typeface="Calibri" pitchFamily="34" charset="0"/>
                <a:ea typeface="Calibri" pitchFamily="34" charset="-122"/>
                <a:cs typeface="Calibri" pitchFamily="34" charset="-120"/>
              </a:rPr>
              <a:t>Organizational decisions will be communicated within 90 days of Close.</a:t>
            </a:r>
            <a:endParaRPr lang="en-US" sz="1200" dirty="0"/>
          </a:p>
        </p:txBody>
      </p:sp>
      <p:sp>
        <p:nvSpPr>
          <p:cNvPr id="17" name="Shape 15"/>
          <p:cNvSpPr/>
          <p:nvPr/>
        </p:nvSpPr>
        <p:spPr>
          <a:xfrm>
            <a:off x="6172200" y="2697480"/>
            <a:ext cx="2743200" cy="2103120"/>
          </a:xfrm>
          <a:prstGeom prst="rect">
            <a:avLst/>
          </a:prstGeom>
          <a:solidFill>
            <a:srgbClr val="FFFFFF"/>
          </a:solidFill>
          <a:ln w="12700">
            <a:solidFill>
              <a:srgbClr val="D0D6DD"/>
            </a:solidFill>
            <a:prstDash val="solid"/>
          </a:ln>
        </p:spPr>
      </p:sp>
      <p:sp>
        <p:nvSpPr>
          <p:cNvPr id="18" name="Shape 16"/>
          <p:cNvSpPr/>
          <p:nvPr/>
        </p:nvSpPr>
        <p:spPr>
          <a:xfrm>
            <a:off x="6172200" y="2697480"/>
            <a:ext cx="2743200" cy="182880"/>
          </a:xfrm>
          <a:prstGeom prst="rect">
            <a:avLst/>
          </a:prstGeom>
          <a:solidFill>
            <a:srgbClr val="1E2A35"/>
          </a:solidFill>
          <a:ln w="12700">
            <a:solidFill>
              <a:srgbClr val="1E2A35"/>
            </a:solidFill>
            <a:prstDash val="solid"/>
          </a:ln>
        </p:spPr>
      </p:sp>
      <p:sp>
        <p:nvSpPr>
          <p:cNvPr id="19" name="Text 17"/>
          <p:cNvSpPr/>
          <p:nvPr/>
        </p:nvSpPr>
        <p:spPr>
          <a:xfrm>
            <a:off x="6336792" y="2944368"/>
            <a:ext cx="2414016" cy="347472"/>
          </a:xfrm>
          <a:prstGeom prst="rect">
            <a:avLst/>
          </a:prstGeom>
          <a:noFill/>
          <a:ln/>
        </p:spPr>
        <p:txBody>
          <a:bodyPr wrap="square" lIns="0" tIns="0" rIns="0" bIns="0" rtlCol="0" anchor="ctr"/>
          <a:lstStyle/>
          <a:p>
            <a:pPr marL="0" indent="0">
              <a:buNone/>
            </a:pPr>
            <a:r>
              <a:rPr lang="en-US" sz="1400" b="1" dirty="0">
                <a:solidFill>
                  <a:srgbClr val="111820"/>
                </a:solidFill>
                <a:latin typeface="Calibri" pitchFamily="34" charset="0"/>
                <a:ea typeface="Calibri" pitchFamily="34" charset="-122"/>
                <a:cs typeface="Calibri" pitchFamily="34" charset="-120"/>
              </a:rPr>
              <a:t>Respect</a:t>
            </a:r>
            <a:endParaRPr lang="en-US" sz="1400" dirty="0"/>
          </a:p>
        </p:txBody>
      </p:sp>
      <p:sp>
        <p:nvSpPr>
          <p:cNvPr id="20" name="Text 18"/>
          <p:cNvSpPr/>
          <p:nvPr/>
        </p:nvSpPr>
        <p:spPr>
          <a:xfrm>
            <a:off x="6336792" y="3337560"/>
            <a:ext cx="2414016" cy="1325880"/>
          </a:xfrm>
          <a:prstGeom prst="rect">
            <a:avLst/>
          </a:prstGeom>
          <a:noFill/>
          <a:ln/>
        </p:spPr>
        <p:txBody>
          <a:bodyPr wrap="square" lIns="0" tIns="0" rIns="0" bIns="0" rtlCol="0" anchor="ctr"/>
          <a:lstStyle/>
          <a:p>
            <a:pPr marL="0" indent="0">
              <a:lnSpc>
                <a:spcPct val="130000"/>
              </a:lnSpc>
              <a:buNone/>
            </a:pPr>
            <a:r>
              <a:rPr lang="en-US" sz="1200" dirty="0">
                <a:solidFill>
                  <a:srgbClr val="5A6878"/>
                </a:solidFill>
                <a:latin typeface="Calibri" pitchFamily="34" charset="0"/>
                <a:ea typeface="Calibri" pitchFamily="34" charset="-122"/>
                <a:cs typeface="Calibri" pitchFamily="34" charset="-120"/>
              </a:rPr>
              <a:t>Every employee will be treated with dignity throughout this process.</a:t>
            </a:r>
            <a:endParaRPr lang="en-US" sz="1200" dirty="0"/>
          </a:p>
        </p:txBody>
      </p:sp>
      <p:sp>
        <p:nvSpPr>
          <p:cNvPr id="21" name="Text 19"/>
          <p:cNvSpPr/>
          <p:nvPr/>
        </p:nvSpPr>
        <p:spPr>
          <a:xfrm>
            <a:off x="274320" y="4896612"/>
            <a:ext cx="2926080" cy="182880"/>
          </a:xfrm>
          <a:prstGeom prst="rect">
            <a:avLst/>
          </a:prstGeom>
          <a:noFill/>
          <a:ln/>
        </p:spPr>
        <p:txBody>
          <a:bodyPr wrap="square" lIns="0" tIns="0" rIns="0" bIns="0" rtlCol="0" anchor="ctr"/>
          <a:lstStyle/>
          <a:p>
            <a:pPr marL="0" indent="0" algn="l">
              <a:buNone/>
            </a:pPr>
            <a:r>
              <a:rPr lang="en-US" sz="750" dirty="0">
                <a:solidFill>
                  <a:srgbClr val="8899AA"/>
                </a:solidFill>
                <a:latin typeface="Calibri" pitchFamily="34" charset="0"/>
                <a:ea typeface="Calibri" pitchFamily="34" charset="-122"/>
                <a:cs typeface="Calibri" pitchFamily="34" charset="-120"/>
              </a:rPr>
              <a:t>© 100-Day Advisors</a:t>
            </a:r>
            <a:endParaRPr lang="en-US" sz="750" dirty="0"/>
          </a:p>
        </p:txBody>
      </p:sp>
      <p:sp>
        <p:nvSpPr>
          <p:cNvPr id="22" name="Text 20"/>
          <p:cNvSpPr/>
          <p:nvPr/>
        </p:nvSpPr>
        <p:spPr>
          <a:xfrm>
            <a:off x="8577072" y="4896612"/>
            <a:ext cx="347472" cy="182880"/>
          </a:xfrm>
          <a:prstGeom prst="rect">
            <a:avLst/>
          </a:prstGeom>
          <a:noFill/>
          <a:ln/>
        </p:spPr>
        <p:txBody>
          <a:bodyPr wrap="square" lIns="0" tIns="0" rIns="0" bIns="0" rtlCol="0" anchor="ctr"/>
          <a:lstStyle/>
          <a:p>
            <a:pPr marL="0" indent="0" algn="r">
              <a:buNone/>
            </a:pPr>
            <a:r>
              <a:rPr lang="en-US" sz="750" dirty="0">
                <a:solidFill>
                  <a:srgbClr val="8899AA"/>
                </a:solidFill>
                <a:latin typeface="Calibri" pitchFamily="34" charset="0"/>
                <a:ea typeface="Calibri" pitchFamily="34" charset="-122"/>
                <a:cs typeface="Calibri" pitchFamily="34" charset="-120"/>
              </a:rPr>
              <a:t>02</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1143000"/>
          </a:xfrm>
          <a:prstGeom prst="rect">
            <a:avLst/>
          </a:prstGeom>
          <a:solidFill>
            <a:srgbClr val="1E2A35"/>
          </a:solidFill>
          <a:ln w="12700">
            <a:solidFill>
              <a:srgbClr val="1E2A35"/>
            </a:solidFill>
            <a:prstDash val="solid"/>
          </a:ln>
        </p:spPr>
      </p:sp>
      <p:sp>
        <p:nvSpPr>
          <p:cNvPr id="3" name="Shape 1"/>
          <p:cNvSpPr/>
          <p:nvPr/>
        </p:nvSpPr>
        <p:spPr>
          <a:xfrm>
            <a:off x="0" y="0"/>
            <a:ext cx="164592" cy="5143500"/>
          </a:xfrm>
          <a:prstGeom prst="rect">
            <a:avLst/>
          </a:prstGeom>
          <a:solidFill>
            <a:srgbClr val="00B4A6"/>
          </a:solidFill>
          <a:ln w="12700">
            <a:solidFill>
              <a:srgbClr val="00B4A6"/>
            </a:solidFill>
            <a:prstDash val="solid"/>
          </a:ln>
        </p:spPr>
      </p:sp>
      <p:sp>
        <p:nvSpPr>
          <p:cNvPr id="4" name="Text 2"/>
          <p:cNvSpPr/>
          <p:nvPr/>
        </p:nvSpPr>
        <p:spPr>
          <a:xfrm>
            <a:off x="320040" y="0"/>
            <a:ext cx="8595360" cy="1097280"/>
          </a:xfrm>
          <a:prstGeom prst="rect">
            <a:avLst/>
          </a:prstGeom>
          <a:noFill/>
          <a:ln/>
        </p:spPr>
        <p:txBody>
          <a:bodyPr wrap="square" lIns="0" tIns="0" rIns="0" bIns="0" rtlCol="0" anchor="ctr"/>
          <a:lstStyle/>
          <a:p>
            <a:pPr marL="0" indent="0" algn="l">
              <a:buNone/>
            </a:pPr>
            <a:r>
              <a:rPr lang="en-US" sz="2800" b="1" dirty="0">
                <a:solidFill>
                  <a:srgbClr val="FFFFFF"/>
                </a:solidFill>
                <a:latin typeface="Calibri" pitchFamily="34" charset="0"/>
                <a:ea typeface="Calibri" pitchFamily="34" charset="-122"/>
                <a:cs typeface="Calibri" pitchFamily="34" charset="-120"/>
              </a:rPr>
              <a:t>Right People. Right Jobs.</a:t>
            </a:r>
            <a:endParaRPr lang="en-US" sz="2800" dirty="0"/>
          </a:p>
        </p:txBody>
      </p:sp>
      <p:sp>
        <p:nvSpPr>
          <p:cNvPr id="5" name="Shape 3"/>
          <p:cNvSpPr/>
          <p:nvPr/>
        </p:nvSpPr>
        <p:spPr>
          <a:xfrm>
            <a:off x="164592" y="1143000"/>
            <a:ext cx="8979408" cy="4000500"/>
          </a:xfrm>
          <a:prstGeom prst="rect">
            <a:avLst/>
          </a:prstGeom>
          <a:solidFill>
            <a:srgbClr val="F2F4F6"/>
          </a:solidFill>
          <a:ln w="12700">
            <a:solidFill>
              <a:srgbClr val="F2F4F6"/>
            </a:solidFill>
            <a:prstDash val="solid"/>
          </a:ln>
        </p:spPr>
      </p:sp>
      <p:sp>
        <p:nvSpPr>
          <p:cNvPr id="6" name="Text 4"/>
          <p:cNvSpPr/>
          <p:nvPr/>
        </p:nvSpPr>
        <p:spPr>
          <a:xfrm>
            <a:off x="347472" y="1188720"/>
            <a:ext cx="8503920" cy="292608"/>
          </a:xfrm>
          <a:prstGeom prst="rect">
            <a:avLst/>
          </a:prstGeom>
          <a:noFill/>
          <a:ln/>
        </p:spPr>
        <p:txBody>
          <a:bodyPr wrap="square" lIns="0" tIns="0" rIns="0" bIns="0" rtlCol="0" anchor="ctr"/>
          <a:lstStyle/>
          <a:p>
            <a:pPr marL="0" indent="0" algn="l">
              <a:buNone/>
            </a:pPr>
            <a:r>
              <a:rPr lang="en-US" sz="1100" b="1" dirty="0">
                <a:solidFill>
                  <a:srgbClr val="007A70"/>
                </a:solidFill>
                <a:latin typeface="Calibri" pitchFamily="34" charset="0"/>
                <a:ea typeface="Calibri" pitchFamily="34" charset="-122"/>
                <a:cs typeface="Calibri" pitchFamily="34" charset="-120"/>
              </a:rPr>
              <a:t>How talent selection and assessment will work</a:t>
            </a:r>
            <a:endParaRPr lang="en-US" sz="1100" dirty="0"/>
          </a:p>
        </p:txBody>
      </p:sp>
      <p:sp>
        <p:nvSpPr>
          <p:cNvPr id="7" name="Shape 5"/>
          <p:cNvSpPr/>
          <p:nvPr/>
        </p:nvSpPr>
        <p:spPr>
          <a:xfrm>
            <a:off x="320040" y="1554480"/>
            <a:ext cx="45720" cy="658368"/>
          </a:xfrm>
          <a:prstGeom prst="rect">
            <a:avLst/>
          </a:prstGeom>
          <a:solidFill>
            <a:srgbClr val="00B4A6"/>
          </a:solidFill>
          <a:ln w="12700">
            <a:solidFill>
              <a:srgbClr val="00B4A6"/>
            </a:solidFill>
            <a:prstDash val="solid"/>
          </a:ln>
        </p:spPr>
      </p:sp>
      <p:sp>
        <p:nvSpPr>
          <p:cNvPr id="8" name="Text 6"/>
          <p:cNvSpPr/>
          <p:nvPr/>
        </p:nvSpPr>
        <p:spPr>
          <a:xfrm>
            <a:off x="502920" y="1481328"/>
            <a:ext cx="8321040" cy="320040"/>
          </a:xfrm>
          <a:prstGeom prst="rect">
            <a:avLst/>
          </a:prstGeom>
          <a:noFill/>
          <a:ln/>
        </p:spPr>
        <p:txBody>
          <a:bodyPr wrap="square" lIns="0" tIns="0" rIns="0" bIns="0" rtlCol="0" anchor="ctr"/>
          <a:lstStyle/>
          <a:p>
            <a:pPr marL="0" indent="0">
              <a:buNone/>
            </a:pPr>
            <a:r>
              <a:rPr lang="en-US" sz="1300" b="1" dirty="0">
                <a:solidFill>
                  <a:srgbClr val="111820"/>
                </a:solidFill>
                <a:latin typeface="Calibri" pitchFamily="34" charset="0"/>
                <a:ea typeface="Calibri" pitchFamily="34" charset="-122"/>
                <a:cs typeface="Calibri" pitchFamily="34" charset="-120"/>
              </a:rPr>
              <a:t>Best talent wins</a:t>
            </a:r>
            <a:endParaRPr lang="en-US" sz="1300" dirty="0"/>
          </a:p>
        </p:txBody>
      </p:sp>
      <p:sp>
        <p:nvSpPr>
          <p:cNvPr id="9" name="Text 7"/>
          <p:cNvSpPr/>
          <p:nvPr/>
        </p:nvSpPr>
        <p:spPr>
          <a:xfrm>
            <a:off x="502920" y="1801368"/>
            <a:ext cx="8321040" cy="502920"/>
          </a:xfrm>
          <a:prstGeom prst="rect">
            <a:avLst/>
          </a:prstGeom>
          <a:noFill/>
          <a:ln/>
        </p:spPr>
        <p:txBody>
          <a:bodyPr wrap="square" lIns="0" tIns="0" rIns="0" bIns="0" rtlCol="0" anchor="ctr"/>
          <a:lstStyle/>
          <a:p>
            <a:pPr marL="0" indent="0">
              <a:lnSpc>
                <a:spcPct val="120000"/>
              </a:lnSpc>
              <a:buNone/>
            </a:pPr>
            <a:r>
              <a:rPr lang="en-US" sz="1150" dirty="0">
                <a:solidFill>
                  <a:srgbClr val="5A6878"/>
                </a:solidFill>
                <a:latin typeface="Calibri" pitchFamily="34" charset="0"/>
                <a:ea typeface="Calibri" pitchFamily="34" charset="-122"/>
                <a:cs typeface="Calibri" pitchFamily="34" charset="-120"/>
              </a:rPr>
              <a:t>Acquirer's goal is to employ the best talent for every role. We use a fair, transparent assessment process — applied consistently to employees from both companies.</a:t>
            </a:r>
            <a:endParaRPr lang="en-US" sz="1150" dirty="0"/>
          </a:p>
        </p:txBody>
      </p:sp>
      <p:sp>
        <p:nvSpPr>
          <p:cNvPr id="10" name="Shape 8"/>
          <p:cNvSpPr/>
          <p:nvPr/>
        </p:nvSpPr>
        <p:spPr>
          <a:xfrm>
            <a:off x="320040" y="2450592"/>
            <a:ext cx="45720" cy="658368"/>
          </a:xfrm>
          <a:prstGeom prst="rect">
            <a:avLst/>
          </a:prstGeom>
          <a:solidFill>
            <a:srgbClr val="00B4A6"/>
          </a:solidFill>
          <a:ln w="12700">
            <a:solidFill>
              <a:srgbClr val="00B4A6"/>
            </a:solidFill>
            <a:prstDash val="solid"/>
          </a:ln>
        </p:spPr>
      </p:sp>
      <p:sp>
        <p:nvSpPr>
          <p:cNvPr id="11" name="Text 9"/>
          <p:cNvSpPr/>
          <p:nvPr/>
        </p:nvSpPr>
        <p:spPr>
          <a:xfrm>
            <a:off x="502920" y="2377440"/>
            <a:ext cx="8321040" cy="320040"/>
          </a:xfrm>
          <a:prstGeom prst="rect">
            <a:avLst/>
          </a:prstGeom>
          <a:noFill/>
          <a:ln/>
        </p:spPr>
        <p:txBody>
          <a:bodyPr wrap="square" lIns="0" tIns="0" rIns="0" bIns="0" rtlCol="0" anchor="ctr"/>
          <a:lstStyle/>
          <a:p>
            <a:pPr marL="0" indent="0">
              <a:buNone/>
            </a:pPr>
            <a:r>
              <a:rPr lang="en-US" sz="1300" b="1" dirty="0">
                <a:solidFill>
                  <a:srgbClr val="111820"/>
                </a:solidFill>
                <a:latin typeface="Calibri" pitchFamily="34" charset="0"/>
                <a:ea typeface="Calibri" pitchFamily="34" charset="-122"/>
                <a:cs typeface="Calibri" pitchFamily="34" charset="-120"/>
              </a:rPr>
              <a:t>Opportunities for everyone</a:t>
            </a:r>
            <a:endParaRPr lang="en-US" sz="1300" dirty="0"/>
          </a:p>
        </p:txBody>
      </p:sp>
      <p:sp>
        <p:nvSpPr>
          <p:cNvPr id="12" name="Text 10"/>
          <p:cNvSpPr/>
          <p:nvPr/>
        </p:nvSpPr>
        <p:spPr>
          <a:xfrm>
            <a:off x="502920" y="2697480"/>
            <a:ext cx="8321040" cy="502920"/>
          </a:xfrm>
          <a:prstGeom prst="rect">
            <a:avLst/>
          </a:prstGeom>
          <a:noFill/>
          <a:ln/>
        </p:spPr>
        <p:txBody>
          <a:bodyPr wrap="square" lIns="0" tIns="0" rIns="0" bIns="0" rtlCol="0" anchor="ctr"/>
          <a:lstStyle/>
          <a:p>
            <a:pPr marL="0" indent="0">
              <a:lnSpc>
                <a:spcPct val="120000"/>
              </a:lnSpc>
              <a:buNone/>
            </a:pPr>
            <a:r>
              <a:rPr lang="en-US" sz="1150" dirty="0">
                <a:solidFill>
                  <a:srgbClr val="5A6878"/>
                </a:solidFill>
                <a:latin typeface="Calibri" pitchFamily="34" charset="0"/>
                <a:ea typeface="Calibri" pitchFamily="34" charset="-122"/>
                <a:cs typeface="Calibri" pitchFamily="34" charset="-120"/>
              </a:rPr>
              <a:t>The combined organization will create roles — some entirely new — and we will look to employees of both companies to fill them. This integration expands the opportunity set, not just for one side.</a:t>
            </a:r>
            <a:endParaRPr lang="en-US" sz="1150" dirty="0"/>
          </a:p>
        </p:txBody>
      </p:sp>
      <p:sp>
        <p:nvSpPr>
          <p:cNvPr id="13" name="Shape 11"/>
          <p:cNvSpPr/>
          <p:nvPr/>
        </p:nvSpPr>
        <p:spPr>
          <a:xfrm>
            <a:off x="320040" y="3346704"/>
            <a:ext cx="45720" cy="658368"/>
          </a:xfrm>
          <a:prstGeom prst="rect">
            <a:avLst/>
          </a:prstGeom>
          <a:solidFill>
            <a:srgbClr val="00B4A6"/>
          </a:solidFill>
          <a:ln w="12700">
            <a:solidFill>
              <a:srgbClr val="00B4A6"/>
            </a:solidFill>
            <a:prstDash val="solid"/>
          </a:ln>
        </p:spPr>
      </p:sp>
      <p:sp>
        <p:nvSpPr>
          <p:cNvPr id="14" name="Text 12"/>
          <p:cNvSpPr/>
          <p:nvPr/>
        </p:nvSpPr>
        <p:spPr>
          <a:xfrm>
            <a:off x="502920" y="3273552"/>
            <a:ext cx="8321040" cy="320040"/>
          </a:xfrm>
          <a:prstGeom prst="rect">
            <a:avLst/>
          </a:prstGeom>
          <a:noFill/>
          <a:ln/>
        </p:spPr>
        <p:txBody>
          <a:bodyPr wrap="square" lIns="0" tIns="0" rIns="0" bIns="0" rtlCol="0" anchor="ctr"/>
          <a:lstStyle/>
          <a:p>
            <a:pPr marL="0" indent="0">
              <a:buNone/>
            </a:pPr>
            <a:r>
              <a:rPr lang="en-US" sz="1300" b="1" dirty="0">
                <a:solidFill>
                  <a:srgbClr val="111820"/>
                </a:solidFill>
                <a:latin typeface="Calibri" pitchFamily="34" charset="0"/>
                <a:ea typeface="Calibri" pitchFamily="34" charset="-122"/>
                <a:cs typeface="Calibri" pitchFamily="34" charset="-120"/>
              </a:rPr>
              <a:t>Staffing is not one-size-fits-all</a:t>
            </a:r>
            <a:endParaRPr lang="en-US" sz="1300" dirty="0"/>
          </a:p>
        </p:txBody>
      </p:sp>
      <p:sp>
        <p:nvSpPr>
          <p:cNvPr id="15" name="Text 13"/>
          <p:cNvSpPr/>
          <p:nvPr/>
        </p:nvSpPr>
        <p:spPr>
          <a:xfrm>
            <a:off x="502920" y="3593592"/>
            <a:ext cx="8321040" cy="502920"/>
          </a:xfrm>
          <a:prstGeom prst="rect">
            <a:avLst/>
          </a:prstGeom>
          <a:noFill/>
          <a:ln/>
        </p:spPr>
        <p:txBody>
          <a:bodyPr wrap="square" lIns="0" tIns="0" rIns="0" bIns="0" rtlCol="0" anchor="ctr"/>
          <a:lstStyle/>
          <a:p>
            <a:pPr marL="0" indent="0">
              <a:lnSpc>
                <a:spcPct val="120000"/>
              </a:lnSpc>
              <a:buNone/>
            </a:pPr>
            <a:r>
              <a:rPr lang="en-US" sz="1150" dirty="0">
                <a:solidFill>
                  <a:srgbClr val="5A6878"/>
                </a:solidFill>
                <a:latin typeface="Calibri" pitchFamily="34" charset="0"/>
                <a:ea typeface="Calibri" pitchFamily="34" charset="-122"/>
                <a:cs typeface="Calibri" pitchFamily="34" charset="-120"/>
              </a:rPr>
              <a:t>Needs vary by business unit and function. The number of openings, position levels, and approach to key leadership roles will reflect the specific talent and experience of candidates.</a:t>
            </a:r>
            <a:endParaRPr lang="en-US" sz="1150" dirty="0"/>
          </a:p>
        </p:txBody>
      </p:sp>
      <p:sp>
        <p:nvSpPr>
          <p:cNvPr id="16" name="Shape 14"/>
          <p:cNvSpPr/>
          <p:nvPr/>
        </p:nvSpPr>
        <p:spPr>
          <a:xfrm>
            <a:off x="320040" y="4242816"/>
            <a:ext cx="45720" cy="658368"/>
          </a:xfrm>
          <a:prstGeom prst="rect">
            <a:avLst/>
          </a:prstGeom>
          <a:solidFill>
            <a:srgbClr val="00B4A6"/>
          </a:solidFill>
          <a:ln w="12700">
            <a:solidFill>
              <a:srgbClr val="00B4A6"/>
            </a:solidFill>
            <a:prstDash val="solid"/>
          </a:ln>
        </p:spPr>
      </p:sp>
      <p:sp>
        <p:nvSpPr>
          <p:cNvPr id="17" name="Text 15"/>
          <p:cNvSpPr/>
          <p:nvPr/>
        </p:nvSpPr>
        <p:spPr>
          <a:xfrm>
            <a:off x="502920" y="4169664"/>
            <a:ext cx="8321040" cy="320040"/>
          </a:xfrm>
          <a:prstGeom prst="rect">
            <a:avLst/>
          </a:prstGeom>
          <a:noFill/>
          <a:ln/>
        </p:spPr>
        <p:txBody>
          <a:bodyPr wrap="square" lIns="0" tIns="0" rIns="0" bIns="0" rtlCol="0" anchor="ctr"/>
          <a:lstStyle/>
          <a:p>
            <a:pPr marL="0" indent="0">
              <a:buNone/>
            </a:pPr>
            <a:r>
              <a:rPr lang="en-US" sz="1300" b="1" dirty="0">
                <a:solidFill>
                  <a:srgbClr val="111820"/>
                </a:solidFill>
                <a:latin typeface="Calibri" pitchFamily="34" charset="0"/>
                <a:ea typeface="Calibri" pitchFamily="34" charset="-122"/>
                <a:cs typeface="Calibri" pitchFamily="34" charset="-120"/>
              </a:rPr>
              <a:t>No re-interviewing for unchanged roles</a:t>
            </a:r>
            <a:endParaRPr lang="en-US" sz="1300" dirty="0"/>
          </a:p>
        </p:txBody>
      </p:sp>
      <p:sp>
        <p:nvSpPr>
          <p:cNvPr id="18" name="Text 16"/>
          <p:cNvSpPr/>
          <p:nvPr/>
        </p:nvSpPr>
        <p:spPr>
          <a:xfrm>
            <a:off x="502920" y="4489704"/>
            <a:ext cx="8321040" cy="502920"/>
          </a:xfrm>
          <a:prstGeom prst="rect">
            <a:avLst/>
          </a:prstGeom>
          <a:noFill/>
          <a:ln/>
        </p:spPr>
        <p:txBody>
          <a:bodyPr wrap="square" lIns="0" tIns="0" rIns="0" bIns="0" rtlCol="0" anchor="ctr"/>
          <a:lstStyle/>
          <a:p>
            <a:pPr marL="0" indent="0">
              <a:lnSpc>
                <a:spcPct val="120000"/>
              </a:lnSpc>
              <a:buNone/>
            </a:pPr>
            <a:r>
              <a:rPr lang="en-US" sz="1150" dirty="0">
                <a:solidFill>
                  <a:srgbClr val="5A6878"/>
                </a:solidFill>
                <a:latin typeface="Calibri" pitchFamily="34" charset="0"/>
                <a:ea typeface="Calibri" pitchFamily="34" charset="-122"/>
                <a:cs typeface="Calibri" pitchFamily="34" charset="-120"/>
              </a:rPr>
              <a:t>If your current role has been designated to exist unchanged in the new organization, you will not be asked to justify or interview for it.</a:t>
            </a:r>
            <a:endParaRPr lang="en-US" sz="1150" dirty="0"/>
          </a:p>
        </p:txBody>
      </p:sp>
      <p:sp>
        <p:nvSpPr>
          <p:cNvPr id="19" name="Text 17"/>
          <p:cNvSpPr/>
          <p:nvPr/>
        </p:nvSpPr>
        <p:spPr>
          <a:xfrm>
            <a:off x="274320" y="4896612"/>
            <a:ext cx="2926080" cy="182880"/>
          </a:xfrm>
          <a:prstGeom prst="rect">
            <a:avLst/>
          </a:prstGeom>
          <a:noFill/>
          <a:ln/>
        </p:spPr>
        <p:txBody>
          <a:bodyPr wrap="square" lIns="0" tIns="0" rIns="0" bIns="0" rtlCol="0" anchor="ctr"/>
          <a:lstStyle/>
          <a:p>
            <a:pPr marL="0" indent="0" algn="l">
              <a:buNone/>
            </a:pPr>
            <a:r>
              <a:rPr lang="en-US" sz="750" dirty="0">
                <a:solidFill>
                  <a:srgbClr val="8899AA"/>
                </a:solidFill>
                <a:latin typeface="Calibri" pitchFamily="34" charset="0"/>
                <a:ea typeface="Calibri" pitchFamily="34" charset="-122"/>
                <a:cs typeface="Calibri" pitchFamily="34" charset="-120"/>
              </a:rPr>
              <a:t>© 100-Day Advisors</a:t>
            </a:r>
            <a:endParaRPr lang="en-US" sz="750" dirty="0"/>
          </a:p>
        </p:txBody>
      </p:sp>
      <p:sp>
        <p:nvSpPr>
          <p:cNvPr id="20" name="Text 18"/>
          <p:cNvSpPr/>
          <p:nvPr/>
        </p:nvSpPr>
        <p:spPr>
          <a:xfrm>
            <a:off x="8577072" y="4896612"/>
            <a:ext cx="347472" cy="182880"/>
          </a:xfrm>
          <a:prstGeom prst="rect">
            <a:avLst/>
          </a:prstGeom>
          <a:noFill/>
          <a:ln/>
        </p:spPr>
        <p:txBody>
          <a:bodyPr wrap="square" lIns="0" tIns="0" rIns="0" bIns="0" rtlCol="0" anchor="ctr"/>
          <a:lstStyle/>
          <a:p>
            <a:pPr marL="0" indent="0" algn="r">
              <a:buNone/>
            </a:pPr>
            <a:r>
              <a:rPr lang="en-US" sz="750" dirty="0">
                <a:solidFill>
                  <a:srgbClr val="8899AA"/>
                </a:solidFill>
                <a:latin typeface="Calibri" pitchFamily="34" charset="0"/>
                <a:ea typeface="Calibri" pitchFamily="34" charset="-122"/>
                <a:cs typeface="Calibri" pitchFamily="34" charset="-120"/>
              </a:rPr>
              <a:t>03</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1143000"/>
          </a:xfrm>
          <a:prstGeom prst="rect">
            <a:avLst/>
          </a:prstGeom>
          <a:solidFill>
            <a:srgbClr val="1E2A35"/>
          </a:solidFill>
          <a:ln w="12700">
            <a:solidFill>
              <a:srgbClr val="1E2A35"/>
            </a:solidFill>
            <a:prstDash val="solid"/>
          </a:ln>
        </p:spPr>
      </p:sp>
      <p:sp>
        <p:nvSpPr>
          <p:cNvPr id="3" name="Shape 1"/>
          <p:cNvSpPr/>
          <p:nvPr/>
        </p:nvSpPr>
        <p:spPr>
          <a:xfrm>
            <a:off x="0" y="0"/>
            <a:ext cx="164592" cy="5143500"/>
          </a:xfrm>
          <a:prstGeom prst="rect">
            <a:avLst/>
          </a:prstGeom>
          <a:solidFill>
            <a:srgbClr val="00B4A6"/>
          </a:solidFill>
          <a:ln w="12700">
            <a:solidFill>
              <a:srgbClr val="00B4A6"/>
            </a:solidFill>
            <a:prstDash val="solid"/>
          </a:ln>
        </p:spPr>
      </p:sp>
      <p:sp>
        <p:nvSpPr>
          <p:cNvPr id="4" name="Text 2"/>
          <p:cNvSpPr/>
          <p:nvPr/>
        </p:nvSpPr>
        <p:spPr>
          <a:xfrm>
            <a:off x="320040" y="0"/>
            <a:ext cx="8595360" cy="1097280"/>
          </a:xfrm>
          <a:prstGeom prst="rect">
            <a:avLst/>
          </a:prstGeom>
          <a:noFill/>
          <a:ln/>
        </p:spPr>
        <p:txBody>
          <a:bodyPr wrap="square" lIns="0" tIns="0" rIns="0" bIns="0" rtlCol="0" anchor="ctr"/>
          <a:lstStyle/>
          <a:p>
            <a:pPr marL="0" indent="0" algn="l">
              <a:buNone/>
            </a:pPr>
            <a:r>
              <a:rPr lang="en-US" sz="2800" b="1" dirty="0">
                <a:solidFill>
                  <a:srgbClr val="FFFFFF"/>
                </a:solidFill>
                <a:latin typeface="Calibri" pitchFamily="34" charset="0"/>
                <a:ea typeface="Calibri" pitchFamily="34" charset="-122"/>
                <a:cs typeface="Calibri" pitchFamily="34" charset="-120"/>
              </a:rPr>
              <a:t>Timeline &amp; Organizational Impact</a:t>
            </a:r>
            <a:endParaRPr lang="en-US" sz="2800" dirty="0"/>
          </a:p>
        </p:txBody>
      </p:sp>
      <p:sp>
        <p:nvSpPr>
          <p:cNvPr id="5" name="Shape 3"/>
          <p:cNvSpPr/>
          <p:nvPr/>
        </p:nvSpPr>
        <p:spPr>
          <a:xfrm>
            <a:off x="164592" y="1143000"/>
            <a:ext cx="8979408" cy="4000500"/>
          </a:xfrm>
          <a:prstGeom prst="rect">
            <a:avLst/>
          </a:prstGeom>
          <a:solidFill>
            <a:srgbClr val="F2F4F6"/>
          </a:solidFill>
          <a:ln w="12700">
            <a:solidFill>
              <a:srgbClr val="F2F4F6"/>
            </a:solidFill>
            <a:prstDash val="solid"/>
          </a:ln>
        </p:spPr>
      </p:sp>
      <p:sp>
        <p:nvSpPr>
          <p:cNvPr id="6" name="Text 4"/>
          <p:cNvSpPr/>
          <p:nvPr/>
        </p:nvSpPr>
        <p:spPr>
          <a:xfrm>
            <a:off x="347472" y="1188720"/>
            <a:ext cx="8503920" cy="292608"/>
          </a:xfrm>
          <a:prstGeom prst="rect">
            <a:avLst/>
          </a:prstGeom>
          <a:noFill/>
          <a:ln/>
        </p:spPr>
        <p:txBody>
          <a:bodyPr wrap="square" lIns="0" tIns="0" rIns="0" bIns="0" rtlCol="0" anchor="ctr"/>
          <a:lstStyle/>
          <a:p>
            <a:pPr marL="0" indent="0" algn="l">
              <a:buNone/>
            </a:pPr>
            <a:r>
              <a:rPr lang="en-US" sz="1100" b="1" dirty="0">
                <a:solidFill>
                  <a:srgbClr val="007A70"/>
                </a:solidFill>
                <a:latin typeface="Calibri" pitchFamily="34" charset="0"/>
                <a:ea typeface="Calibri" pitchFamily="34" charset="-122"/>
                <a:cs typeface="Calibri" pitchFamily="34" charset="-120"/>
              </a:rPr>
              <a:t>What will change, what won't — and when you'll know</a:t>
            </a:r>
            <a:endParaRPr lang="en-US" sz="1100" dirty="0"/>
          </a:p>
        </p:txBody>
      </p:sp>
      <p:sp>
        <p:nvSpPr>
          <p:cNvPr id="7" name="Shape 5"/>
          <p:cNvSpPr/>
          <p:nvPr/>
        </p:nvSpPr>
        <p:spPr>
          <a:xfrm>
            <a:off x="320040" y="1481328"/>
            <a:ext cx="4114800" cy="3337560"/>
          </a:xfrm>
          <a:prstGeom prst="rect">
            <a:avLst/>
          </a:prstGeom>
          <a:solidFill>
            <a:srgbClr val="FFFFFF"/>
          </a:solidFill>
          <a:ln w="12700">
            <a:solidFill>
              <a:srgbClr val="D0D6DD"/>
            </a:solidFill>
            <a:prstDash val="solid"/>
          </a:ln>
        </p:spPr>
      </p:sp>
      <p:sp>
        <p:nvSpPr>
          <p:cNvPr id="8" name="Text 6"/>
          <p:cNvSpPr/>
          <p:nvPr/>
        </p:nvSpPr>
        <p:spPr>
          <a:xfrm>
            <a:off x="457200" y="1572768"/>
            <a:ext cx="3840480" cy="256032"/>
          </a:xfrm>
          <a:prstGeom prst="rect">
            <a:avLst/>
          </a:prstGeom>
          <a:noFill/>
          <a:ln/>
        </p:spPr>
        <p:txBody>
          <a:bodyPr wrap="square" lIns="0" tIns="0" rIns="0" bIns="0" rtlCol="0" anchor="ctr"/>
          <a:lstStyle/>
          <a:p>
            <a:pPr marL="0" indent="0">
              <a:buNone/>
            </a:pPr>
            <a:r>
              <a:rPr lang="en-US" sz="900" b="1" kern="0" spc="200" dirty="0">
                <a:solidFill>
                  <a:srgbClr val="00B4A6"/>
                </a:solidFill>
                <a:latin typeface="Calibri" pitchFamily="34" charset="0"/>
                <a:ea typeface="Calibri" pitchFamily="34" charset="-122"/>
                <a:cs typeface="Calibri" pitchFamily="34" charset="-120"/>
              </a:rPr>
              <a:t>TIMELINE</a:t>
            </a:r>
            <a:endParaRPr lang="en-US" sz="900" dirty="0"/>
          </a:p>
        </p:txBody>
      </p:sp>
      <p:sp>
        <p:nvSpPr>
          <p:cNvPr id="9" name="Shape 7"/>
          <p:cNvSpPr/>
          <p:nvPr/>
        </p:nvSpPr>
        <p:spPr>
          <a:xfrm>
            <a:off x="457200" y="1975104"/>
            <a:ext cx="274320" cy="274320"/>
          </a:xfrm>
          <a:prstGeom prst="ellipse">
            <a:avLst/>
          </a:prstGeom>
          <a:solidFill>
            <a:srgbClr val="00B4A6"/>
          </a:solidFill>
          <a:ln w="12700">
            <a:solidFill>
              <a:srgbClr val="00B4A6"/>
            </a:solidFill>
            <a:prstDash val="solid"/>
          </a:ln>
        </p:spPr>
      </p:sp>
      <p:sp>
        <p:nvSpPr>
          <p:cNvPr id="10" name="Shape 8"/>
          <p:cNvSpPr/>
          <p:nvPr/>
        </p:nvSpPr>
        <p:spPr>
          <a:xfrm>
            <a:off x="580644" y="2249424"/>
            <a:ext cx="22860" cy="438912"/>
          </a:xfrm>
          <a:prstGeom prst="rect">
            <a:avLst/>
          </a:prstGeom>
          <a:solidFill>
            <a:srgbClr val="00B4A6"/>
          </a:solidFill>
          <a:ln w="12700">
            <a:solidFill>
              <a:srgbClr val="00B4A6"/>
            </a:solidFill>
            <a:prstDash val="solid"/>
          </a:ln>
        </p:spPr>
      </p:sp>
      <p:sp>
        <p:nvSpPr>
          <p:cNvPr id="11" name="Text 9"/>
          <p:cNvSpPr/>
          <p:nvPr/>
        </p:nvSpPr>
        <p:spPr>
          <a:xfrm>
            <a:off x="868680" y="1920240"/>
            <a:ext cx="3383280" cy="256032"/>
          </a:xfrm>
          <a:prstGeom prst="rect">
            <a:avLst/>
          </a:prstGeom>
          <a:noFill/>
          <a:ln/>
        </p:spPr>
        <p:txBody>
          <a:bodyPr wrap="square" lIns="0" tIns="0" rIns="0" bIns="0" rtlCol="0" anchor="ctr"/>
          <a:lstStyle/>
          <a:p>
            <a:pPr marL="0" indent="0">
              <a:buNone/>
            </a:pPr>
            <a:r>
              <a:rPr lang="en-US" sz="1150" b="1" dirty="0">
                <a:solidFill>
                  <a:srgbClr val="111820"/>
                </a:solidFill>
                <a:latin typeface="Calibri" pitchFamily="34" charset="0"/>
                <a:ea typeface="Calibri" pitchFamily="34" charset="-122"/>
                <a:cs typeface="Calibri" pitchFamily="34" charset="-120"/>
              </a:rPr>
              <a:t>Close</a:t>
            </a:r>
            <a:endParaRPr lang="en-US" sz="1150" dirty="0"/>
          </a:p>
        </p:txBody>
      </p:sp>
      <p:sp>
        <p:nvSpPr>
          <p:cNvPr id="12" name="Text 10"/>
          <p:cNvSpPr/>
          <p:nvPr/>
        </p:nvSpPr>
        <p:spPr>
          <a:xfrm>
            <a:off x="868680" y="2167128"/>
            <a:ext cx="3383280" cy="438912"/>
          </a:xfrm>
          <a:prstGeom prst="rect">
            <a:avLst/>
          </a:prstGeom>
          <a:noFill/>
          <a:ln/>
        </p:spPr>
        <p:txBody>
          <a:bodyPr wrap="square" lIns="0" tIns="0" rIns="0" bIns="0" rtlCol="0" anchor="ctr"/>
          <a:lstStyle/>
          <a:p>
            <a:pPr marL="0" indent="0">
              <a:buNone/>
            </a:pPr>
            <a:r>
              <a:rPr lang="en-US" sz="1050" dirty="0">
                <a:solidFill>
                  <a:srgbClr val="5A6878"/>
                </a:solidFill>
                <a:latin typeface="Calibri" pitchFamily="34" charset="0"/>
                <a:ea typeface="Calibri" pitchFamily="34" charset="-122"/>
                <a:cs typeface="Calibri" pitchFamily="34" charset="-120"/>
              </a:rPr>
              <a:t>Acquisition complete. Integration begins.</a:t>
            </a:r>
            <a:endParaRPr lang="en-US" sz="1050" dirty="0"/>
          </a:p>
        </p:txBody>
      </p:sp>
      <p:sp>
        <p:nvSpPr>
          <p:cNvPr id="13" name="Shape 11"/>
          <p:cNvSpPr/>
          <p:nvPr/>
        </p:nvSpPr>
        <p:spPr>
          <a:xfrm>
            <a:off x="457200" y="2724912"/>
            <a:ext cx="274320" cy="274320"/>
          </a:xfrm>
          <a:prstGeom prst="ellipse">
            <a:avLst/>
          </a:prstGeom>
          <a:solidFill>
            <a:srgbClr val="F2F4F6"/>
          </a:solidFill>
          <a:ln w="12700">
            <a:solidFill>
              <a:srgbClr val="00B4A6"/>
            </a:solidFill>
            <a:prstDash val="solid"/>
          </a:ln>
        </p:spPr>
      </p:sp>
      <p:sp>
        <p:nvSpPr>
          <p:cNvPr id="14" name="Shape 12"/>
          <p:cNvSpPr/>
          <p:nvPr/>
        </p:nvSpPr>
        <p:spPr>
          <a:xfrm>
            <a:off x="580644" y="2999232"/>
            <a:ext cx="22860" cy="438912"/>
          </a:xfrm>
          <a:prstGeom prst="rect">
            <a:avLst/>
          </a:prstGeom>
          <a:solidFill>
            <a:srgbClr val="00B4A6"/>
          </a:solidFill>
          <a:ln w="12700">
            <a:solidFill>
              <a:srgbClr val="00B4A6"/>
            </a:solidFill>
            <a:prstDash val="solid"/>
          </a:ln>
        </p:spPr>
      </p:sp>
      <p:sp>
        <p:nvSpPr>
          <p:cNvPr id="15" name="Text 13"/>
          <p:cNvSpPr/>
          <p:nvPr/>
        </p:nvSpPr>
        <p:spPr>
          <a:xfrm>
            <a:off x="868680" y="2670048"/>
            <a:ext cx="3383280" cy="256032"/>
          </a:xfrm>
          <a:prstGeom prst="rect">
            <a:avLst/>
          </a:prstGeom>
          <a:noFill/>
          <a:ln/>
        </p:spPr>
        <p:txBody>
          <a:bodyPr wrap="square" lIns="0" tIns="0" rIns="0" bIns="0" rtlCol="0" anchor="ctr"/>
          <a:lstStyle/>
          <a:p>
            <a:pPr marL="0" indent="0">
              <a:buNone/>
            </a:pPr>
            <a:r>
              <a:rPr lang="en-US" sz="1150" b="1" dirty="0">
                <a:solidFill>
                  <a:srgbClr val="111820"/>
                </a:solidFill>
                <a:latin typeface="Calibri" pitchFamily="34" charset="0"/>
                <a:ea typeface="Calibri" pitchFamily="34" charset="-122"/>
                <a:cs typeface="Calibri" pitchFamily="34" charset="-120"/>
              </a:rPr>
              <a:t>Days 1–30</a:t>
            </a:r>
            <a:endParaRPr lang="en-US" sz="1150" dirty="0"/>
          </a:p>
        </p:txBody>
      </p:sp>
      <p:sp>
        <p:nvSpPr>
          <p:cNvPr id="16" name="Text 14"/>
          <p:cNvSpPr/>
          <p:nvPr/>
        </p:nvSpPr>
        <p:spPr>
          <a:xfrm>
            <a:off x="868680" y="2916936"/>
            <a:ext cx="3383280" cy="438912"/>
          </a:xfrm>
          <a:prstGeom prst="rect">
            <a:avLst/>
          </a:prstGeom>
          <a:noFill/>
          <a:ln/>
        </p:spPr>
        <p:txBody>
          <a:bodyPr wrap="square" lIns="0" tIns="0" rIns="0" bIns="0" rtlCol="0" anchor="ctr"/>
          <a:lstStyle/>
          <a:p>
            <a:pPr marL="0" indent="0">
              <a:buNone/>
            </a:pPr>
            <a:r>
              <a:rPr lang="en-US" sz="1050" dirty="0">
                <a:solidFill>
                  <a:srgbClr val="5A6878"/>
                </a:solidFill>
                <a:latin typeface="Calibri" pitchFamily="34" charset="0"/>
                <a:ea typeface="Calibri" pitchFamily="34" charset="-122"/>
                <a:cs typeface="Calibri" pitchFamily="34" charset="-120"/>
              </a:rPr>
              <a:t>Functional team structures defined per business unit.</a:t>
            </a:r>
            <a:endParaRPr lang="en-US" sz="1050" dirty="0"/>
          </a:p>
        </p:txBody>
      </p:sp>
      <p:sp>
        <p:nvSpPr>
          <p:cNvPr id="17" name="Shape 15"/>
          <p:cNvSpPr/>
          <p:nvPr/>
        </p:nvSpPr>
        <p:spPr>
          <a:xfrm>
            <a:off x="457200" y="3474720"/>
            <a:ext cx="274320" cy="274320"/>
          </a:xfrm>
          <a:prstGeom prst="ellipse">
            <a:avLst/>
          </a:prstGeom>
          <a:solidFill>
            <a:srgbClr val="F2F4F6"/>
          </a:solidFill>
          <a:ln w="12700">
            <a:solidFill>
              <a:srgbClr val="00B4A6"/>
            </a:solidFill>
            <a:prstDash val="solid"/>
          </a:ln>
        </p:spPr>
      </p:sp>
      <p:sp>
        <p:nvSpPr>
          <p:cNvPr id="18" name="Shape 16"/>
          <p:cNvSpPr/>
          <p:nvPr/>
        </p:nvSpPr>
        <p:spPr>
          <a:xfrm>
            <a:off x="580644" y="3749040"/>
            <a:ext cx="22860" cy="438912"/>
          </a:xfrm>
          <a:prstGeom prst="rect">
            <a:avLst/>
          </a:prstGeom>
          <a:solidFill>
            <a:srgbClr val="00B4A6"/>
          </a:solidFill>
          <a:ln w="12700">
            <a:solidFill>
              <a:srgbClr val="00B4A6"/>
            </a:solidFill>
            <a:prstDash val="solid"/>
          </a:ln>
        </p:spPr>
      </p:sp>
      <p:sp>
        <p:nvSpPr>
          <p:cNvPr id="19" name="Text 17"/>
          <p:cNvSpPr/>
          <p:nvPr/>
        </p:nvSpPr>
        <p:spPr>
          <a:xfrm>
            <a:off x="868680" y="3419856"/>
            <a:ext cx="3383280" cy="256032"/>
          </a:xfrm>
          <a:prstGeom prst="rect">
            <a:avLst/>
          </a:prstGeom>
          <a:noFill/>
          <a:ln/>
        </p:spPr>
        <p:txBody>
          <a:bodyPr wrap="square" lIns="0" tIns="0" rIns="0" bIns="0" rtlCol="0" anchor="ctr"/>
          <a:lstStyle/>
          <a:p>
            <a:pPr marL="0" indent="0">
              <a:buNone/>
            </a:pPr>
            <a:r>
              <a:rPr lang="en-US" sz="1150" b="1" dirty="0">
                <a:solidFill>
                  <a:srgbClr val="111820"/>
                </a:solidFill>
                <a:latin typeface="Calibri" pitchFamily="34" charset="0"/>
                <a:ea typeface="Calibri" pitchFamily="34" charset="-122"/>
                <a:cs typeface="Calibri" pitchFamily="34" charset="-120"/>
              </a:rPr>
              <a:t>Days 30–60</a:t>
            </a:r>
            <a:endParaRPr lang="en-US" sz="1150" dirty="0"/>
          </a:p>
        </p:txBody>
      </p:sp>
      <p:sp>
        <p:nvSpPr>
          <p:cNvPr id="20" name="Text 18"/>
          <p:cNvSpPr/>
          <p:nvPr/>
        </p:nvSpPr>
        <p:spPr>
          <a:xfrm>
            <a:off x="868680" y="3666744"/>
            <a:ext cx="3383280" cy="438912"/>
          </a:xfrm>
          <a:prstGeom prst="rect">
            <a:avLst/>
          </a:prstGeom>
          <a:noFill/>
          <a:ln/>
        </p:spPr>
        <p:txBody>
          <a:bodyPr wrap="square" lIns="0" tIns="0" rIns="0" bIns="0" rtlCol="0" anchor="ctr"/>
          <a:lstStyle/>
          <a:p>
            <a:pPr marL="0" indent="0">
              <a:buNone/>
            </a:pPr>
            <a:r>
              <a:rPr lang="en-US" sz="1050" dirty="0">
                <a:solidFill>
                  <a:srgbClr val="5A6878"/>
                </a:solidFill>
                <a:latin typeface="Calibri" pitchFamily="34" charset="0"/>
                <a:ea typeface="Calibri" pitchFamily="34" charset="-122"/>
                <a:cs typeface="Calibri" pitchFamily="34" charset="-120"/>
              </a:rPr>
              <a:t>Initial organizational decisions communicated to impacted employees.</a:t>
            </a:r>
            <a:endParaRPr lang="en-US" sz="1050" dirty="0"/>
          </a:p>
        </p:txBody>
      </p:sp>
      <p:sp>
        <p:nvSpPr>
          <p:cNvPr id="21" name="Shape 19"/>
          <p:cNvSpPr/>
          <p:nvPr/>
        </p:nvSpPr>
        <p:spPr>
          <a:xfrm>
            <a:off x="457200" y="4224528"/>
            <a:ext cx="274320" cy="274320"/>
          </a:xfrm>
          <a:prstGeom prst="ellipse">
            <a:avLst/>
          </a:prstGeom>
          <a:solidFill>
            <a:srgbClr val="F2F4F6"/>
          </a:solidFill>
          <a:ln w="12700">
            <a:solidFill>
              <a:srgbClr val="00B4A6"/>
            </a:solidFill>
            <a:prstDash val="solid"/>
          </a:ln>
        </p:spPr>
      </p:sp>
      <p:sp>
        <p:nvSpPr>
          <p:cNvPr id="22" name="Text 20"/>
          <p:cNvSpPr/>
          <p:nvPr/>
        </p:nvSpPr>
        <p:spPr>
          <a:xfrm>
            <a:off x="868680" y="4169664"/>
            <a:ext cx="3383280" cy="256032"/>
          </a:xfrm>
          <a:prstGeom prst="rect">
            <a:avLst/>
          </a:prstGeom>
          <a:noFill/>
          <a:ln/>
        </p:spPr>
        <p:txBody>
          <a:bodyPr wrap="square" lIns="0" tIns="0" rIns="0" bIns="0" rtlCol="0" anchor="ctr"/>
          <a:lstStyle/>
          <a:p>
            <a:pPr marL="0" indent="0">
              <a:buNone/>
            </a:pPr>
            <a:r>
              <a:rPr lang="en-US" sz="1150" b="1" dirty="0">
                <a:solidFill>
                  <a:srgbClr val="111820"/>
                </a:solidFill>
                <a:latin typeface="Calibri" pitchFamily="34" charset="0"/>
                <a:ea typeface="Calibri" pitchFamily="34" charset="-122"/>
                <a:cs typeface="Calibri" pitchFamily="34" charset="-120"/>
              </a:rPr>
              <a:t>Day 90</a:t>
            </a:r>
            <a:endParaRPr lang="en-US" sz="1150" dirty="0"/>
          </a:p>
        </p:txBody>
      </p:sp>
      <p:sp>
        <p:nvSpPr>
          <p:cNvPr id="23" name="Text 21"/>
          <p:cNvSpPr/>
          <p:nvPr/>
        </p:nvSpPr>
        <p:spPr>
          <a:xfrm>
            <a:off x="868680" y="4416552"/>
            <a:ext cx="3383280" cy="438912"/>
          </a:xfrm>
          <a:prstGeom prst="rect">
            <a:avLst/>
          </a:prstGeom>
          <a:noFill/>
          <a:ln/>
        </p:spPr>
        <p:txBody>
          <a:bodyPr wrap="square" lIns="0" tIns="0" rIns="0" bIns="0" rtlCol="0" anchor="ctr"/>
          <a:lstStyle/>
          <a:p>
            <a:pPr marL="0" indent="0">
              <a:buNone/>
            </a:pPr>
            <a:r>
              <a:rPr lang="en-US" sz="1050" dirty="0">
                <a:solidFill>
                  <a:srgbClr val="5A6878"/>
                </a:solidFill>
                <a:latin typeface="Calibri" pitchFamily="34" charset="0"/>
                <a:ea typeface="Calibri" pitchFamily="34" charset="-122"/>
                <a:cs typeface="Calibri" pitchFamily="34" charset="-120"/>
              </a:rPr>
              <a:t>Majority of organizational decisions shared company-wide.</a:t>
            </a:r>
            <a:endParaRPr lang="en-US" sz="1050" dirty="0"/>
          </a:p>
        </p:txBody>
      </p:sp>
      <p:sp>
        <p:nvSpPr>
          <p:cNvPr id="24" name="Shape 22"/>
          <p:cNvSpPr/>
          <p:nvPr/>
        </p:nvSpPr>
        <p:spPr>
          <a:xfrm>
            <a:off x="4663440" y="1481328"/>
            <a:ext cx="4187952" cy="3337560"/>
          </a:xfrm>
          <a:prstGeom prst="rect">
            <a:avLst/>
          </a:prstGeom>
          <a:solidFill>
            <a:srgbClr val="1E2A35"/>
          </a:solidFill>
          <a:ln w="12700">
            <a:solidFill>
              <a:srgbClr val="1E2A35"/>
            </a:solidFill>
            <a:prstDash val="solid"/>
          </a:ln>
        </p:spPr>
      </p:sp>
      <p:sp>
        <p:nvSpPr>
          <p:cNvPr id="25" name="Text 23"/>
          <p:cNvSpPr/>
          <p:nvPr/>
        </p:nvSpPr>
        <p:spPr>
          <a:xfrm>
            <a:off x="4828032" y="1572768"/>
            <a:ext cx="3840480" cy="256032"/>
          </a:xfrm>
          <a:prstGeom prst="rect">
            <a:avLst/>
          </a:prstGeom>
          <a:noFill/>
          <a:ln/>
        </p:spPr>
        <p:txBody>
          <a:bodyPr wrap="square" lIns="0" tIns="0" rIns="0" bIns="0" rtlCol="0" anchor="ctr"/>
          <a:lstStyle/>
          <a:p>
            <a:pPr marL="0" indent="0">
              <a:buNone/>
            </a:pPr>
            <a:r>
              <a:rPr lang="en-US" sz="900" b="1" kern="0" spc="200" dirty="0">
                <a:solidFill>
                  <a:srgbClr val="00B4A6"/>
                </a:solidFill>
                <a:latin typeface="Calibri" pitchFamily="34" charset="0"/>
                <a:ea typeface="Calibri" pitchFamily="34" charset="-122"/>
                <a:cs typeface="Calibri" pitchFamily="34" charset="-120"/>
              </a:rPr>
              <a:t>WHAT TO EXPECT</a:t>
            </a:r>
            <a:endParaRPr lang="en-US" sz="900" dirty="0"/>
          </a:p>
        </p:txBody>
      </p:sp>
      <p:sp>
        <p:nvSpPr>
          <p:cNvPr id="26" name="Shape 24"/>
          <p:cNvSpPr/>
          <p:nvPr/>
        </p:nvSpPr>
        <p:spPr>
          <a:xfrm>
            <a:off x="4828032" y="1938528"/>
            <a:ext cx="320040" cy="320040"/>
          </a:xfrm>
          <a:prstGeom prst="ellipse">
            <a:avLst/>
          </a:prstGeom>
          <a:solidFill>
            <a:srgbClr val="00B4A6"/>
          </a:solidFill>
          <a:ln w="12700">
            <a:solidFill>
              <a:srgbClr val="1E2A35"/>
            </a:solidFill>
            <a:prstDash val="solid"/>
          </a:ln>
        </p:spPr>
      </p:sp>
      <p:sp>
        <p:nvSpPr>
          <p:cNvPr id="27" name="Text 25"/>
          <p:cNvSpPr/>
          <p:nvPr/>
        </p:nvSpPr>
        <p:spPr>
          <a:xfrm>
            <a:off x="4828032" y="1938528"/>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a:t>
            </a:r>
            <a:endParaRPr lang="en-US" sz="1200" dirty="0"/>
          </a:p>
        </p:txBody>
      </p:sp>
      <p:sp>
        <p:nvSpPr>
          <p:cNvPr id="28" name="Text 26"/>
          <p:cNvSpPr/>
          <p:nvPr/>
        </p:nvSpPr>
        <p:spPr>
          <a:xfrm>
            <a:off x="5230368" y="1956816"/>
            <a:ext cx="3383280" cy="320040"/>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Most roles continue unchanged</a:t>
            </a:r>
            <a:endParaRPr lang="en-US" sz="1250" dirty="0"/>
          </a:p>
        </p:txBody>
      </p:sp>
      <p:sp>
        <p:nvSpPr>
          <p:cNvPr id="29" name="Shape 27"/>
          <p:cNvSpPr/>
          <p:nvPr/>
        </p:nvSpPr>
        <p:spPr>
          <a:xfrm>
            <a:off x="4828032" y="2505456"/>
            <a:ext cx="320040" cy="320040"/>
          </a:xfrm>
          <a:prstGeom prst="ellipse">
            <a:avLst/>
          </a:prstGeom>
          <a:solidFill>
            <a:srgbClr val="00B4A6"/>
          </a:solidFill>
          <a:ln w="12700">
            <a:solidFill>
              <a:srgbClr val="1E2A35"/>
            </a:solidFill>
            <a:prstDash val="solid"/>
          </a:ln>
        </p:spPr>
      </p:sp>
      <p:sp>
        <p:nvSpPr>
          <p:cNvPr id="30" name="Text 28"/>
          <p:cNvSpPr/>
          <p:nvPr/>
        </p:nvSpPr>
        <p:spPr>
          <a:xfrm>
            <a:off x="4828032" y="2505456"/>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a:t>
            </a:r>
            <a:endParaRPr lang="en-US" sz="1200" dirty="0"/>
          </a:p>
        </p:txBody>
      </p:sp>
      <p:sp>
        <p:nvSpPr>
          <p:cNvPr id="31" name="Text 29"/>
          <p:cNvSpPr/>
          <p:nvPr/>
        </p:nvSpPr>
        <p:spPr>
          <a:xfrm>
            <a:off x="5230368" y="2523744"/>
            <a:ext cx="3383280" cy="320040"/>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New roles created for combined org</a:t>
            </a:r>
            <a:endParaRPr lang="en-US" sz="1250" dirty="0"/>
          </a:p>
        </p:txBody>
      </p:sp>
      <p:sp>
        <p:nvSpPr>
          <p:cNvPr id="32" name="Shape 30"/>
          <p:cNvSpPr/>
          <p:nvPr/>
        </p:nvSpPr>
        <p:spPr>
          <a:xfrm>
            <a:off x="4828032" y="3072384"/>
            <a:ext cx="320040" cy="320040"/>
          </a:xfrm>
          <a:prstGeom prst="ellipse">
            <a:avLst/>
          </a:prstGeom>
          <a:solidFill>
            <a:srgbClr val="00B4A6"/>
          </a:solidFill>
          <a:ln w="12700">
            <a:solidFill>
              <a:srgbClr val="1E2A35"/>
            </a:solidFill>
            <a:prstDash val="solid"/>
          </a:ln>
        </p:spPr>
      </p:sp>
      <p:sp>
        <p:nvSpPr>
          <p:cNvPr id="33" name="Text 31"/>
          <p:cNvSpPr/>
          <p:nvPr/>
        </p:nvSpPr>
        <p:spPr>
          <a:xfrm>
            <a:off x="4828032" y="3072384"/>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a:t>
            </a:r>
            <a:endParaRPr lang="en-US" sz="1200" dirty="0"/>
          </a:p>
        </p:txBody>
      </p:sp>
      <p:sp>
        <p:nvSpPr>
          <p:cNvPr id="34" name="Text 32"/>
          <p:cNvSpPr/>
          <p:nvPr/>
        </p:nvSpPr>
        <p:spPr>
          <a:xfrm>
            <a:off x="5230368" y="3090672"/>
            <a:ext cx="3383280" cy="320040"/>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Some duplicate roles eliminated</a:t>
            </a:r>
            <a:endParaRPr lang="en-US" sz="1250" dirty="0"/>
          </a:p>
        </p:txBody>
      </p:sp>
      <p:sp>
        <p:nvSpPr>
          <p:cNvPr id="35" name="Shape 33"/>
          <p:cNvSpPr/>
          <p:nvPr/>
        </p:nvSpPr>
        <p:spPr>
          <a:xfrm>
            <a:off x="4828032" y="3639312"/>
            <a:ext cx="320040" cy="320040"/>
          </a:xfrm>
          <a:prstGeom prst="ellipse">
            <a:avLst/>
          </a:prstGeom>
          <a:solidFill>
            <a:srgbClr val="00B4A6"/>
          </a:solidFill>
          <a:ln w="12700">
            <a:solidFill>
              <a:srgbClr val="1E2A35"/>
            </a:solidFill>
            <a:prstDash val="solid"/>
          </a:ln>
        </p:spPr>
      </p:sp>
      <p:sp>
        <p:nvSpPr>
          <p:cNvPr id="36" name="Text 34"/>
          <p:cNvSpPr/>
          <p:nvPr/>
        </p:nvSpPr>
        <p:spPr>
          <a:xfrm>
            <a:off x="4828032" y="3639312"/>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i</a:t>
            </a:r>
            <a:endParaRPr lang="en-US" sz="1200" dirty="0"/>
          </a:p>
        </p:txBody>
      </p:sp>
      <p:sp>
        <p:nvSpPr>
          <p:cNvPr id="37" name="Text 35"/>
          <p:cNvSpPr/>
          <p:nvPr/>
        </p:nvSpPr>
        <p:spPr>
          <a:xfrm>
            <a:off x="5230368" y="3657600"/>
            <a:ext cx="3383280" cy="320040"/>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Impacted employees notified directly</a:t>
            </a:r>
            <a:endParaRPr lang="en-US" sz="1250" dirty="0"/>
          </a:p>
        </p:txBody>
      </p:sp>
      <p:sp>
        <p:nvSpPr>
          <p:cNvPr id="38" name="Text 36"/>
          <p:cNvSpPr/>
          <p:nvPr/>
        </p:nvSpPr>
        <p:spPr>
          <a:xfrm>
            <a:off x="4828032" y="4206240"/>
            <a:ext cx="3840480" cy="594360"/>
          </a:xfrm>
          <a:prstGeom prst="rect">
            <a:avLst/>
          </a:prstGeom>
          <a:noFill/>
          <a:ln/>
        </p:spPr>
        <p:txBody>
          <a:bodyPr wrap="square" lIns="0" tIns="0" rIns="0" bIns="0" rtlCol="0" anchor="ctr"/>
          <a:lstStyle/>
          <a:p>
            <a:pPr marL="0" indent="0">
              <a:lnSpc>
                <a:spcPct val="130000"/>
              </a:lnSpc>
              <a:buNone/>
            </a:pPr>
            <a:r>
              <a:rPr lang="en-US" sz="950" i="1" dirty="0">
                <a:solidFill>
                  <a:schemeClr val="bg1"/>
                </a:solidFill>
                <a:latin typeface="Calibri" pitchFamily="34" charset="0"/>
                <a:ea typeface="Calibri" pitchFamily="34" charset="-122"/>
                <a:cs typeface="Calibri" pitchFamily="34" charset="-120"/>
              </a:rPr>
              <a:t>Duplicate or redundant roles will be identified and eliminated as part of the integration. When this occurs, affected employees will be contacted directly and given full information about their options</a:t>
            </a:r>
            <a:r>
              <a:rPr lang="en-US" sz="950" i="1" dirty="0">
                <a:solidFill>
                  <a:srgbClr val="7A98AA"/>
                </a:solidFill>
                <a:latin typeface="Calibri" pitchFamily="34" charset="0"/>
                <a:ea typeface="Calibri" pitchFamily="34" charset="-122"/>
                <a:cs typeface="Calibri" pitchFamily="34" charset="-120"/>
              </a:rPr>
              <a:t>.</a:t>
            </a:r>
            <a:endParaRPr lang="en-US" sz="950" dirty="0"/>
          </a:p>
        </p:txBody>
      </p:sp>
      <p:sp>
        <p:nvSpPr>
          <p:cNvPr id="39" name="Text 37"/>
          <p:cNvSpPr/>
          <p:nvPr/>
        </p:nvSpPr>
        <p:spPr>
          <a:xfrm>
            <a:off x="274320" y="4896612"/>
            <a:ext cx="2926080" cy="182880"/>
          </a:xfrm>
          <a:prstGeom prst="rect">
            <a:avLst/>
          </a:prstGeom>
          <a:noFill/>
          <a:ln/>
        </p:spPr>
        <p:txBody>
          <a:bodyPr wrap="square" lIns="0" tIns="0" rIns="0" bIns="0" rtlCol="0" anchor="ctr"/>
          <a:lstStyle/>
          <a:p>
            <a:pPr marL="0" indent="0" algn="l">
              <a:buNone/>
            </a:pPr>
            <a:r>
              <a:rPr lang="en-US" sz="750" dirty="0">
                <a:solidFill>
                  <a:srgbClr val="8899AA"/>
                </a:solidFill>
                <a:latin typeface="Calibri" pitchFamily="34" charset="0"/>
                <a:ea typeface="Calibri" pitchFamily="34" charset="-122"/>
                <a:cs typeface="Calibri" pitchFamily="34" charset="-120"/>
              </a:rPr>
              <a:t>© 100-Day Advisors</a:t>
            </a:r>
            <a:endParaRPr lang="en-US" sz="750" dirty="0"/>
          </a:p>
        </p:txBody>
      </p:sp>
      <p:sp>
        <p:nvSpPr>
          <p:cNvPr id="40" name="Text 38"/>
          <p:cNvSpPr/>
          <p:nvPr/>
        </p:nvSpPr>
        <p:spPr>
          <a:xfrm>
            <a:off x="8577072" y="4896612"/>
            <a:ext cx="347472" cy="182880"/>
          </a:xfrm>
          <a:prstGeom prst="rect">
            <a:avLst/>
          </a:prstGeom>
          <a:noFill/>
          <a:ln/>
        </p:spPr>
        <p:txBody>
          <a:bodyPr wrap="square" lIns="0" tIns="0" rIns="0" bIns="0" rtlCol="0" anchor="ctr"/>
          <a:lstStyle/>
          <a:p>
            <a:pPr marL="0" indent="0" algn="r">
              <a:buNone/>
            </a:pPr>
            <a:r>
              <a:rPr lang="en-US" sz="750" dirty="0">
                <a:solidFill>
                  <a:srgbClr val="8899AA"/>
                </a:solidFill>
                <a:latin typeface="Calibri" pitchFamily="34" charset="0"/>
                <a:ea typeface="Calibri" pitchFamily="34" charset="-122"/>
                <a:cs typeface="Calibri" pitchFamily="34" charset="-120"/>
              </a:rPr>
              <a:t>04</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1143000"/>
          </a:xfrm>
          <a:prstGeom prst="rect">
            <a:avLst/>
          </a:prstGeom>
          <a:solidFill>
            <a:srgbClr val="1E2A35"/>
          </a:solidFill>
          <a:ln w="12700">
            <a:solidFill>
              <a:srgbClr val="1E2A35"/>
            </a:solidFill>
            <a:prstDash val="solid"/>
          </a:ln>
        </p:spPr>
      </p:sp>
      <p:sp>
        <p:nvSpPr>
          <p:cNvPr id="3" name="Shape 1"/>
          <p:cNvSpPr/>
          <p:nvPr/>
        </p:nvSpPr>
        <p:spPr>
          <a:xfrm>
            <a:off x="0" y="0"/>
            <a:ext cx="164592" cy="5143500"/>
          </a:xfrm>
          <a:prstGeom prst="rect">
            <a:avLst/>
          </a:prstGeom>
          <a:solidFill>
            <a:srgbClr val="00B4A6"/>
          </a:solidFill>
          <a:ln w="12700">
            <a:solidFill>
              <a:srgbClr val="00B4A6"/>
            </a:solidFill>
            <a:prstDash val="solid"/>
          </a:ln>
        </p:spPr>
      </p:sp>
      <p:sp>
        <p:nvSpPr>
          <p:cNvPr id="4" name="Text 2"/>
          <p:cNvSpPr/>
          <p:nvPr/>
        </p:nvSpPr>
        <p:spPr>
          <a:xfrm>
            <a:off x="320040" y="0"/>
            <a:ext cx="8595360" cy="1097280"/>
          </a:xfrm>
          <a:prstGeom prst="rect">
            <a:avLst/>
          </a:prstGeom>
          <a:noFill/>
          <a:ln/>
        </p:spPr>
        <p:txBody>
          <a:bodyPr wrap="square" lIns="0" tIns="0" rIns="0" bIns="0" rtlCol="0" anchor="ctr"/>
          <a:lstStyle/>
          <a:p>
            <a:pPr marL="0" indent="0" algn="l">
              <a:buNone/>
            </a:pPr>
            <a:r>
              <a:rPr lang="en-US" sz="2800" b="1" dirty="0">
                <a:solidFill>
                  <a:srgbClr val="FFFFFF"/>
                </a:solidFill>
                <a:latin typeface="Calibri" pitchFamily="34" charset="0"/>
                <a:ea typeface="Calibri" pitchFamily="34" charset="-122"/>
                <a:cs typeface="Calibri" pitchFamily="34" charset="-120"/>
              </a:rPr>
              <a:t>Our Promise to Every Employee</a:t>
            </a:r>
            <a:endParaRPr lang="en-US" sz="2800" dirty="0"/>
          </a:p>
        </p:txBody>
      </p:sp>
      <p:sp>
        <p:nvSpPr>
          <p:cNvPr id="5" name="Shape 3"/>
          <p:cNvSpPr/>
          <p:nvPr/>
        </p:nvSpPr>
        <p:spPr>
          <a:xfrm>
            <a:off x="164592" y="1143000"/>
            <a:ext cx="8979408" cy="4000500"/>
          </a:xfrm>
          <a:prstGeom prst="rect">
            <a:avLst/>
          </a:prstGeom>
          <a:solidFill>
            <a:srgbClr val="F2F4F6"/>
          </a:solidFill>
          <a:ln w="12700">
            <a:solidFill>
              <a:srgbClr val="F2F4F6"/>
            </a:solidFill>
            <a:prstDash val="solid"/>
          </a:ln>
        </p:spPr>
      </p:sp>
      <p:sp>
        <p:nvSpPr>
          <p:cNvPr id="6" name="Text 4"/>
          <p:cNvSpPr/>
          <p:nvPr/>
        </p:nvSpPr>
        <p:spPr>
          <a:xfrm>
            <a:off x="347472" y="1188720"/>
            <a:ext cx="8503920" cy="292608"/>
          </a:xfrm>
          <a:prstGeom prst="rect">
            <a:avLst/>
          </a:prstGeom>
          <a:noFill/>
          <a:ln/>
        </p:spPr>
        <p:txBody>
          <a:bodyPr wrap="square" lIns="0" tIns="0" rIns="0" bIns="0" rtlCol="0" anchor="ctr"/>
          <a:lstStyle/>
          <a:p>
            <a:pPr marL="0" indent="0" algn="l">
              <a:buNone/>
            </a:pPr>
            <a:r>
              <a:rPr lang="en-US" sz="1100" b="1" dirty="0">
                <a:solidFill>
                  <a:srgbClr val="007A70"/>
                </a:solidFill>
                <a:latin typeface="Calibri" pitchFamily="34" charset="0"/>
                <a:ea typeface="Calibri" pitchFamily="34" charset="-122"/>
                <a:cs typeface="Calibri" pitchFamily="34" charset="-120"/>
              </a:rPr>
              <a:t>Dignity, transparency, and a clear path forward</a:t>
            </a:r>
            <a:endParaRPr lang="en-US" sz="1100" dirty="0"/>
          </a:p>
        </p:txBody>
      </p:sp>
      <p:sp>
        <p:nvSpPr>
          <p:cNvPr id="7" name="Shape 5"/>
          <p:cNvSpPr/>
          <p:nvPr/>
        </p:nvSpPr>
        <p:spPr>
          <a:xfrm>
            <a:off x="320040" y="1481328"/>
            <a:ext cx="8522208" cy="1389888"/>
          </a:xfrm>
          <a:prstGeom prst="rect">
            <a:avLst/>
          </a:prstGeom>
          <a:solidFill>
            <a:srgbClr val="1E2A35"/>
          </a:solidFill>
          <a:ln w="12700">
            <a:solidFill>
              <a:srgbClr val="1E2A35"/>
            </a:solidFill>
            <a:prstDash val="solid"/>
          </a:ln>
        </p:spPr>
      </p:sp>
      <p:sp>
        <p:nvSpPr>
          <p:cNvPr id="8" name="Shape 6"/>
          <p:cNvSpPr/>
          <p:nvPr/>
        </p:nvSpPr>
        <p:spPr>
          <a:xfrm>
            <a:off x="320040" y="1481328"/>
            <a:ext cx="91440" cy="1389888"/>
          </a:xfrm>
          <a:prstGeom prst="rect">
            <a:avLst/>
          </a:prstGeom>
          <a:solidFill>
            <a:srgbClr val="00B4A6"/>
          </a:solidFill>
          <a:ln w="12700">
            <a:solidFill>
              <a:srgbClr val="00B4A6"/>
            </a:solidFill>
            <a:prstDash val="solid"/>
          </a:ln>
        </p:spPr>
      </p:sp>
      <p:sp>
        <p:nvSpPr>
          <p:cNvPr id="9" name="Text 7"/>
          <p:cNvSpPr/>
          <p:nvPr/>
        </p:nvSpPr>
        <p:spPr>
          <a:xfrm>
            <a:off x="566928" y="1536192"/>
            <a:ext cx="8138160" cy="1261872"/>
          </a:xfrm>
          <a:prstGeom prst="rect">
            <a:avLst/>
          </a:prstGeom>
          <a:noFill/>
          <a:ln/>
        </p:spPr>
        <p:txBody>
          <a:bodyPr wrap="square" rtlCol="0" anchor="ctr"/>
          <a:lstStyle/>
          <a:p>
            <a:pPr marL="0" indent="0" algn="l">
              <a:lnSpc>
                <a:spcPct val="140000"/>
              </a:lnSpc>
              <a:buNone/>
            </a:pPr>
            <a:r>
              <a:rPr lang="en-US" sz="1350" i="1" dirty="0">
                <a:solidFill>
                  <a:srgbClr val="FFFFFF"/>
                </a:solidFill>
                <a:latin typeface="Calibri" pitchFamily="34" charset="0"/>
                <a:ea typeface="Calibri" pitchFamily="34" charset="-122"/>
                <a:cs typeface="Calibri" pitchFamily="34" charset="-120"/>
              </a:rPr>
              <a:t>"Our goal is to provide employees with all available information so they can make decisions with all their options in mind. We will strive to complete the integration process as expediently as possible so employees can prepare and plan for whatever opportunities the future may hold."</a:t>
            </a:r>
            <a:endParaRPr lang="en-US" sz="1350" dirty="0"/>
          </a:p>
        </p:txBody>
      </p:sp>
      <p:sp>
        <p:nvSpPr>
          <p:cNvPr id="10" name="Shape 8"/>
          <p:cNvSpPr/>
          <p:nvPr/>
        </p:nvSpPr>
        <p:spPr>
          <a:xfrm>
            <a:off x="320040" y="3035808"/>
            <a:ext cx="2788920" cy="1828800"/>
          </a:xfrm>
          <a:prstGeom prst="rect">
            <a:avLst/>
          </a:prstGeom>
          <a:solidFill>
            <a:srgbClr val="FFFFFF"/>
          </a:solidFill>
          <a:ln w="12700">
            <a:solidFill>
              <a:srgbClr val="D0D6DD"/>
            </a:solidFill>
            <a:prstDash val="solid"/>
          </a:ln>
        </p:spPr>
      </p:sp>
      <p:sp>
        <p:nvSpPr>
          <p:cNvPr id="11" name="Shape 9"/>
          <p:cNvSpPr/>
          <p:nvPr/>
        </p:nvSpPr>
        <p:spPr>
          <a:xfrm>
            <a:off x="320040" y="3035808"/>
            <a:ext cx="2788920" cy="201168"/>
          </a:xfrm>
          <a:prstGeom prst="rect">
            <a:avLst/>
          </a:prstGeom>
          <a:solidFill>
            <a:srgbClr val="00B4A6"/>
          </a:solidFill>
          <a:ln w="12700">
            <a:solidFill>
              <a:srgbClr val="00B4A6"/>
            </a:solidFill>
            <a:prstDash val="solid"/>
          </a:ln>
        </p:spPr>
      </p:sp>
      <p:sp>
        <p:nvSpPr>
          <p:cNvPr id="12" name="Text 10"/>
          <p:cNvSpPr/>
          <p:nvPr/>
        </p:nvSpPr>
        <p:spPr>
          <a:xfrm>
            <a:off x="457200" y="3273552"/>
            <a:ext cx="2514600" cy="320040"/>
          </a:xfrm>
          <a:prstGeom prst="rect">
            <a:avLst/>
          </a:prstGeom>
          <a:noFill/>
          <a:ln/>
        </p:spPr>
        <p:txBody>
          <a:bodyPr wrap="square" lIns="0" tIns="0" rIns="0" bIns="0" rtlCol="0" anchor="ctr"/>
          <a:lstStyle/>
          <a:p>
            <a:pPr marL="0" indent="0">
              <a:buNone/>
            </a:pPr>
            <a:r>
              <a:rPr lang="en-US" sz="1200" b="1" dirty="0">
                <a:solidFill>
                  <a:srgbClr val="111820"/>
                </a:solidFill>
                <a:latin typeface="Calibri" pitchFamily="34" charset="0"/>
                <a:ea typeface="Calibri" pitchFamily="34" charset="-122"/>
                <a:cs typeface="Calibri" pitchFamily="34" charset="-120"/>
              </a:rPr>
              <a:t>For Most Employees</a:t>
            </a:r>
            <a:endParaRPr lang="en-US" sz="1200" dirty="0"/>
          </a:p>
        </p:txBody>
      </p:sp>
      <p:sp>
        <p:nvSpPr>
          <p:cNvPr id="13" name="Text 11"/>
          <p:cNvSpPr/>
          <p:nvPr/>
        </p:nvSpPr>
        <p:spPr>
          <a:xfrm>
            <a:off x="457200" y="3621024"/>
            <a:ext cx="2514600" cy="1115568"/>
          </a:xfrm>
          <a:prstGeom prst="rect">
            <a:avLst/>
          </a:prstGeom>
          <a:noFill/>
          <a:ln/>
        </p:spPr>
        <p:txBody>
          <a:bodyPr wrap="square" lIns="0" tIns="0" rIns="0" bIns="0" rtlCol="0" anchor="ctr"/>
          <a:lstStyle/>
          <a:p>
            <a:pPr marL="0" indent="0">
              <a:lnSpc>
                <a:spcPct val="130000"/>
              </a:lnSpc>
              <a:buNone/>
            </a:pPr>
            <a:r>
              <a:rPr lang="en-US" sz="1100" dirty="0">
                <a:solidFill>
                  <a:srgbClr val="5A6878"/>
                </a:solidFill>
                <a:latin typeface="Calibri" pitchFamily="34" charset="0"/>
                <a:ea typeface="Calibri" pitchFamily="34" charset="-122"/>
                <a:cs typeface="Calibri" pitchFamily="34" charset="-120"/>
              </a:rPr>
              <a:t>This acquisition means starting or continuing a bright career with Acquirer. Your role continues, and new possibilities open up.</a:t>
            </a:r>
            <a:endParaRPr lang="en-US" sz="1100" dirty="0"/>
          </a:p>
        </p:txBody>
      </p:sp>
      <p:sp>
        <p:nvSpPr>
          <p:cNvPr id="14" name="Shape 12"/>
          <p:cNvSpPr/>
          <p:nvPr/>
        </p:nvSpPr>
        <p:spPr>
          <a:xfrm>
            <a:off x="3264408" y="3035808"/>
            <a:ext cx="2788920" cy="1828800"/>
          </a:xfrm>
          <a:prstGeom prst="rect">
            <a:avLst/>
          </a:prstGeom>
          <a:solidFill>
            <a:srgbClr val="FFFFFF"/>
          </a:solidFill>
          <a:ln w="12700">
            <a:solidFill>
              <a:srgbClr val="D0D6DD"/>
            </a:solidFill>
            <a:prstDash val="solid"/>
          </a:ln>
        </p:spPr>
      </p:sp>
      <p:sp>
        <p:nvSpPr>
          <p:cNvPr id="15" name="Shape 13"/>
          <p:cNvSpPr/>
          <p:nvPr/>
        </p:nvSpPr>
        <p:spPr>
          <a:xfrm>
            <a:off x="3264408" y="3035808"/>
            <a:ext cx="2788920" cy="201168"/>
          </a:xfrm>
          <a:prstGeom prst="rect">
            <a:avLst/>
          </a:prstGeom>
          <a:solidFill>
            <a:srgbClr val="007A70"/>
          </a:solidFill>
          <a:ln w="12700">
            <a:solidFill>
              <a:srgbClr val="007A70"/>
            </a:solidFill>
            <a:prstDash val="solid"/>
          </a:ln>
        </p:spPr>
      </p:sp>
      <p:sp>
        <p:nvSpPr>
          <p:cNvPr id="16" name="Text 14"/>
          <p:cNvSpPr/>
          <p:nvPr/>
        </p:nvSpPr>
        <p:spPr>
          <a:xfrm>
            <a:off x="3401568" y="3273552"/>
            <a:ext cx="2514600" cy="320040"/>
          </a:xfrm>
          <a:prstGeom prst="rect">
            <a:avLst/>
          </a:prstGeom>
          <a:noFill/>
          <a:ln/>
        </p:spPr>
        <p:txBody>
          <a:bodyPr wrap="square" lIns="0" tIns="0" rIns="0" bIns="0" rtlCol="0" anchor="ctr"/>
          <a:lstStyle/>
          <a:p>
            <a:pPr marL="0" indent="0">
              <a:buNone/>
            </a:pPr>
            <a:r>
              <a:rPr lang="en-US" sz="1200" b="1" dirty="0">
                <a:solidFill>
                  <a:srgbClr val="111820"/>
                </a:solidFill>
                <a:latin typeface="Calibri" pitchFamily="34" charset="0"/>
                <a:ea typeface="Calibri" pitchFamily="34" charset="-122"/>
                <a:cs typeface="Calibri" pitchFamily="34" charset="-120"/>
              </a:rPr>
              <a:t>For Some Employees</a:t>
            </a:r>
            <a:endParaRPr lang="en-US" sz="1200" dirty="0"/>
          </a:p>
        </p:txBody>
      </p:sp>
      <p:sp>
        <p:nvSpPr>
          <p:cNvPr id="17" name="Text 15"/>
          <p:cNvSpPr/>
          <p:nvPr/>
        </p:nvSpPr>
        <p:spPr>
          <a:xfrm>
            <a:off x="3401568" y="3621024"/>
            <a:ext cx="2514600" cy="1115568"/>
          </a:xfrm>
          <a:prstGeom prst="rect">
            <a:avLst/>
          </a:prstGeom>
          <a:noFill/>
          <a:ln/>
        </p:spPr>
        <p:txBody>
          <a:bodyPr wrap="square" lIns="0" tIns="0" rIns="0" bIns="0" rtlCol="0" anchor="ctr"/>
          <a:lstStyle/>
          <a:p>
            <a:pPr marL="0" indent="0">
              <a:lnSpc>
                <a:spcPct val="130000"/>
              </a:lnSpc>
              <a:buNone/>
            </a:pPr>
            <a:r>
              <a:rPr lang="en-US" sz="1100" dirty="0">
                <a:solidFill>
                  <a:srgbClr val="5A6878"/>
                </a:solidFill>
                <a:latin typeface="Calibri" pitchFamily="34" charset="0"/>
                <a:ea typeface="Calibri" pitchFamily="34" charset="-122"/>
                <a:cs typeface="Calibri" pitchFamily="34" charset="-120"/>
              </a:rPr>
              <a:t>Changes to your role or structure will be communicated directly. You'll receive full information about your specific options before any decisions take effect.</a:t>
            </a:r>
            <a:endParaRPr lang="en-US" sz="1100" dirty="0"/>
          </a:p>
        </p:txBody>
      </p:sp>
      <p:sp>
        <p:nvSpPr>
          <p:cNvPr id="18" name="Shape 16"/>
          <p:cNvSpPr/>
          <p:nvPr/>
        </p:nvSpPr>
        <p:spPr>
          <a:xfrm>
            <a:off x="6208776" y="3035808"/>
            <a:ext cx="2788920" cy="1828800"/>
          </a:xfrm>
          <a:prstGeom prst="rect">
            <a:avLst/>
          </a:prstGeom>
          <a:solidFill>
            <a:srgbClr val="FFFFFF"/>
          </a:solidFill>
          <a:ln w="12700">
            <a:solidFill>
              <a:srgbClr val="D0D6DD"/>
            </a:solidFill>
            <a:prstDash val="solid"/>
          </a:ln>
        </p:spPr>
      </p:sp>
      <p:sp>
        <p:nvSpPr>
          <p:cNvPr id="19" name="Shape 17"/>
          <p:cNvSpPr/>
          <p:nvPr/>
        </p:nvSpPr>
        <p:spPr>
          <a:xfrm>
            <a:off x="6208776" y="3035808"/>
            <a:ext cx="2788920" cy="201168"/>
          </a:xfrm>
          <a:prstGeom prst="rect">
            <a:avLst/>
          </a:prstGeom>
          <a:solidFill>
            <a:srgbClr val="1E2A35"/>
          </a:solidFill>
          <a:ln w="12700">
            <a:solidFill>
              <a:srgbClr val="1E2A35"/>
            </a:solidFill>
            <a:prstDash val="solid"/>
          </a:ln>
        </p:spPr>
      </p:sp>
      <p:sp>
        <p:nvSpPr>
          <p:cNvPr id="20" name="Text 18"/>
          <p:cNvSpPr/>
          <p:nvPr/>
        </p:nvSpPr>
        <p:spPr>
          <a:xfrm>
            <a:off x="6345936" y="3273552"/>
            <a:ext cx="2514600" cy="320040"/>
          </a:xfrm>
          <a:prstGeom prst="rect">
            <a:avLst/>
          </a:prstGeom>
          <a:noFill/>
          <a:ln/>
        </p:spPr>
        <p:txBody>
          <a:bodyPr wrap="square" lIns="0" tIns="0" rIns="0" bIns="0" rtlCol="0" anchor="ctr"/>
          <a:lstStyle/>
          <a:p>
            <a:pPr marL="0" indent="0">
              <a:buNone/>
            </a:pPr>
            <a:r>
              <a:rPr lang="en-US" sz="1200" b="1" dirty="0">
                <a:solidFill>
                  <a:srgbClr val="111820"/>
                </a:solidFill>
                <a:latin typeface="Calibri" pitchFamily="34" charset="0"/>
                <a:ea typeface="Calibri" pitchFamily="34" charset="-122"/>
                <a:cs typeface="Calibri" pitchFamily="34" charset="-120"/>
              </a:rPr>
              <a:t>For All Employees</a:t>
            </a:r>
            <a:endParaRPr lang="en-US" sz="1200" dirty="0"/>
          </a:p>
        </p:txBody>
      </p:sp>
      <p:sp>
        <p:nvSpPr>
          <p:cNvPr id="21" name="Text 19"/>
          <p:cNvSpPr/>
          <p:nvPr/>
        </p:nvSpPr>
        <p:spPr>
          <a:xfrm>
            <a:off x="6345936" y="3621024"/>
            <a:ext cx="2514600" cy="1115568"/>
          </a:xfrm>
          <a:prstGeom prst="rect">
            <a:avLst/>
          </a:prstGeom>
          <a:noFill/>
          <a:ln/>
        </p:spPr>
        <p:txBody>
          <a:bodyPr wrap="square" lIns="0" tIns="0" rIns="0" bIns="0" rtlCol="0" anchor="ctr"/>
          <a:lstStyle/>
          <a:p>
            <a:pPr marL="0" indent="0">
              <a:lnSpc>
                <a:spcPct val="130000"/>
              </a:lnSpc>
              <a:buNone/>
            </a:pPr>
            <a:r>
              <a:rPr lang="en-US" sz="1100" dirty="0">
                <a:solidFill>
                  <a:srgbClr val="5A6878"/>
                </a:solidFill>
                <a:latin typeface="Calibri" pitchFamily="34" charset="0"/>
                <a:ea typeface="Calibri" pitchFamily="34" charset="-122"/>
                <a:cs typeface="Calibri" pitchFamily="34" charset="-120"/>
              </a:rPr>
              <a:t>Uncertainty is hard. Our commitment is to move quickly, communicate clearly, and treat every person with dignity throughout this process.</a:t>
            </a:r>
            <a:endParaRPr lang="en-US" sz="1100" dirty="0"/>
          </a:p>
        </p:txBody>
      </p:sp>
      <p:sp>
        <p:nvSpPr>
          <p:cNvPr id="22" name="Text 20"/>
          <p:cNvSpPr/>
          <p:nvPr/>
        </p:nvSpPr>
        <p:spPr>
          <a:xfrm>
            <a:off x="274320" y="4896612"/>
            <a:ext cx="2926080" cy="182880"/>
          </a:xfrm>
          <a:prstGeom prst="rect">
            <a:avLst/>
          </a:prstGeom>
          <a:noFill/>
          <a:ln/>
        </p:spPr>
        <p:txBody>
          <a:bodyPr wrap="square" lIns="0" tIns="0" rIns="0" bIns="0" rtlCol="0" anchor="ctr"/>
          <a:lstStyle/>
          <a:p>
            <a:pPr marL="0" indent="0" algn="l">
              <a:buNone/>
            </a:pPr>
            <a:r>
              <a:rPr lang="en-US" sz="750" dirty="0">
                <a:solidFill>
                  <a:srgbClr val="8899AA"/>
                </a:solidFill>
                <a:latin typeface="Calibri" pitchFamily="34" charset="0"/>
                <a:ea typeface="Calibri" pitchFamily="34" charset="-122"/>
                <a:cs typeface="Calibri" pitchFamily="34" charset="-120"/>
              </a:rPr>
              <a:t>© 100-Day Advisors</a:t>
            </a:r>
            <a:endParaRPr lang="en-US" sz="750" dirty="0"/>
          </a:p>
        </p:txBody>
      </p:sp>
      <p:sp>
        <p:nvSpPr>
          <p:cNvPr id="23" name="Text 21"/>
          <p:cNvSpPr/>
          <p:nvPr/>
        </p:nvSpPr>
        <p:spPr>
          <a:xfrm>
            <a:off x="8577072" y="4896612"/>
            <a:ext cx="347472" cy="182880"/>
          </a:xfrm>
          <a:prstGeom prst="rect">
            <a:avLst/>
          </a:prstGeom>
          <a:noFill/>
          <a:ln/>
        </p:spPr>
        <p:txBody>
          <a:bodyPr wrap="square" lIns="0" tIns="0" rIns="0" bIns="0" rtlCol="0" anchor="ctr"/>
          <a:lstStyle/>
          <a:p>
            <a:pPr marL="0" indent="0" algn="r">
              <a:buNone/>
            </a:pPr>
            <a:r>
              <a:rPr lang="en-US" sz="750" dirty="0">
                <a:solidFill>
                  <a:srgbClr val="8899AA"/>
                </a:solidFill>
                <a:latin typeface="Calibri" pitchFamily="34" charset="0"/>
                <a:ea typeface="Calibri" pitchFamily="34" charset="-122"/>
                <a:cs typeface="Calibri" pitchFamily="34" charset="-120"/>
              </a:rPr>
              <a:t>05</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chemeClr val="tx1"/>
          </a:solidFill>
          <a:ln w="12700">
            <a:solidFill>
              <a:srgbClr val="1E2A35"/>
            </a:solidFill>
            <a:prstDash val="solid"/>
          </a:ln>
        </p:spPr>
      </p:sp>
      <p:sp>
        <p:nvSpPr>
          <p:cNvPr id="3" name="Shape 1"/>
          <p:cNvSpPr/>
          <p:nvPr/>
        </p:nvSpPr>
        <p:spPr>
          <a:xfrm>
            <a:off x="0" y="0"/>
            <a:ext cx="201168" cy="5143500"/>
          </a:xfrm>
          <a:prstGeom prst="rect">
            <a:avLst/>
          </a:prstGeom>
          <a:solidFill>
            <a:srgbClr val="00B4A6"/>
          </a:solidFill>
          <a:ln w="12700">
            <a:solidFill>
              <a:srgbClr val="00B4A6"/>
            </a:solidFill>
            <a:prstDash val="solid"/>
          </a:ln>
        </p:spPr>
      </p:sp>
      <p:sp>
        <p:nvSpPr>
          <p:cNvPr id="4" name="Shape 2"/>
          <p:cNvSpPr/>
          <p:nvPr/>
        </p:nvSpPr>
        <p:spPr>
          <a:xfrm>
            <a:off x="201168" y="4686300"/>
            <a:ext cx="8942832" cy="457200"/>
          </a:xfrm>
          <a:prstGeom prst="rect">
            <a:avLst/>
          </a:prstGeom>
          <a:solidFill>
            <a:srgbClr val="007A70"/>
          </a:solidFill>
          <a:ln w="12700">
            <a:solidFill>
              <a:srgbClr val="007A70"/>
            </a:solidFill>
            <a:prstDash val="solid"/>
          </a:ln>
        </p:spPr>
      </p:sp>
      <p:pic>
        <p:nvPicPr>
          <p:cNvPr id="5" name="Image 0" descr="/home/claude/unpacked_last/ppt/media/image4.png"/>
          <p:cNvPicPr>
            <a:picLocks noChangeAspect="1"/>
          </p:cNvPicPr>
          <p:nvPr/>
        </p:nvPicPr>
        <p:blipFill>
          <a:blip r:embed="rId3"/>
          <a:stretch>
            <a:fillRect/>
          </a:stretch>
        </p:blipFill>
        <p:spPr>
          <a:xfrm>
            <a:off x="384048" y="228600"/>
            <a:ext cx="3108960" cy="621792"/>
          </a:xfrm>
          <a:prstGeom prst="rect">
            <a:avLst/>
          </a:prstGeom>
        </p:spPr>
      </p:pic>
      <p:sp>
        <p:nvSpPr>
          <p:cNvPr id="6" name="Text 3"/>
          <p:cNvSpPr/>
          <p:nvPr/>
        </p:nvSpPr>
        <p:spPr>
          <a:xfrm>
            <a:off x="384048" y="1097280"/>
            <a:ext cx="8412480" cy="1005840"/>
          </a:xfrm>
          <a:prstGeom prst="rect">
            <a:avLst/>
          </a:prstGeom>
          <a:noFill/>
          <a:ln/>
        </p:spPr>
        <p:txBody>
          <a:bodyPr wrap="square" lIns="0" tIns="0" rIns="0" bIns="0" rtlCol="0" anchor="ctr"/>
          <a:lstStyle/>
          <a:p>
            <a:pPr marL="0" indent="0" algn="l">
              <a:buNone/>
            </a:pPr>
            <a:r>
              <a:rPr lang="en-US" sz="5800" b="1" dirty="0">
                <a:solidFill>
                  <a:srgbClr val="FFFFFF"/>
                </a:solidFill>
                <a:latin typeface="Calibri" pitchFamily="34" charset="0"/>
                <a:ea typeface="Calibri" pitchFamily="34" charset="-122"/>
                <a:cs typeface="Calibri" pitchFamily="34" charset="-120"/>
              </a:rPr>
              <a:t>contact us</a:t>
            </a:r>
            <a:endParaRPr lang="en-US" sz="5800" dirty="0"/>
          </a:p>
        </p:txBody>
      </p:sp>
      <p:sp>
        <p:nvSpPr>
          <p:cNvPr id="7" name="Shape 4"/>
          <p:cNvSpPr/>
          <p:nvPr/>
        </p:nvSpPr>
        <p:spPr>
          <a:xfrm>
            <a:off x="384048" y="2176272"/>
            <a:ext cx="3200400" cy="45720"/>
          </a:xfrm>
          <a:prstGeom prst="rect">
            <a:avLst/>
          </a:prstGeom>
          <a:solidFill>
            <a:srgbClr val="00B4A6"/>
          </a:solidFill>
          <a:ln w="12700">
            <a:solidFill>
              <a:srgbClr val="00B4A6"/>
            </a:solidFill>
            <a:prstDash val="solid"/>
          </a:ln>
        </p:spPr>
      </p:sp>
      <p:pic>
        <p:nvPicPr>
          <p:cNvPr id="9" name="Image 1" descr="/home/claude/unpacked_last/ppt/media/image2.png"/>
          <p:cNvPicPr>
            <a:picLocks noChangeAspect="1"/>
          </p:cNvPicPr>
          <p:nvPr/>
        </p:nvPicPr>
        <p:blipFill>
          <a:blip r:embed="rId4"/>
          <a:stretch>
            <a:fillRect/>
          </a:stretch>
        </p:blipFill>
        <p:spPr>
          <a:xfrm>
            <a:off x="448056" y="2478024"/>
            <a:ext cx="475488" cy="475488"/>
          </a:xfrm>
          <a:prstGeom prst="rect">
            <a:avLst/>
          </a:prstGeom>
          <a:solidFill>
            <a:schemeClr val="lt1"/>
          </a:solidFill>
          <a:ln>
            <a:solidFill>
              <a:schemeClr val="bg1"/>
            </a:solidFill>
          </a:ln>
        </p:spPr>
      </p:pic>
      <p:sp>
        <p:nvSpPr>
          <p:cNvPr id="10" name="Text 6"/>
          <p:cNvSpPr/>
          <p:nvPr/>
        </p:nvSpPr>
        <p:spPr>
          <a:xfrm>
            <a:off x="1097280" y="2468880"/>
            <a:ext cx="2286000" cy="228600"/>
          </a:xfrm>
          <a:prstGeom prst="rect">
            <a:avLst/>
          </a:prstGeom>
          <a:noFill/>
          <a:ln/>
        </p:spPr>
        <p:txBody>
          <a:bodyPr wrap="square" lIns="0" tIns="0" rIns="0" bIns="0" rtlCol="0" anchor="ctr"/>
          <a:lstStyle/>
          <a:p>
            <a:pPr marL="0" indent="0">
              <a:buNone/>
            </a:pPr>
            <a:r>
              <a:rPr lang="en-US" sz="1000" b="1" kern="0" spc="150" dirty="0">
                <a:solidFill>
                  <a:srgbClr val="00B4A6"/>
                </a:solidFill>
                <a:latin typeface="Calibri" pitchFamily="34" charset="0"/>
                <a:ea typeface="Calibri" pitchFamily="34" charset="-122"/>
                <a:cs typeface="Calibri" pitchFamily="34" charset="-120"/>
              </a:rPr>
              <a:t>email</a:t>
            </a:r>
            <a:endParaRPr lang="en-US" sz="1000" dirty="0"/>
          </a:p>
        </p:txBody>
      </p:sp>
      <p:sp>
        <p:nvSpPr>
          <p:cNvPr id="11" name="Text 7"/>
          <p:cNvSpPr/>
          <p:nvPr/>
        </p:nvSpPr>
        <p:spPr>
          <a:xfrm>
            <a:off x="1097280" y="2706624"/>
            <a:ext cx="3657600" cy="27432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inquiries@MandAPlaybook.com</a:t>
            </a:r>
            <a:endParaRPr lang="en-US" sz="1300" dirty="0"/>
          </a:p>
        </p:txBody>
      </p:sp>
      <p:pic>
        <p:nvPicPr>
          <p:cNvPr id="13" name="Image 2" descr="/home/claude/unpacked_last/ppt/media/image3.png"/>
          <p:cNvPicPr>
            <a:picLocks noChangeAspect="1"/>
          </p:cNvPicPr>
          <p:nvPr/>
        </p:nvPicPr>
        <p:blipFill>
          <a:blip r:embed="rId5"/>
          <a:stretch>
            <a:fillRect/>
          </a:stretch>
        </p:blipFill>
        <p:spPr>
          <a:xfrm>
            <a:off x="5093208" y="2478024"/>
            <a:ext cx="475488" cy="475488"/>
          </a:xfrm>
          <a:prstGeom prst="rect">
            <a:avLst/>
          </a:prstGeom>
          <a:solidFill>
            <a:schemeClr val="bg1"/>
          </a:solidFill>
        </p:spPr>
      </p:pic>
      <p:sp>
        <p:nvSpPr>
          <p:cNvPr id="14" name="Text 9"/>
          <p:cNvSpPr/>
          <p:nvPr/>
        </p:nvSpPr>
        <p:spPr>
          <a:xfrm>
            <a:off x="5742432" y="2468880"/>
            <a:ext cx="3017520" cy="228600"/>
          </a:xfrm>
          <a:prstGeom prst="rect">
            <a:avLst/>
          </a:prstGeom>
          <a:noFill/>
          <a:ln/>
        </p:spPr>
        <p:txBody>
          <a:bodyPr wrap="square" lIns="0" tIns="0" rIns="0" bIns="0" rtlCol="0" anchor="ctr"/>
          <a:lstStyle/>
          <a:p>
            <a:pPr marL="0" indent="0">
              <a:buNone/>
            </a:pPr>
            <a:r>
              <a:rPr lang="en-US" sz="1000" b="1" kern="0" spc="150" dirty="0">
                <a:solidFill>
                  <a:srgbClr val="00B4A6"/>
                </a:solidFill>
                <a:latin typeface="Calibri" pitchFamily="34" charset="0"/>
                <a:ea typeface="Calibri" pitchFamily="34" charset="-122"/>
                <a:cs typeface="Calibri" pitchFamily="34" charset="-120"/>
              </a:rPr>
              <a:t>website</a:t>
            </a:r>
            <a:endParaRPr lang="en-US" sz="1000" dirty="0"/>
          </a:p>
        </p:txBody>
      </p:sp>
      <p:sp>
        <p:nvSpPr>
          <p:cNvPr id="15" name="Text 10"/>
          <p:cNvSpPr/>
          <p:nvPr/>
        </p:nvSpPr>
        <p:spPr>
          <a:xfrm>
            <a:off x="5742432" y="2706624"/>
            <a:ext cx="3200400" cy="27432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MandAPlaybook.com/consulting</a:t>
            </a:r>
            <a:endParaRPr lang="en-US" sz="1300" dirty="0"/>
          </a:p>
        </p:txBody>
      </p:sp>
      <p:sp>
        <p:nvSpPr>
          <p:cNvPr id="17" name="Text 12"/>
          <p:cNvSpPr/>
          <p:nvPr/>
        </p:nvSpPr>
        <p:spPr>
          <a:xfrm>
            <a:off x="274320" y="4896612"/>
            <a:ext cx="2926080" cy="182880"/>
          </a:xfrm>
          <a:prstGeom prst="rect">
            <a:avLst/>
          </a:prstGeom>
          <a:noFill/>
          <a:ln/>
        </p:spPr>
        <p:txBody>
          <a:bodyPr wrap="square" lIns="0" tIns="0" rIns="0" bIns="0" rtlCol="0" anchor="ctr"/>
          <a:lstStyle/>
          <a:p>
            <a:pPr marL="0" indent="0" algn="l">
              <a:buNone/>
            </a:pPr>
            <a:r>
              <a:rPr lang="en-US" sz="750" dirty="0">
                <a:solidFill>
                  <a:srgbClr val="8899AA"/>
                </a:solidFill>
                <a:latin typeface="Calibri" pitchFamily="34" charset="0"/>
                <a:ea typeface="Calibri" pitchFamily="34" charset="-122"/>
                <a:cs typeface="Calibri" pitchFamily="34" charset="-120"/>
              </a:rPr>
              <a:t>© 100-Day Advisors</a:t>
            </a:r>
            <a:endParaRPr lang="en-US" sz="750" dirty="0"/>
          </a:p>
        </p:txBody>
      </p:sp>
      <p:sp>
        <p:nvSpPr>
          <p:cNvPr id="18" name="Text 13"/>
          <p:cNvSpPr/>
          <p:nvPr/>
        </p:nvSpPr>
        <p:spPr>
          <a:xfrm>
            <a:off x="8577072" y="4896612"/>
            <a:ext cx="347472" cy="182880"/>
          </a:xfrm>
          <a:prstGeom prst="rect">
            <a:avLst/>
          </a:prstGeom>
          <a:noFill/>
          <a:ln/>
        </p:spPr>
        <p:txBody>
          <a:bodyPr wrap="square" lIns="0" tIns="0" rIns="0" bIns="0" rtlCol="0" anchor="ctr"/>
          <a:lstStyle/>
          <a:p>
            <a:pPr marL="0" indent="0" algn="r">
              <a:buNone/>
            </a:pPr>
            <a:r>
              <a:rPr lang="en-US" sz="750" dirty="0">
                <a:solidFill>
                  <a:srgbClr val="8899AA"/>
                </a:solidFill>
                <a:latin typeface="Calibri" pitchFamily="34" charset="0"/>
                <a:ea typeface="Calibri" pitchFamily="34" charset="-122"/>
                <a:cs typeface="Calibri" pitchFamily="34" charset="-120"/>
              </a:rPr>
              <a:t>06</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578</Words>
  <Application>Microsoft Macintosh PowerPoint</Application>
  <PresentationFormat>On-screen Show (16:9)</PresentationFormat>
  <Paragraphs>77</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Post-Close Jobs Announcement</dc:title>
  <dc:subject>PptxGenJS Presentation</dc:subject>
  <dc:creator>PptxGenJS</dc:creator>
  <cp:lastModifiedBy>JOE ABERGER</cp:lastModifiedBy>
  <cp:revision>4</cp:revision>
  <dcterms:created xsi:type="dcterms:W3CDTF">2026-06-17T14:27:29Z</dcterms:created>
  <dcterms:modified xsi:type="dcterms:W3CDTF">2026-06-17T14:35:09Z</dcterms:modified>
</cp:coreProperties>
</file>