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0"/>
  </p:normalViewPr>
  <p:slideViewPr>
    <p:cSldViewPr snapToGrid="0" snapToObjects="1">
      <p:cViewPr varScale="1">
        <p:scale>
          <a:sx n="159" d="100"/>
          <a:sy n="159" d="100"/>
        </p:scale>
        <p:origin x="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751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822960"/>
            <a:ext cx="9144000" cy="457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868680"/>
            <a:ext cx="9144000" cy="4274820"/>
          </a:xfrm>
          <a:prstGeom prst="rect">
            <a:avLst/>
          </a:prstGeom>
          <a:solidFill>
            <a:srgbClr val="F5F0E8"/>
          </a:solidFill>
          <a:ln w="12700">
            <a:solidFill>
              <a:srgbClr val="F5F0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0"/>
            <a:ext cx="8229600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 Communications Matrix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5669280" y="109728"/>
            <a:ext cx="201168" cy="201168"/>
          </a:xfrm>
          <a:prstGeom prst="rect">
            <a:avLst/>
          </a:prstGeom>
          <a:solidFill>
            <a:srgbClr val="FDECE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0" y="10972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5888736" y="109728"/>
            <a:ext cx="594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Responsible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6510528" y="109728"/>
            <a:ext cx="201168" cy="201168"/>
          </a:xfrm>
          <a:prstGeom prst="rect">
            <a:avLst/>
          </a:prstGeom>
          <a:solidFill>
            <a:srgbClr val="E8F5E9"/>
          </a:solidFill>
          <a:ln w="12700">
            <a:solidFill>
              <a:srgbClr val="1A4A1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10528" y="10972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6729984" y="109728"/>
            <a:ext cx="594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Accountable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7351776" y="109728"/>
            <a:ext cx="201168" cy="201168"/>
          </a:xfrm>
          <a:prstGeom prst="rect">
            <a:avLst/>
          </a:prstGeom>
          <a:solidFill>
            <a:srgbClr val="E3EAF5"/>
          </a:solidFill>
          <a:ln w="12700">
            <a:solidFill>
              <a:srgbClr val="1A2E5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51776" y="10972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2E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7571232" y="109728"/>
            <a:ext cx="594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Consulted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8193024" y="109728"/>
            <a:ext cx="201168" cy="201168"/>
          </a:xfrm>
          <a:prstGeom prst="rect">
            <a:avLst/>
          </a:prstGeom>
          <a:solidFill>
            <a:srgbClr val="FFF8E1"/>
          </a:solidFill>
          <a:ln w="12700">
            <a:solidFill>
              <a:srgbClr val="5A4A1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193024" y="10972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8412480" y="109728"/>
            <a:ext cx="594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Informed</a:t>
            </a:r>
            <a:endParaRPr lang="en-US" sz="700" dirty="0"/>
          </a:p>
        </p:txBody>
      </p:sp>
      <p:sp>
        <p:nvSpPr>
          <p:cNvPr id="18" name="Shape 16"/>
          <p:cNvSpPr/>
          <p:nvPr/>
        </p:nvSpPr>
        <p:spPr>
          <a:xfrm>
            <a:off x="164592" y="886968"/>
            <a:ext cx="8823960" cy="347472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01168" y="886968"/>
            <a:ext cx="19568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Comms Input / Deliverable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2212848" y="886968"/>
            <a:ext cx="16824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Description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3950208" y="886968"/>
            <a:ext cx="13533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Comms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5358384" y="886968"/>
            <a:ext cx="1280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Workstream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Function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6693408" y="886968"/>
            <a:ext cx="10789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Functions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7827264" y="886968"/>
            <a:ext cx="7040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8586216" y="886968"/>
            <a:ext cx="384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2167128" y="886968"/>
            <a:ext cx="13716" cy="347472"/>
          </a:xfrm>
          <a:prstGeom prst="rect">
            <a:avLst/>
          </a:prstGeom>
          <a:solidFill>
            <a:srgbClr val="3A5A8C"/>
          </a:solidFill>
          <a:ln w="12700">
            <a:solidFill>
              <a:srgbClr val="3A5A8C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904488" y="886968"/>
            <a:ext cx="13716" cy="347472"/>
          </a:xfrm>
          <a:prstGeom prst="rect">
            <a:avLst/>
          </a:prstGeom>
          <a:solidFill>
            <a:srgbClr val="3A5A8C"/>
          </a:solidFill>
          <a:ln w="12700">
            <a:solidFill>
              <a:srgbClr val="3A5A8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312664" y="886968"/>
            <a:ext cx="13716" cy="347472"/>
          </a:xfrm>
          <a:prstGeom prst="rect">
            <a:avLst/>
          </a:prstGeom>
          <a:solidFill>
            <a:srgbClr val="3A5A8C"/>
          </a:solidFill>
          <a:ln w="12700">
            <a:solidFill>
              <a:srgbClr val="3A5A8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647688" y="886968"/>
            <a:ext cx="13716" cy="347472"/>
          </a:xfrm>
          <a:prstGeom prst="rect">
            <a:avLst/>
          </a:prstGeom>
          <a:solidFill>
            <a:srgbClr val="3A5A8C"/>
          </a:solidFill>
          <a:ln w="12700">
            <a:solidFill>
              <a:srgbClr val="3A5A8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781544" y="886968"/>
            <a:ext cx="13716" cy="347472"/>
          </a:xfrm>
          <a:prstGeom prst="rect">
            <a:avLst/>
          </a:prstGeom>
          <a:solidFill>
            <a:srgbClr val="3A5A8C"/>
          </a:solidFill>
          <a:ln w="12700">
            <a:solidFill>
              <a:srgbClr val="3A5A8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540496" y="886968"/>
            <a:ext cx="13716" cy="347472"/>
          </a:xfrm>
          <a:prstGeom prst="rect">
            <a:avLst/>
          </a:prstGeom>
          <a:solidFill>
            <a:srgbClr val="3A5A8C"/>
          </a:solidFill>
          <a:ln w="12700">
            <a:solidFill>
              <a:srgbClr val="3A5A8C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64592" y="1234440"/>
            <a:ext cx="8823960" cy="260604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10312" y="1243584"/>
            <a:ext cx="1938528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Strategy Messages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2212848" y="1243584"/>
            <a:ext cx="1682496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5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imperatives, deal value drivers, answers why this is a good deal</a:t>
            </a:r>
            <a:endParaRPr lang="en-US" sz="650" dirty="0"/>
          </a:p>
        </p:txBody>
      </p:sp>
      <p:sp>
        <p:nvSpPr>
          <p:cNvPr id="35" name="Shape 33"/>
          <p:cNvSpPr/>
          <p:nvPr/>
        </p:nvSpPr>
        <p:spPr>
          <a:xfrm>
            <a:off x="3950208" y="1271016"/>
            <a:ext cx="1335024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950208" y="1243584"/>
            <a:ext cx="133502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– A</a:t>
            </a:r>
            <a:endParaRPr lang="en-US" sz="750" dirty="0"/>
          </a:p>
        </p:txBody>
      </p:sp>
      <p:sp>
        <p:nvSpPr>
          <p:cNvPr id="37" name="Shape 35"/>
          <p:cNvSpPr/>
          <p:nvPr/>
        </p:nvSpPr>
        <p:spPr>
          <a:xfrm>
            <a:off x="5358384" y="1271016"/>
            <a:ext cx="1261872" cy="187452"/>
          </a:xfrm>
          <a:prstGeom prst="rect">
            <a:avLst/>
          </a:prstGeom>
          <a:solidFill>
            <a:srgbClr val="E3EAF5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358384" y="1243584"/>
            <a:ext cx="1261872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2E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6693408" y="1243584"/>
            <a:ext cx="106070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Diligence, Finance</a:t>
            </a:r>
            <a:endParaRPr lang="en-US" sz="650" dirty="0"/>
          </a:p>
        </p:txBody>
      </p:sp>
      <p:sp>
        <p:nvSpPr>
          <p:cNvPr id="40" name="Shape 38"/>
          <p:cNvSpPr/>
          <p:nvPr/>
        </p:nvSpPr>
        <p:spPr>
          <a:xfrm>
            <a:off x="7827264" y="1271016"/>
            <a:ext cx="685800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827264" y="1243584"/>
            <a:ext cx="68580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– A</a:t>
            </a:r>
            <a:endParaRPr lang="en-US" sz="750" dirty="0"/>
          </a:p>
        </p:txBody>
      </p:sp>
      <p:sp>
        <p:nvSpPr>
          <p:cNvPr id="42" name="Shape 40"/>
          <p:cNvSpPr/>
          <p:nvPr/>
        </p:nvSpPr>
        <p:spPr>
          <a:xfrm>
            <a:off x="8586216" y="1271016"/>
            <a:ext cx="365760" cy="187452"/>
          </a:xfrm>
          <a:prstGeom prst="rect">
            <a:avLst/>
          </a:prstGeom>
          <a:solidFill>
            <a:srgbClr val="E3EAF5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586216" y="1243584"/>
            <a:ext cx="36576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2E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– I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2167128" y="123444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3904488" y="123444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5312664" y="123444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6647688" y="123444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7781544" y="123444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8540496" y="123444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64592" y="1495044"/>
            <a:ext cx="8823960" cy="260604"/>
          </a:xfrm>
          <a:prstGeom prst="rect">
            <a:avLst/>
          </a:prstGeom>
          <a:solidFill>
            <a:srgbClr val="E8E2D6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210312" y="1504188"/>
            <a:ext cx="1938528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FAQs Generation</a:t>
            </a:r>
            <a:endParaRPr lang="en-US" sz="750" dirty="0"/>
          </a:p>
        </p:txBody>
      </p:sp>
      <p:sp>
        <p:nvSpPr>
          <p:cNvPr id="52" name="Text 50"/>
          <p:cNvSpPr/>
          <p:nvPr/>
        </p:nvSpPr>
        <p:spPr>
          <a:xfrm>
            <a:off x="2212848" y="1504188"/>
            <a:ext cx="1682496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5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function — used in Resource Guides for managers, customer-facing reps, and stakeholder conversations. Also intranet updates.</a:t>
            </a:r>
            <a:endParaRPr lang="en-US" sz="650" dirty="0"/>
          </a:p>
        </p:txBody>
      </p:sp>
      <p:sp>
        <p:nvSpPr>
          <p:cNvPr id="53" name="Shape 51"/>
          <p:cNvSpPr/>
          <p:nvPr/>
        </p:nvSpPr>
        <p:spPr>
          <a:xfrm>
            <a:off x="3950208" y="1531620"/>
            <a:ext cx="1335024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950208" y="1504188"/>
            <a:ext cx="133502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(shared) – A</a:t>
            </a:r>
            <a:endParaRPr lang="en-US" sz="750" dirty="0"/>
          </a:p>
        </p:txBody>
      </p:sp>
      <p:sp>
        <p:nvSpPr>
          <p:cNvPr id="55" name="Shape 53"/>
          <p:cNvSpPr/>
          <p:nvPr/>
        </p:nvSpPr>
        <p:spPr>
          <a:xfrm>
            <a:off x="5358384" y="1531620"/>
            <a:ext cx="1261872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5358384" y="1504188"/>
            <a:ext cx="1261872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– C</a:t>
            </a:r>
            <a:endParaRPr lang="en-US" sz="750" dirty="0"/>
          </a:p>
        </p:txBody>
      </p:sp>
      <p:sp>
        <p:nvSpPr>
          <p:cNvPr id="57" name="Text 55"/>
          <p:cNvSpPr/>
          <p:nvPr/>
        </p:nvSpPr>
        <p:spPr>
          <a:xfrm>
            <a:off x="6693408" y="1504188"/>
            <a:ext cx="106070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</a:t>
            </a:r>
            <a:endParaRPr lang="en-US" sz="650" dirty="0"/>
          </a:p>
        </p:txBody>
      </p:sp>
      <p:sp>
        <p:nvSpPr>
          <p:cNvPr id="58" name="Shape 56"/>
          <p:cNvSpPr/>
          <p:nvPr/>
        </p:nvSpPr>
        <p:spPr>
          <a:xfrm>
            <a:off x="7827264" y="1531620"/>
            <a:ext cx="68580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7827264" y="1504188"/>
            <a:ext cx="68580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60" name="Shape 58"/>
          <p:cNvSpPr/>
          <p:nvPr/>
        </p:nvSpPr>
        <p:spPr>
          <a:xfrm>
            <a:off x="8586216" y="1531620"/>
            <a:ext cx="36576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8586216" y="1504188"/>
            <a:ext cx="36576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62" name="Shape 60"/>
          <p:cNvSpPr/>
          <p:nvPr/>
        </p:nvSpPr>
        <p:spPr>
          <a:xfrm>
            <a:off x="2167128" y="149504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3904488" y="149504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5312664" y="149504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6647688" y="149504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7781544" y="149504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8540496" y="149504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164592" y="1755648"/>
            <a:ext cx="8823960" cy="260604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210312" y="1764792"/>
            <a:ext cx="1938528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FAQs Finalized</a:t>
            </a:r>
            <a:endParaRPr lang="en-US" sz="750" dirty="0"/>
          </a:p>
        </p:txBody>
      </p:sp>
      <p:sp>
        <p:nvSpPr>
          <p:cNvPr id="70" name="Text 68"/>
          <p:cNvSpPr/>
          <p:nvPr/>
        </p:nvSpPr>
        <p:spPr>
          <a:xfrm>
            <a:off x="2212848" y="1764792"/>
            <a:ext cx="1682496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5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to populate Resource Guides and Intranet as appropriate</a:t>
            </a:r>
            <a:endParaRPr lang="en-US" sz="650" dirty="0"/>
          </a:p>
        </p:txBody>
      </p:sp>
      <p:sp>
        <p:nvSpPr>
          <p:cNvPr id="71" name="Shape 69"/>
          <p:cNvSpPr/>
          <p:nvPr/>
        </p:nvSpPr>
        <p:spPr>
          <a:xfrm>
            <a:off x="3950208" y="1792224"/>
            <a:ext cx="1335024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3950208" y="1764792"/>
            <a:ext cx="133502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– A</a:t>
            </a:r>
            <a:endParaRPr lang="en-US" sz="750" dirty="0"/>
          </a:p>
        </p:txBody>
      </p:sp>
      <p:sp>
        <p:nvSpPr>
          <p:cNvPr id="73" name="Shape 71"/>
          <p:cNvSpPr/>
          <p:nvPr/>
        </p:nvSpPr>
        <p:spPr>
          <a:xfrm>
            <a:off x="5358384" y="1792224"/>
            <a:ext cx="1261872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5358384" y="1764792"/>
            <a:ext cx="1261872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– A</a:t>
            </a:r>
            <a:endParaRPr lang="en-US" sz="750" dirty="0"/>
          </a:p>
        </p:txBody>
      </p:sp>
      <p:sp>
        <p:nvSpPr>
          <p:cNvPr id="75" name="Text 73"/>
          <p:cNvSpPr/>
          <p:nvPr/>
        </p:nvSpPr>
        <p:spPr>
          <a:xfrm>
            <a:off x="6693408" y="1764792"/>
            <a:ext cx="106070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</a:t>
            </a:r>
            <a:endParaRPr lang="en-US" sz="650" dirty="0"/>
          </a:p>
        </p:txBody>
      </p:sp>
      <p:sp>
        <p:nvSpPr>
          <p:cNvPr id="76" name="Shape 74"/>
          <p:cNvSpPr/>
          <p:nvPr/>
        </p:nvSpPr>
        <p:spPr>
          <a:xfrm>
            <a:off x="7827264" y="1792224"/>
            <a:ext cx="685800" cy="187452"/>
          </a:xfrm>
          <a:prstGeom prst="rect">
            <a:avLst/>
          </a:prstGeom>
          <a:solidFill>
            <a:srgbClr val="E8F5E9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7827264" y="1764792"/>
            <a:ext cx="68580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750" dirty="0"/>
          </a:p>
        </p:txBody>
      </p:sp>
      <p:sp>
        <p:nvSpPr>
          <p:cNvPr id="78" name="Shape 76"/>
          <p:cNvSpPr/>
          <p:nvPr/>
        </p:nvSpPr>
        <p:spPr>
          <a:xfrm>
            <a:off x="8586216" y="1792224"/>
            <a:ext cx="36576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8586216" y="1764792"/>
            <a:ext cx="36576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80" name="Shape 78"/>
          <p:cNvSpPr/>
          <p:nvPr/>
        </p:nvSpPr>
        <p:spPr>
          <a:xfrm>
            <a:off x="2167128" y="175564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3904488" y="175564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5312664" y="175564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6647688" y="175564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7781544" y="175564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8540496" y="175564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64592" y="2016252"/>
            <a:ext cx="8823960" cy="260604"/>
          </a:xfrm>
          <a:prstGeom prst="rect">
            <a:avLst/>
          </a:prstGeom>
          <a:solidFill>
            <a:srgbClr val="E8E2D6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210312" y="2025396"/>
            <a:ext cx="1938528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 Release for Deal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2212848" y="2025396"/>
            <a:ext cx="1682496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5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context, its release triggers Day 1 communication</a:t>
            </a:r>
            <a:endParaRPr lang="en-US" sz="650" dirty="0"/>
          </a:p>
        </p:txBody>
      </p:sp>
      <p:sp>
        <p:nvSpPr>
          <p:cNvPr id="89" name="Shape 87"/>
          <p:cNvSpPr/>
          <p:nvPr/>
        </p:nvSpPr>
        <p:spPr>
          <a:xfrm>
            <a:off x="3950208" y="2052828"/>
            <a:ext cx="1335024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3950208" y="2025396"/>
            <a:ext cx="133502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91" name="Shape 89"/>
          <p:cNvSpPr/>
          <p:nvPr/>
        </p:nvSpPr>
        <p:spPr>
          <a:xfrm>
            <a:off x="5358384" y="2052828"/>
            <a:ext cx="1261872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5358384" y="2025396"/>
            <a:ext cx="1261872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– A</a:t>
            </a:r>
            <a:endParaRPr lang="en-US" sz="750" dirty="0"/>
          </a:p>
        </p:txBody>
      </p:sp>
      <p:sp>
        <p:nvSpPr>
          <p:cNvPr id="93" name="Text 91"/>
          <p:cNvSpPr/>
          <p:nvPr/>
        </p:nvSpPr>
        <p:spPr>
          <a:xfrm>
            <a:off x="6693408" y="2025396"/>
            <a:ext cx="106070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650" dirty="0"/>
          </a:p>
        </p:txBody>
      </p:sp>
      <p:sp>
        <p:nvSpPr>
          <p:cNvPr id="94" name="Shape 92"/>
          <p:cNvSpPr/>
          <p:nvPr/>
        </p:nvSpPr>
        <p:spPr>
          <a:xfrm>
            <a:off x="7827264" y="2052828"/>
            <a:ext cx="68580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7827264" y="2025396"/>
            <a:ext cx="68580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96" name="Shape 94"/>
          <p:cNvSpPr/>
          <p:nvPr/>
        </p:nvSpPr>
        <p:spPr>
          <a:xfrm>
            <a:off x="8586216" y="2052828"/>
            <a:ext cx="36576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8586216" y="2025396"/>
            <a:ext cx="36576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98" name="Shape 96"/>
          <p:cNvSpPr/>
          <p:nvPr/>
        </p:nvSpPr>
        <p:spPr>
          <a:xfrm>
            <a:off x="2167128" y="2016252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3904488" y="2016252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5312664" y="2016252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6647688" y="2016252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7781544" y="2016252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8540496" y="2016252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64592" y="2276856"/>
            <a:ext cx="8823960" cy="260604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210312" y="2286000"/>
            <a:ext cx="1938528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Branding Guidelines</a:t>
            </a:r>
            <a:endParaRPr lang="en-US" sz="750" dirty="0"/>
          </a:p>
        </p:txBody>
      </p:sp>
      <p:sp>
        <p:nvSpPr>
          <p:cNvPr id="106" name="Text 104"/>
          <p:cNvSpPr/>
          <p:nvPr/>
        </p:nvSpPr>
        <p:spPr>
          <a:xfrm>
            <a:off x="2212848" y="2286000"/>
            <a:ext cx="1682496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50" i="1" dirty="0">
                <a:solidFill>
                  <a:srgbClr val="4A4A4A"/>
                </a:solidFill>
                <a:latin typeface="Calibri" pitchFamily="34" charset="0"/>
                <a:cs typeface="Calibri" pitchFamily="34" charset="-120"/>
              </a:rPr>
              <a:t>Consistency rill reduce customer confusion</a:t>
            </a:r>
            <a:endParaRPr lang="en-US" sz="650" dirty="0"/>
          </a:p>
        </p:txBody>
      </p:sp>
      <p:sp>
        <p:nvSpPr>
          <p:cNvPr id="107" name="Shape 105"/>
          <p:cNvSpPr/>
          <p:nvPr/>
        </p:nvSpPr>
        <p:spPr>
          <a:xfrm>
            <a:off x="3950208" y="2313432"/>
            <a:ext cx="1335024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3950208" y="2286000"/>
            <a:ext cx="133502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– C</a:t>
            </a:r>
            <a:endParaRPr lang="en-US" sz="750" dirty="0"/>
          </a:p>
        </p:txBody>
      </p:sp>
      <p:sp>
        <p:nvSpPr>
          <p:cNvPr id="109" name="Shape 107"/>
          <p:cNvSpPr/>
          <p:nvPr/>
        </p:nvSpPr>
        <p:spPr>
          <a:xfrm>
            <a:off x="5358384" y="2313432"/>
            <a:ext cx="1261872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5358384" y="2286000"/>
            <a:ext cx="1261872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– A</a:t>
            </a:r>
            <a:endParaRPr lang="en-US" sz="750" dirty="0"/>
          </a:p>
        </p:txBody>
      </p:sp>
      <p:sp>
        <p:nvSpPr>
          <p:cNvPr id="111" name="Text 109"/>
          <p:cNvSpPr/>
          <p:nvPr/>
        </p:nvSpPr>
        <p:spPr>
          <a:xfrm>
            <a:off x="6693408" y="2286000"/>
            <a:ext cx="106070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</a:t>
            </a:r>
            <a:endParaRPr lang="en-US" sz="650" dirty="0"/>
          </a:p>
        </p:txBody>
      </p:sp>
      <p:sp>
        <p:nvSpPr>
          <p:cNvPr id="112" name="Shape 110"/>
          <p:cNvSpPr/>
          <p:nvPr/>
        </p:nvSpPr>
        <p:spPr>
          <a:xfrm>
            <a:off x="7827264" y="2313432"/>
            <a:ext cx="68580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13" name="Text 111"/>
          <p:cNvSpPr/>
          <p:nvPr/>
        </p:nvSpPr>
        <p:spPr>
          <a:xfrm>
            <a:off x="7827264" y="2286000"/>
            <a:ext cx="68580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114" name="Shape 112"/>
          <p:cNvSpPr/>
          <p:nvPr/>
        </p:nvSpPr>
        <p:spPr>
          <a:xfrm>
            <a:off x="8586216" y="2313432"/>
            <a:ext cx="36576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15" name="Text 113"/>
          <p:cNvSpPr/>
          <p:nvPr/>
        </p:nvSpPr>
        <p:spPr>
          <a:xfrm>
            <a:off x="8586216" y="2286000"/>
            <a:ext cx="36576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116" name="Shape 114"/>
          <p:cNvSpPr/>
          <p:nvPr/>
        </p:nvSpPr>
        <p:spPr>
          <a:xfrm>
            <a:off x="2167128" y="2276856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3904488" y="2276856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5312664" y="2276856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6647688" y="2276856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7781544" y="2276856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8540496" y="2276856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164592" y="2537460"/>
            <a:ext cx="8823960" cy="260604"/>
          </a:xfrm>
          <a:prstGeom prst="rect">
            <a:avLst/>
          </a:prstGeom>
          <a:solidFill>
            <a:srgbClr val="E8E2D6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23" name="Text 121"/>
          <p:cNvSpPr/>
          <p:nvPr/>
        </p:nvSpPr>
        <p:spPr>
          <a:xfrm>
            <a:off x="210312" y="2546604"/>
            <a:ext cx="1938528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/ Week 1 Comm Plan</a:t>
            </a:r>
            <a:endParaRPr lang="en-US" sz="750" dirty="0"/>
          </a:p>
        </p:txBody>
      </p:sp>
      <p:sp>
        <p:nvSpPr>
          <p:cNvPr id="124" name="Text 122"/>
          <p:cNvSpPr/>
          <p:nvPr/>
        </p:nvSpPr>
        <p:spPr>
          <a:xfrm>
            <a:off x="2212848" y="2546604"/>
            <a:ext cx="1682496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5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Establishes timing, anticipates questions and manages change</a:t>
            </a:r>
            <a:endParaRPr lang="en-US" sz="650" dirty="0"/>
          </a:p>
        </p:txBody>
      </p:sp>
      <p:sp>
        <p:nvSpPr>
          <p:cNvPr id="125" name="Shape 123"/>
          <p:cNvSpPr/>
          <p:nvPr/>
        </p:nvSpPr>
        <p:spPr>
          <a:xfrm>
            <a:off x="3950208" y="2574036"/>
            <a:ext cx="1335024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26" name="Text 124"/>
          <p:cNvSpPr/>
          <p:nvPr/>
        </p:nvSpPr>
        <p:spPr>
          <a:xfrm>
            <a:off x="3950208" y="2546604"/>
            <a:ext cx="133502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– A</a:t>
            </a:r>
            <a:endParaRPr lang="en-US" sz="750" dirty="0"/>
          </a:p>
        </p:txBody>
      </p:sp>
      <p:sp>
        <p:nvSpPr>
          <p:cNvPr id="127" name="Shape 125"/>
          <p:cNvSpPr/>
          <p:nvPr/>
        </p:nvSpPr>
        <p:spPr>
          <a:xfrm>
            <a:off x="5358384" y="2574036"/>
            <a:ext cx="1261872" cy="187452"/>
          </a:xfrm>
          <a:prstGeom prst="rect">
            <a:avLst/>
          </a:prstGeom>
          <a:solidFill>
            <a:srgbClr val="E3EAF5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28" name="Text 126"/>
          <p:cNvSpPr/>
          <p:nvPr/>
        </p:nvSpPr>
        <p:spPr>
          <a:xfrm>
            <a:off x="5358384" y="2546604"/>
            <a:ext cx="1261872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2E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– I</a:t>
            </a:r>
            <a:endParaRPr lang="en-US" sz="750" dirty="0"/>
          </a:p>
        </p:txBody>
      </p:sp>
      <p:sp>
        <p:nvSpPr>
          <p:cNvPr id="129" name="Text 127"/>
          <p:cNvSpPr/>
          <p:nvPr/>
        </p:nvSpPr>
        <p:spPr>
          <a:xfrm>
            <a:off x="6693408" y="2546604"/>
            <a:ext cx="106070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650" dirty="0"/>
          </a:p>
        </p:txBody>
      </p:sp>
      <p:sp>
        <p:nvSpPr>
          <p:cNvPr id="130" name="Shape 128"/>
          <p:cNvSpPr/>
          <p:nvPr/>
        </p:nvSpPr>
        <p:spPr>
          <a:xfrm>
            <a:off x="7827264" y="2574036"/>
            <a:ext cx="685800" cy="187452"/>
          </a:xfrm>
          <a:prstGeom prst="rect">
            <a:avLst/>
          </a:prstGeom>
          <a:solidFill>
            <a:srgbClr val="E3EAF5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31" name="Text 129"/>
          <p:cNvSpPr/>
          <p:nvPr/>
        </p:nvSpPr>
        <p:spPr>
          <a:xfrm>
            <a:off x="7827264" y="2546604"/>
            <a:ext cx="68580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2E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750" dirty="0"/>
          </a:p>
        </p:txBody>
      </p:sp>
      <p:sp>
        <p:nvSpPr>
          <p:cNvPr id="132" name="Shape 130"/>
          <p:cNvSpPr/>
          <p:nvPr/>
        </p:nvSpPr>
        <p:spPr>
          <a:xfrm>
            <a:off x="8586216" y="2574036"/>
            <a:ext cx="36576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33" name="Text 131"/>
          <p:cNvSpPr/>
          <p:nvPr/>
        </p:nvSpPr>
        <p:spPr>
          <a:xfrm>
            <a:off x="8586216" y="2546604"/>
            <a:ext cx="36576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134" name="Shape 132"/>
          <p:cNvSpPr/>
          <p:nvPr/>
        </p:nvSpPr>
        <p:spPr>
          <a:xfrm>
            <a:off x="2167128" y="253746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3904488" y="253746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5312664" y="253746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6647688" y="253746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7781544" y="253746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8540496" y="253746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164592" y="2798064"/>
            <a:ext cx="8823960" cy="260604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41" name="Text 139"/>
          <p:cNvSpPr/>
          <p:nvPr/>
        </p:nvSpPr>
        <p:spPr>
          <a:xfrm>
            <a:off x="210312" y="2807208"/>
            <a:ext cx="1938528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30-Day Comm Plan</a:t>
            </a:r>
            <a:endParaRPr lang="en-US" sz="750" dirty="0"/>
          </a:p>
        </p:txBody>
      </p:sp>
      <p:sp>
        <p:nvSpPr>
          <p:cNvPr id="142" name="Text 140"/>
          <p:cNvSpPr/>
          <p:nvPr/>
        </p:nvSpPr>
        <p:spPr>
          <a:xfrm>
            <a:off x="2212848" y="2807208"/>
            <a:ext cx="1682496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5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Reinforce messaging, keep communication channels relevant and accurate</a:t>
            </a:r>
            <a:endParaRPr lang="en-US" sz="650" dirty="0"/>
          </a:p>
        </p:txBody>
      </p:sp>
      <p:sp>
        <p:nvSpPr>
          <p:cNvPr id="143" name="Shape 141"/>
          <p:cNvSpPr/>
          <p:nvPr/>
        </p:nvSpPr>
        <p:spPr>
          <a:xfrm>
            <a:off x="3950208" y="2834640"/>
            <a:ext cx="1335024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44" name="Text 142"/>
          <p:cNvSpPr/>
          <p:nvPr/>
        </p:nvSpPr>
        <p:spPr>
          <a:xfrm>
            <a:off x="3950208" y="2807208"/>
            <a:ext cx="133502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– A</a:t>
            </a:r>
            <a:endParaRPr lang="en-US" sz="750" dirty="0"/>
          </a:p>
        </p:txBody>
      </p:sp>
      <p:sp>
        <p:nvSpPr>
          <p:cNvPr id="145" name="Shape 143"/>
          <p:cNvSpPr/>
          <p:nvPr/>
        </p:nvSpPr>
        <p:spPr>
          <a:xfrm>
            <a:off x="5358384" y="2834640"/>
            <a:ext cx="1261872" cy="187452"/>
          </a:xfrm>
          <a:prstGeom prst="rect">
            <a:avLst/>
          </a:prstGeom>
          <a:solidFill>
            <a:srgbClr val="E3EAF5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46" name="Text 144"/>
          <p:cNvSpPr/>
          <p:nvPr/>
        </p:nvSpPr>
        <p:spPr>
          <a:xfrm>
            <a:off x="5358384" y="2807208"/>
            <a:ext cx="1261872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2E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– I</a:t>
            </a:r>
            <a:endParaRPr lang="en-US" sz="750" dirty="0"/>
          </a:p>
        </p:txBody>
      </p:sp>
      <p:sp>
        <p:nvSpPr>
          <p:cNvPr id="147" name="Text 145"/>
          <p:cNvSpPr/>
          <p:nvPr/>
        </p:nvSpPr>
        <p:spPr>
          <a:xfrm>
            <a:off x="6693408" y="2807208"/>
            <a:ext cx="106070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650" dirty="0"/>
          </a:p>
        </p:txBody>
      </p:sp>
      <p:sp>
        <p:nvSpPr>
          <p:cNvPr id="148" name="Shape 146"/>
          <p:cNvSpPr/>
          <p:nvPr/>
        </p:nvSpPr>
        <p:spPr>
          <a:xfrm>
            <a:off x="7827264" y="2834640"/>
            <a:ext cx="685800" cy="187452"/>
          </a:xfrm>
          <a:prstGeom prst="rect">
            <a:avLst/>
          </a:prstGeom>
          <a:solidFill>
            <a:srgbClr val="E3EAF5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49" name="Text 147"/>
          <p:cNvSpPr/>
          <p:nvPr/>
        </p:nvSpPr>
        <p:spPr>
          <a:xfrm>
            <a:off x="7827264" y="2807208"/>
            <a:ext cx="68580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2E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750" dirty="0"/>
          </a:p>
        </p:txBody>
      </p:sp>
      <p:sp>
        <p:nvSpPr>
          <p:cNvPr id="150" name="Shape 148"/>
          <p:cNvSpPr/>
          <p:nvPr/>
        </p:nvSpPr>
        <p:spPr>
          <a:xfrm>
            <a:off x="8586216" y="2834640"/>
            <a:ext cx="36576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51" name="Text 149"/>
          <p:cNvSpPr/>
          <p:nvPr/>
        </p:nvSpPr>
        <p:spPr>
          <a:xfrm>
            <a:off x="8586216" y="2807208"/>
            <a:ext cx="36576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152" name="Shape 150"/>
          <p:cNvSpPr/>
          <p:nvPr/>
        </p:nvSpPr>
        <p:spPr>
          <a:xfrm>
            <a:off x="2167128" y="279806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3904488" y="279806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54" name="Shape 152"/>
          <p:cNvSpPr/>
          <p:nvPr/>
        </p:nvSpPr>
        <p:spPr>
          <a:xfrm>
            <a:off x="5312664" y="279806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55" name="Shape 153"/>
          <p:cNvSpPr/>
          <p:nvPr/>
        </p:nvSpPr>
        <p:spPr>
          <a:xfrm>
            <a:off x="6647688" y="279806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7781544" y="279806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57" name="Shape 155"/>
          <p:cNvSpPr/>
          <p:nvPr/>
        </p:nvSpPr>
        <p:spPr>
          <a:xfrm>
            <a:off x="8540496" y="279806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58" name="Shape 156"/>
          <p:cNvSpPr/>
          <p:nvPr/>
        </p:nvSpPr>
        <p:spPr>
          <a:xfrm>
            <a:off x="164592" y="3058668"/>
            <a:ext cx="8823960" cy="260604"/>
          </a:xfrm>
          <a:prstGeom prst="rect">
            <a:avLst/>
          </a:prstGeom>
          <a:solidFill>
            <a:srgbClr val="E8E2D6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59" name="Text 157"/>
          <p:cNvSpPr/>
          <p:nvPr/>
        </p:nvSpPr>
        <p:spPr>
          <a:xfrm>
            <a:off x="210312" y="3067812"/>
            <a:ext cx="1938528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Plan (Cadence)</a:t>
            </a:r>
            <a:endParaRPr lang="en-US" sz="750" dirty="0"/>
          </a:p>
        </p:txBody>
      </p:sp>
      <p:sp>
        <p:nvSpPr>
          <p:cNvPr id="160" name="Text 158"/>
          <p:cNvSpPr/>
          <p:nvPr/>
        </p:nvSpPr>
        <p:spPr>
          <a:xfrm>
            <a:off x="2212848" y="3067812"/>
            <a:ext cx="1682496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5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Establishes cadence for collecting and communicating relevant workstream impacts</a:t>
            </a:r>
            <a:endParaRPr lang="en-US" sz="650" dirty="0"/>
          </a:p>
        </p:txBody>
      </p:sp>
      <p:sp>
        <p:nvSpPr>
          <p:cNvPr id="161" name="Shape 159"/>
          <p:cNvSpPr/>
          <p:nvPr/>
        </p:nvSpPr>
        <p:spPr>
          <a:xfrm>
            <a:off x="3950208" y="3095244"/>
            <a:ext cx="1335024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62" name="Text 160"/>
          <p:cNvSpPr/>
          <p:nvPr/>
        </p:nvSpPr>
        <p:spPr>
          <a:xfrm>
            <a:off x="3950208" y="3067812"/>
            <a:ext cx="133502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– A</a:t>
            </a:r>
            <a:endParaRPr lang="en-US" sz="750" dirty="0"/>
          </a:p>
        </p:txBody>
      </p:sp>
      <p:sp>
        <p:nvSpPr>
          <p:cNvPr id="163" name="Shape 161"/>
          <p:cNvSpPr/>
          <p:nvPr/>
        </p:nvSpPr>
        <p:spPr>
          <a:xfrm>
            <a:off x="5358384" y="3095244"/>
            <a:ext cx="1261872" cy="187452"/>
          </a:xfrm>
          <a:prstGeom prst="rect">
            <a:avLst/>
          </a:prstGeom>
          <a:solidFill>
            <a:srgbClr val="E3EAF5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64" name="Text 162"/>
          <p:cNvSpPr/>
          <p:nvPr/>
        </p:nvSpPr>
        <p:spPr>
          <a:xfrm>
            <a:off x="5358384" y="3067812"/>
            <a:ext cx="1261872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2E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– I</a:t>
            </a:r>
            <a:endParaRPr lang="en-US" sz="750" dirty="0"/>
          </a:p>
        </p:txBody>
      </p:sp>
      <p:sp>
        <p:nvSpPr>
          <p:cNvPr id="165" name="Text 163"/>
          <p:cNvSpPr/>
          <p:nvPr/>
        </p:nvSpPr>
        <p:spPr>
          <a:xfrm>
            <a:off x="6693408" y="3067812"/>
            <a:ext cx="106070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650" dirty="0"/>
          </a:p>
        </p:txBody>
      </p:sp>
      <p:sp>
        <p:nvSpPr>
          <p:cNvPr id="166" name="Shape 164"/>
          <p:cNvSpPr/>
          <p:nvPr/>
        </p:nvSpPr>
        <p:spPr>
          <a:xfrm>
            <a:off x="7827264" y="3095244"/>
            <a:ext cx="685800" cy="187452"/>
          </a:xfrm>
          <a:prstGeom prst="rect">
            <a:avLst/>
          </a:prstGeom>
          <a:solidFill>
            <a:srgbClr val="E3EAF5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67" name="Text 165"/>
          <p:cNvSpPr/>
          <p:nvPr/>
        </p:nvSpPr>
        <p:spPr>
          <a:xfrm>
            <a:off x="7827264" y="3067812"/>
            <a:ext cx="68580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2E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750" dirty="0"/>
          </a:p>
        </p:txBody>
      </p:sp>
      <p:sp>
        <p:nvSpPr>
          <p:cNvPr id="168" name="Shape 166"/>
          <p:cNvSpPr/>
          <p:nvPr/>
        </p:nvSpPr>
        <p:spPr>
          <a:xfrm>
            <a:off x="8586216" y="3095244"/>
            <a:ext cx="36576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69" name="Text 167"/>
          <p:cNvSpPr/>
          <p:nvPr/>
        </p:nvSpPr>
        <p:spPr>
          <a:xfrm>
            <a:off x="8586216" y="3067812"/>
            <a:ext cx="36576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170" name="Shape 168"/>
          <p:cNvSpPr/>
          <p:nvPr/>
        </p:nvSpPr>
        <p:spPr>
          <a:xfrm>
            <a:off x="2167128" y="305866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3904488" y="305866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72" name="Shape 170"/>
          <p:cNvSpPr/>
          <p:nvPr/>
        </p:nvSpPr>
        <p:spPr>
          <a:xfrm>
            <a:off x="5312664" y="305866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73" name="Shape 171"/>
          <p:cNvSpPr/>
          <p:nvPr/>
        </p:nvSpPr>
        <p:spPr>
          <a:xfrm>
            <a:off x="6647688" y="305866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7781544" y="305866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75" name="Shape 173"/>
          <p:cNvSpPr/>
          <p:nvPr/>
        </p:nvSpPr>
        <p:spPr>
          <a:xfrm>
            <a:off x="8540496" y="305866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76" name="Shape 174"/>
          <p:cNvSpPr/>
          <p:nvPr/>
        </p:nvSpPr>
        <p:spPr>
          <a:xfrm>
            <a:off x="164592" y="3319272"/>
            <a:ext cx="8823960" cy="260604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77" name="Text 175"/>
          <p:cNvSpPr/>
          <p:nvPr/>
        </p:nvSpPr>
        <p:spPr>
          <a:xfrm>
            <a:off x="210312" y="3328416"/>
            <a:ext cx="1938528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Manager/Employee Resource Guide</a:t>
            </a:r>
            <a:endParaRPr lang="en-US" sz="750" dirty="0"/>
          </a:p>
        </p:txBody>
      </p:sp>
      <p:sp>
        <p:nvSpPr>
          <p:cNvPr id="178" name="Text 176"/>
          <p:cNvSpPr/>
          <p:nvPr/>
        </p:nvSpPr>
        <p:spPr>
          <a:xfrm>
            <a:off x="2212848" y="3328416"/>
            <a:ext cx="1682496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5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Typically includes: core messaging (PPT), relevant FAQs (PDFs) and sample emails</a:t>
            </a:r>
            <a:endParaRPr lang="en-US" sz="650" dirty="0"/>
          </a:p>
        </p:txBody>
      </p:sp>
      <p:sp>
        <p:nvSpPr>
          <p:cNvPr id="179" name="Shape 177"/>
          <p:cNvSpPr/>
          <p:nvPr/>
        </p:nvSpPr>
        <p:spPr>
          <a:xfrm>
            <a:off x="3950208" y="3355848"/>
            <a:ext cx="1335024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80" name="Text 178"/>
          <p:cNvSpPr/>
          <p:nvPr/>
        </p:nvSpPr>
        <p:spPr>
          <a:xfrm>
            <a:off x="3950208" y="3328416"/>
            <a:ext cx="133502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– A</a:t>
            </a:r>
            <a:endParaRPr lang="en-US" sz="750" dirty="0"/>
          </a:p>
        </p:txBody>
      </p:sp>
      <p:sp>
        <p:nvSpPr>
          <p:cNvPr id="181" name="Shape 179"/>
          <p:cNvSpPr/>
          <p:nvPr/>
        </p:nvSpPr>
        <p:spPr>
          <a:xfrm>
            <a:off x="5358384" y="3355848"/>
            <a:ext cx="1261872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82" name="Text 180"/>
          <p:cNvSpPr/>
          <p:nvPr/>
        </p:nvSpPr>
        <p:spPr>
          <a:xfrm>
            <a:off x="5358384" y="3328416"/>
            <a:ext cx="1261872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(Review &amp; approvals)</a:t>
            </a:r>
            <a:endParaRPr lang="en-US" sz="750" dirty="0"/>
          </a:p>
        </p:txBody>
      </p:sp>
      <p:sp>
        <p:nvSpPr>
          <p:cNvPr id="183" name="Text 181"/>
          <p:cNvSpPr/>
          <p:nvPr/>
        </p:nvSpPr>
        <p:spPr>
          <a:xfrm>
            <a:off x="6693408" y="3328416"/>
            <a:ext cx="106070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</a:t>
            </a:r>
            <a:endParaRPr lang="en-US" sz="650" dirty="0"/>
          </a:p>
        </p:txBody>
      </p:sp>
      <p:sp>
        <p:nvSpPr>
          <p:cNvPr id="184" name="Shape 182"/>
          <p:cNvSpPr/>
          <p:nvPr/>
        </p:nvSpPr>
        <p:spPr>
          <a:xfrm>
            <a:off x="7827264" y="3355848"/>
            <a:ext cx="685800" cy="187452"/>
          </a:xfrm>
          <a:prstGeom prst="rect">
            <a:avLst/>
          </a:prstGeom>
          <a:solidFill>
            <a:srgbClr val="E3EAF5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85" name="Text 183"/>
          <p:cNvSpPr/>
          <p:nvPr/>
        </p:nvSpPr>
        <p:spPr>
          <a:xfrm>
            <a:off x="7827264" y="3328416"/>
            <a:ext cx="68580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2E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– I</a:t>
            </a:r>
            <a:endParaRPr lang="en-US" sz="750" dirty="0"/>
          </a:p>
        </p:txBody>
      </p:sp>
      <p:sp>
        <p:nvSpPr>
          <p:cNvPr id="186" name="Shape 184"/>
          <p:cNvSpPr/>
          <p:nvPr/>
        </p:nvSpPr>
        <p:spPr>
          <a:xfrm>
            <a:off x="8586216" y="3355848"/>
            <a:ext cx="36576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87" name="Text 185"/>
          <p:cNvSpPr/>
          <p:nvPr/>
        </p:nvSpPr>
        <p:spPr>
          <a:xfrm>
            <a:off x="8586216" y="3328416"/>
            <a:ext cx="36576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188" name="Shape 186"/>
          <p:cNvSpPr/>
          <p:nvPr/>
        </p:nvSpPr>
        <p:spPr>
          <a:xfrm>
            <a:off x="2167128" y="3319272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89" name="Shape 187"/>
          <p:cNvSpPr/>
          <p:nvPr/>
        </p:nvSpPr>
        <p:spPr>
          <a:xfrm>
            <a:off x="3904488" y="3319272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90" name="Shape 188"/>
          <p:cNvSpPr/>
          <p:nvPr/>
        </p:nvSpPr>
        <p:spPr>
          <a:xfrm>
            <a:off x="5312664" y="3319272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91" name="Shape 189"/>
          <p:cNvSpPr/>
          <p:nvPr/>
        </p:nvSpPr>
        <p:spPr>
          <a:xfrm>
            <a:off x="6647688" y="3319272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92" name="Shape 190"/>
          <p:cNvSpPr/>
          <p:nvPr/>
        </p:nvSpPr>
        <p:spPr>
          <a:xfrm>
            <a:off x="7781544" y="3319272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93" name="Shape 191"/>
          <p:cNvSpPr/>
          <p:nvPr/>
        </p:nvSpPr>
        <p:spPr>
          <a:xfrm>
            <a:off x="8540496" y="3319272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94" name="Shape 192"/>
          <p:cNvSpPr/>
          <p:nvPr/>
        </p:nvSpPr>
        <p:spPr>
          <a:xfrm>
            <a:off x="164592" y="3579876"/>
            <a:ext cx="8823960" cy="260604"/>
          </a:xfrm>
          <a:prstGeom prst="rect">
            <a:avLst/>
          </a:prstGeom>
          <a:solidFill>
            <a:srgbClr val="E8E2D6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95" name="Text 193"/>
          <p:cNvSpPr/>
          <p:nvPr/>
        </p:nvSpPr>
        <p:spPr>
          <a:xfrm>
            <a:off x="210312" y="3589020"/>
            <a:ext cx="1938528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Function-Specific Day 2 Meetings</a:t>
            </a:r>
            <a:endParaRPr lang="en-US" sz="750" dirty="0"/>
          </a:p>
        </p:txBody>
      </p:sp>
      <p:sp>
        <p:nvSpPr>
          <p:cNvPr id="196" name="Text 194"/>
          <p:cNvSpPr/>
          <p:nvPr/>
        </p:nvSpPr>
        <p:spPr>
          <a:xfrm>
            <a:off x="2212848" y="3589020"/>
            <a:ext cx="1682496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5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 add audience-specific content. Comms supports with guidelines and strategic PPTs.</a:t>
            </a:r>
            <a:endParaRPr lang="en-US" sz="650" dirty="0"/>
          </a:p>
        </p:txBody>
      </p:sp>
      <p:sp>
        <p:nvSpPr>
          <p:cNvPr id="197" name="Shape 195"/>
          <p:cNvSpPr/>
          <p:nvPr/>
        </p:nvSpPr>
        <p:spPr>
          <a:xfrm>
            <a:off x="3950208" y="3616452"/>
            <a:ext cx="1335024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198" name="Text 196"/>
          <p:cNvSpPr/>
          <p:nvPr/>
        </p:nvSpPr>
        <p:spPr>
          <a:xfrm>
            <a:off x="3950208" y="3589020"/>
            <a:ext cx="133502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199" name="Shape 197"/>
          <p:cNvSpPr/>
          <p:nvPr/>
        </p:nvSpPr>
        <p:spPr>
          <a:xfrm>
            <a:off x="5358384" y="3616452"/>
            <a:ext cx="1261872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00" name="Text 198"/>
          <p:cNvSpPr/>
          <p:nvPr/>
        </p:nvSpPr>
        <p:spPr>
          <a:xfrm>
            <a:off x="5358384" y="3589020"/>
            <a:ext cx="1261872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– A</a:t>
            </a:r>
            <a:endParaRPr lang="en-US" sz="750" dirty="0"/>
          </a:p>
        </p:txBody>
      </p:sp>
      <p:sp>
        <p:nvSpPr>
          <p:cNvPr id="201" name="Text 199"/>
          <p:cNvSpPr/>
          <p:nvPr/>
        </p:nvSpPr>
        <p:spPr>
          <a:xfrm>
            <a:off x="6693408" y="3589020"/>
            <a:ext cx="106070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</a:t>
            </a:r>
            <a:endParaRPr lang="en-US" sz="650" dirty="0"/>
          </a:p>
        </p:txBody>
      </p:sp>
      <p:sp>
        <p:nvSpPr>
          <p:cNvPr id="202" name="Shape 200"/>
          <p:cNvSpPr/>
          <p:nvPr/>
        </p:nvSpPr>
        <p:spPr>
          <a:xfrm>
            <a:off x="7827264" y="3616452"/>
            <a:ext cx="685800" cy="187452"/>
          </a:xfrm>
          <a:prstGeom prst="rect">
            <a:avLst/>
          </a:prstGeom>
          <a:solidFill>
            <a:srgbClr val="E8F5E9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03" name="Text 201"/>
          <p:cNvSpPr/>
          <p:nvPr/>
        </p:nvSpPr>
        <p:spPr>
          <a:xfrm>
            <a:off x="7827264" y="3589020"/>
            <a:ext cx="68580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750" dirty="0"/>
          </a:p>
        </p:txBody>
      </p:sp>
      <p:sp>
        <p:nvSpPr>
          <p:cNvPr id="204" name="Shape 202"/>
          <p:cNvSpPr/>
          <p:nvPr/>
        </p:nvSpPr>
        <p:spPr>
          <a:xfrm>
            <a:off x="8586216" y="3616452"/>
            <a:ext cx="36576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05" name="Text 203"/>
          <p:cNvSpPr/>
          <p:nvPr/>
        </p:nvSpPr>
        <p:spPr>
          <a:xfrm>
            <a:off x="8586216" y="3589020"/>
            <a:ext cx="36576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206" name="Shape 204"/>
          <p:cNvSpPr/>
          <p:nvPr/>
        </p:nvSpPr>
        <p:spPr>
          <a:xfrm>
            <a:off x="2167128" y="3579876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07" name="Shape 205"/>
          <p:cNvSpPr/>
          <p:nvPr/>
        </p:nvSpPr>
        <p:spPr>
          <a:xfrm>
            <a:off x="3904488" y="3579876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08" name="Shape 206"/>
          <p:cNvSpPr/>
          <p:nvPr/>
        </p:nvSpPr>
        <p:spPr>
          <a:xfrm>
            <a:off x="5312664" y="3579876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09" name="Shape 207"/>
          <p:cNvSpPr/>
          <p:nvPr/>
        </p:nvSpPr>
        <p:spPr>
          <a:xfrm>
            <a:off x="6647688" y="3579876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10" name="Shape 208"/>
          <p:cNvSpPr/>
          <p:nvPr/>
        </p:nvSpPr>
        <p:spPr>
          <a:xfrm>
            <a:off x="7781544" y="3579876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11" name="Shape 209"/>
          <p:cNvSpPr/>
          <p:nvPr/>
        </p:nvSpPr>
        <p:spPr>
          <a:xfrm>
            <a:off x="8540496" y="3579876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12" name="Shape 210"/>
          <p:cNvSpPr/>
          <p:nvPr/>
        </p:nvSpPr>
        <p:spPr>
          <a:xfrm>
            <a:off x="164592" y="3840480"/>
            <a:ext cx="8823960" cy="260604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13" name="Text 211"/>
          <p:cNvSpPr/>
          <p:nvPr/>
        </p:nvSpPr>
        <p:spPr>
          <a:xfrm>
            <a:off x="210312" y="3849624"/>
            <a:ext cx="1938528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&amp; 2 Communication Agenda</a:t>
            </a:r>
            <a:endParaRPr lang="en-US" sz="750" dirty="0"/>
          </a:p>
        </p:txBody>
      </p:sp>
      <p:sp>
        <p:nvSpPr>
          <p:cNvPr id="214" name="Text 212"/>
          <p:cNvSpPr/>
          <p:nvPr/>
        </p:nvSpPr>
        <p:spPr>
          <a:xfrm>
            <a:off x="2212848" y="3849624"/>
            <a:ext cx="1682496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5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Drives timing, content development, 1-on-1s, team meetings, welcoming messages</a:t>
            </a:r>
            <a:endParaRPr lang="en-US" sz="650" dirty="0"/>
          </a:p>
        </p:txBody>
      </p:sp>
      <p:sp>
        <p:nvSpPr>
          <p:cNvPr id="215" name="Shape 213"/>
          <p:cNvSpPr/>
          <p:nvPr/>
        </p:nvSpPr>
        <p:spPr>
          <a:xfrm>
            <a:off x="3950208" y="3877056"/>
            <a:ext cx="1335024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16" name="Text 214"/>
          <p:cNvSpPr/>
          <p:nvPr/>
        </p:nvSpPr>
        <p:spPr>
          <a:xfrm>
            <a:off x="3950208" y="3849624"/>
            <a:ext cx="133502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750" dirty="0"/>
          </a:p>
        </p:txBody>
      </p:sp>
      <p:sp>
        <p:nvSpPr>
          <p:cNvPr id="217" name="Shape 215"/>
          <p:cNvSpPr/>
          <p:nvPr/>
        </p:nvSpPr>
        <p:spPr>
          <a:xfrm>
            <a:off x="5358384" y="3877056"/>
            <a:ext cx="1261872" cy="187452"/>
          </a:xfrm>
          <a:prstGeom prst="rect">
            <a:avLst/>
          </a:prstGeom>
          <a:solidFill>
            <a:srgbClr val="E3EAF5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18" name="Text 216"/>
          <p:cNvSpPr/>
          <p:nvPr/>
        </p:nvSpPr>
        <p:spPr>
          <a:xfrm>
            <a:off x="5358384" y="3849624"/>
            <a:ext cx="1261872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2E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– R</a:t>
            </a:r>
            <a:endParaRPr lang="en-US" sz="750" dirty="0"/>
          </a:p>
        </p:txBody>
      </p:sp>
      <p:sp>
        <p:nvSpPr>
          <p:cNvPr id="219" name="Text 217"/>
          <p:cNvSpPr/>
          <p:nvPr/>
        </p:nvSpPr>
        <p:spPr>
          <a:xfrm>
            <a:off x="6693408" y="3849624"/>
            <a:ext cx="106070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650" dirty="0"/>
          </a:p>
        </p:txBody>
      </p:sp>
      <p:sp>
        <p:nvSpPr>
          <p:cNvPr id="220" name="Shape 218"/>
          <p:cNvSpPr/>
          <p:nvPr/>
        </p:nvSpPr>
        <p:spPr>
          <a:xfrm>
            <a:off x="7827264" y="3877056"/>
            <a:ext cx="685800" cy="187452"/>
          </a:xfrm>
          <a:prstGeom prst="rect">
            <a:avLst/>
          </a:prstGeom>
          <a:solidFill>
            <a:srgbClr val="E3EAF5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21" name="Text 219"/>
          <p:cNvSpPr/>
          <p:nvPr/>
        </p:nvSpPr>
        <p:spPr>
          <a:xfrm>
            <a:off x="7827264" y="3849624"/>
            <a:ext cx="68580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2E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– A</a:t>
            </a:r>
            <a:endParaRPr lang="en-US" sz="750" dirty="0"/>
          </a:p>
        </p:txBody>
      </p:sp>
      <p:sp>
        <p:nvSpPr>
          <p:cNvPr id="222" name="Shape 220"/>
          <p:cNvSpPr/>
          <p:nvPr/>
        </p:nvSpPr>
        <p:spPr>
          <a:xfrm>
            <a:off x="8586216" y="3877056"/>
            <a:ext cx="365760" cy="187452"/>
          </a:xfrm>
          <a:prstGeom prst="rect">
            <a:avLst/>
          </a:prstGeom>
          <a:solidFill>
            <a:srgbClr val="E3EAF5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23" name="Text 221"/>
          <p:cNvSpPr/>
          <p:nvPr/>
        </p:nvSpPr>
        <p:spPr>
          <a:xfrm>
            <a:off x="8586216" y="3849624"/>
            <a:ext cx="36576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2E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– I</a:t>
            </a:r>
            <a:endParaRPr lang="en-US" sz="750" dirty="0"/>
          </a:p>
        </p:txBody>
      </p:sp>
      <p:sp>
        <p:nvSpPr>
          <p:cNvPr id="224" name="Shape 222"/>
          <p:cNvSpPr/>
          <p:nvPr/>
        </p:nvSpPr>
        <p:spPr>
          <a:xfrm>
            <a:off x="2167128" y="384048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25" name="Shape 223"/>
          <p:cNvSpPr/>
          <p:nvPr/>
        </p:nvSpPr>
        <p:spPr>
          <a:xfrm>
            <a:off x="3904488" y="384048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26" name="Shape 224"/>
          <p:cNvSpPr/>
          <p:nvPr/>
        </p:nvSpPr>
        <p:spPr>
          <a:xfrm>
            <a:off x="5312664" y="384048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27" name="Shape 225"/>
          <p:cNvSpPr/>
          <p:nvPr/>
        </p:nvSpPr>
        <p:spPr>
          <a:xfrm>
            <a:off x="6647688" y="384048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28" name="Shape 226"/>
          <p:cNvSpPr/>
          <p:nvPr/>
        </p:nvSpPr>
        <p:spPr>
          <a:xfrm>
            <a:off x="7781544" y="384048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29" name="Shape 227"/>
          <p:cNvSpPr/>
          <p:nvPr/>
        </p:nvSpPr>
        <p:spPr>
          <a:xfrm>
            <a:off x="8540496" y="3840480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30" name="Shape 228"/>
          <p:cNvSpPr/>
          <p:nvPr/>
        </p:nvSpPr>
        <p:spPr>
          <a:xfrm>
            <a:off x="164592" y="4101084"/>
            <a:ext cx="8823960" cy="260604"/>
          </a:xfrm>
          <a:prstGeom prst="rect">
            <a:avLst/>
          </a:prstGeom>
          <a:solidFill>
            <a:srgbClr val="E8E2D6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31" name="Text 229"/>
          <p:cNvSpPr/>
          <p:nvPr/>
        </p:nvSpPr>
        <p:spPr>
          <a:xfrm>
            <a:off x="210312" y="4110228"/>
            <a:ext cx="1938528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Intranet / Email Updates (Ongoing)</a:t>
            </a:r>
            <a:endParaRPr lang="en-US" sz="750" dirty="0"/>
          </a:p>
        </p:txBody>
      </p:sp>
      <p:sp>
        <p:nvSpPr>
          <p:cNvPr id="232" name="Text 230"/>
          <p:cNvSpPr/>
          <p:nvPr/>
        </p:nvSpPr>
        <p:spPr>
          <a:xfrm>
            <a:off x="2212848" y="4110228"/>
            <a:ext cx="1682496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5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communication of changes up-to-date and accurate</a:t>
            </a:r>
            <a:endParaRPr lang="en-US" sz="650" dirty="0"/>
          </a:p>
        </p:txBody>
      </p:sp>
      <p:sp>
        <p:nvSpPr>
          <p:cNvPr id="233" name="Shape 231"/>
          <p:cNvSpPr/>
          <p:nvPr/>
        </p:nvSpPr>
        <p:spPr>
          <a:xfrm>
            <a:off x="3950208" y="4137660"/>
            <a:ext cx="1335024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34" name="Text 232"/>
          <p:cNvSpPr/>
          <p:nvPr/>
        </p:nvSpPr>
        <p:spPr>
          <a:xfrm>
            <a:off x="3950208" y="4110228"/>
            <a:ext cx="133502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(shared) – A</a:t>
            </a:r>
            <a:endParaRPr lang="en-US" sz="750" dirty="0"/>
          </a:p>
        </p:txBody>
      </p:sp>
      <p:sp>
        <p:nvSpPr>
          <p:cNvPr id="235" name="Shape 233"/>
          <p:cNvSpPr/>
          <p:nvPr/>
        </p:nvSpPr>
        <p:spPr>
          <a:xfrm>
            <a:off x="5358384" y="4137660"/>
            <a:ext cx="1261872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36" name="Text 234"/>
          <p:cNvSpPr/>
          <p:nvPr/>
        </p:nvSpPr>
        <p:spPr>
          <a:xfrm>
            <a:off x="5358384" y="4110228"/>
            <a:ext cx="1261872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(shared) – C</a:t>
            </a:r>
            <a:endParaRPr lang="en-US" sz="750" dirty="0"/>
          </a:p>
        </p:txBody>
      </p:sp>
      <p:sp>
        <p:nvSpPr>
          <p:cNvPr id="237" name="Text 235"/>
          <p:cNvSpPr/>
          <p:nvPr/>
        </p:nvSpPr>
        <p:spPr>
          <a:xfrm>
            <a:off x="6693408" y="4110228"/>
            <a:ext cx="106070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+ impacted functions</a:t>
            </a:r>
            <a:endParaRPr lang="en-US" sz="650" dirty="0"/>
          </a:p>
        </p:txBody>
      </p:sp>
      <p:sp>
        <p:nvSpPr>
          <p:cNvPr id="238" name="Shape 236"/>
          <p:cNvSpPr/>
          <p:nvPr/>
        </p:nvSpPr>
        <p:spPr>
          <a:xfrm>
            <a:off x="7827264" y="4137660"/>
            <a:ext cx="68580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39" name="Text 237"/>
          <p:cNvSpPr/>
          <p:nvPr/>
        </p:nvSpPr>
        <p:spPr>
          <a:xfrm>
            <a:off x="7827264" y="4110228"/>
            <a:ext cx="68580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240" name="Shape 238"/>
          <p:cNvSpPr/>
          <p:nvPr/>
        </p:nvSpPr>
        <p:spPr>
          <a:xfrm>
            <a:off x="8586216" y="4137660"/>
            <a:ext cx="36576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41" name="Text 239"/>
          <p:cNvSpPr/>
          <p:nvPr/>
        </p:nvSpPr>
        <p:spPr>
          <a:xfrm>
            <a:off x="8586216" y="4110228"/>
            <a:ext cx="36576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242" name="Shape 240"/>
          <p:cNvSpPr/>
          <p:nvPr/>
        </p:nvSpPr>
        <p:spPr>
          <a:xfrm>
            <a:off x="2167128" y="410108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43" name="Shape 241"/>
          <p:cNvSpPr/>
          <p:nvPr/>
        </p:nvSpPr>
        <p:spPr>
          <a:xfrm>
            <a:off x="3904488" y="410108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44" name="Shape 242"/>
          <p:cNvSpPr/>
          <p:nvPr/>
        </p:nvSpPr>
        <p:spPr>
          <a:xfrm>
            <a:off x="5312664" y="410108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45" name="Shape 243"/>
          <p:cNvSpPr/>
          <p:nvPr/>
        </p:nvSpPr>
        <p:spPr>
          <a:xfrm>
            <a:off x="6647688" y="410108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46" name="Shape 244"/>
          <p:cNvSpPr/>
          <p:nvPr/>
        </p:nvSpPr>
        <p:spPr>
          <a:xfrm>
            <a:off x="7781544" y="410108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47" name="Shape 245"/>
          <p:cNvSpPr/>
          <p:nvPr/>
        </p:nvSpPr>
        <p:spPr>
          <a:xfrm>
            <a:off x="8540496" y="4101084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48" name="Shape 246"/>
          <p:cNvSpPr/>
          <p:nvPr/>
        </p:nvSpPr>
        <p:spPr>
          <a:xfrm>
            <a:off x="164592" y="4361688"/>
            <a:ext cx="8823960" cy="260604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49" name="Text 247"/>
          <p:cNvSpPr/>
          <p:nvPr/>
        </p:nvSpPr>
        <p:spPr>
          <a:xfrm>
            <a:off x="210312" y="4370832"/>
            <a:ext cx="1938528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Announcements (Ongoing)</a:t>
            </a:r>
            <a:endParaRPr lang="en-US" sz="750" dirty="0"/>
          </a:p>
        </p:txBody>
      </p:sp>
      <p:sp>
        <p:nvSpPr>
          <p:cNvPr id="250" name="Text 248"/>
          <p:cNvSpPr/>
          <p:nvPr/>
        </p:nvSpPr>
        <p:spPr>
          <a:xfrm>
            <a:off x="2212848" y="4370832"/>
            <a:ext cx="1682496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5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Quickly push communication of changes</a:t>
            </a:r>
            <a:endParaRPr lang="en-US" sz="650" dirty="0"/>
          </a:p>
        </p:txBody>
      </p:sp>
      <p:sp>
        <p:nvSpPr>
          <p:cNvPr id="251" name="Shape 249"/>
          <p:cNvSpPr/>
          <p:nvPr/>
        </p:nvSpPr>
        <p:spPr>
          <a:xfrm>
            <a:off x="3950208" y="4398264"/>
            <a:ext cx="1335024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52" name="Text 250"/>
          <p:cNvSpPr/>
          <p:nvPr/>
        </p:nvSpPr>
        <p:spPr>
          <a:xfrm>
            <a:off x="3950208" y="4370832"/>
            <a:ext cx="133502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– A</a:t>
            </a:r>
            <a:endParaRPr lang="en-US" sz="750" dirty="0"/>
          </a:p>
        </p:txBody>
      </p:sp>
      <p:sp>
        <p:nvSpPr>
          <p:cNvPr id="253" name="Shape 251"/>
          <p:cNvSpPr/>
          <p:nvPr/>
        </p:nvSpPr>
        <p:spPr>
          <a:xfrm>
            <a:off x="5358384" y="4398264"/>
            <a:ext cx="1261872" cy="187452"/>
          </a:xfrm>
          <a:prstGeom prst="rect">
            <a:avLst/>
          </a:prstGeom>
          <a:solidFill>
            <a:srgbClr val="FDECEA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54" name="Text 252"/>
          <p:cNvSpPr/>
          <p:nvPr/>
        </p:nvSpPr>
        <p:spPr>
          <a:xfrm>
            <a:off x="5358384" y="4370832"/>
            <a:ext cx="1261872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– A</a:t>
            </a:r>
            <a:endParaRPr lang="en-US" sz="750" dirty="0"/>
          </a:p>
        </p:txBody>
      </p:sp>
      <p:sp>
        <p:nvSpPr>
          <p:cNvPr id="255" name="Text 253"/>
          <p:cNvSpPr/>
          <p:nvPr/>
        </p:nvSpPr>
        <p:spPr>
          <a:xfrm>
            <a:off x="6693408" y="4370832"/>
            <a:ext cx="1060704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originating team</a:t>
            </a:r>
            <a:endParaRPr lang="en-US" sz="650" dirty="0"/>
          </a:p>
        </p:txBody>
      </p:sp>
      <p:sp>
        <p:nvSpPr>
          <p:cNvPr id="256" name="Shape 254"/>
          <p:cNvSpPr/>
          <p:nvPr/>
        </p:nvSpPr>
        <p:spPr>
          <a:xfrm>
            <a:off x="7827264" y="4398264"/>
            <a:ext cx="68580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57" name="Text 255"/>
          <p:cNvSpPr/>
          <p:nvPr/>
        </p:nvSpPr>
        <p:spPr>
          <a:xfrm>
            <a:off x="7827264" y="4370832"/>
            <a:ext cx="68580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258" name="Shape 256"/>
          <p:cNvSpPr/>
          <p:nvPr/>
        </p:nvSpPr>
        <p:spPr>
          <a:xfrm>
            <a:off x="8586216" y="4398264"/>
            <a:ext cx="365760" cy="187452"/>
          </a:xfrm>
          <a:prstGeom prst="rect">
            <a:avLst/>
          </a:prstGeom>
          <a:solidFill>
            <a:srgbClr val="FFF8E1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59" name="Text 257"/>
          <p:cNvSpPr/>
          <p:nvPr/>
        </p:nvSpPr>
        <p:spPr>
          <a:xfrm>
            <a:off x="8586216" y="4370832"/>
            <a:ext cx="365760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5A4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260" name="Shape 258"/>
          <p:cNvSpPr/>
          <p:nvPr/>
        </p:nvSpPr>
        <p:spPr>
          <a:xfrm>
            <a:off x="2167128" y="436168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61" name="Shape 259"/>
          <p:cNvSpPr/>
          <p:nvPr/>
        </p:nvSpPr>
        <p:spPr>
          <a:xfrm>
            <a:off x="3904488" y="436168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62" name="Shape 260"/>
          <p:cNvSpPr/>
          <p:nvPr/>
        </p:nvSpPr>
        <p:spPr>
          <a:xfrm>
            <a:off x="5312664" y="436168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63" name="Shape 261"/>
          <p:cNvSpPr/>
          <p:nvPr/>
        </p:nvSpPr>
        <p:spPr>
          <a:xfrm>
            <a:off x="6647688" y="436168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64" name="Shape 262"/>
          <p:cNvSpPr/>
          <p:nvPr/>
        </p:nvSpPr>
        <p:spPr>
          <a:xfrm>
            <a:off x="7781544" y="436168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65" name="Shape 263"/>
          <p:cNvSpPr/>
          <p:nvPr/>
        </p:nvSpPr>
        <p:spPr>
          <a:xfrm>
            <a:off x="8540496" y="4361688"/>
            <a:ext cx="10973" cy="260604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</p:sp>
      <p:sp>
        <p:nvSpPr>
          <p:cNvPr id="266" name="Text 264"/>
          <p:cNvSpPr/>
          <p:nvPr/>
        </p:nvSpPr>
        <p:spPr>
          <a:xfrm>
            <a:off x="274320" y="4942332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AA99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700" dirty="0"/>
          </a:p>
        </p:txBody>
      </p:sp>
      <p:sp>
        <p:nvSpPr>
          <p:cNvPr id="267" name="Text 265"/>
          <p:cNvSpPr/>
          <p:nvPr/>
        </p:nvSpPr>
        <p:spPr>
          <a:xfrm>
            <a:off x="7315200" y="49423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AA99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MandAPlaybook.com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366</Words>
  <Application>Microsoft Macintosh PowerPoint</Application>
  <PresentationFormat>On-screen Show (16:9)</PresentationFormat>
  <Paragraphs>114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JOE ABERGER</cp:lastModifiedBy>
  <cp:revision>2</cp:revision>
  <dcterms:created xsi:type="dcterms:W3CDTF">2026-06-18T17:23:11Z</dcterms:created>
  <dcterms:modified xsi:type="dcterms:W3CDTF">2026-06-18T17:27:48Z</dcterms:modified>
</cp:coreProperties>
</file>