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10"/>
  </p:normalViewPr>
  <p:slideViewPr>
    <p:cSldViewPr snapToGrid="0" snapToObjects="1">
      <p:cViewPr varScale="1">
        <p:scale>
          <a:sx n="159" d="100"/>
          <a:sy n="159" d="100"/>
        </p:scale>
        <p:origin x="18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787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12A2A"/>
        </a:solidFill>
        <a:effectLst/>
      </p:bgPr>
    </p:bg>
    <p:spTree>
      <p:nvGrpSpPr>
        <p:cNvPr id="1" name=""/>
        <p:cNvGrpSpPr/>
        <p:nvPr/>
      </p:nvGrpSpPr>
      <p:grpSpPr>
        <a:xfrm>
          <a:off x="0" y="0"/>
          <a:ext cx="0" cy="0"/>
          <a:chOff x="0" y="0"/>
          <a:chExt cx="0" cy="0"/>
        </a:xfrm>
      </p:grpSpPr>
      <p:sp>
        <p:nvSpPr>
          <p:cNvPr id="2" name="Text 0"/>
          <p:cNvSpPr/>
          <p:nvPr/>
        </p:nvSpPr>
        <p:spPr>
          <a:xfrm>
            <a:off x="548640" y="1097280"/>
            <a:ext cx="8046720" cy="594360"/>
          </a:xfrm>
          <a:prstGeom prst="rect">
            <a:avLst/>
          </a:prstGeom>
          <a:noFill/>
          <a:ln/>
        </p:spPr>
        <p:txBody>
          <a:bodyPr wrap="square" rtlCol="0" anchor="ctr"/>
          <a:lstStyle/>
          <a:p>
            <a:pPr marL="0" indent="0" algn="ctr">
              <a:buNone/>
            </a:pPr>
            <a:r>
              <a:rPr lang="en-US" sz="5200" b="1" dirty="0">
                <a:solidFill>
                  <a:srgbClr val="AAFF00"/>
                </a:solidFill>
                <a:latin typeface="Cambria" pitchFamily="34" charset="0"/>
                <a:ea typeface="Cambria" pitchFamily="34" charset="-122"/>
                <a:cs typeface="Cambria" pitchFamily="34" charset="-120"/>
              </a:rPr>
              <a:t>SALES</a:t>
            </a:r>
            <a:endParaRPr lang="en-US" sz="5200" dirty="0"/>
          </a:p>
        </p:txBody>
      </p:sp>
      <p:sp>
        <p:nvSpPr>
          <p:cNvPr id="3" name="Text 1"/>
          <p:cNvSpPr/>
          <p:nvPr/>
        </p:nvSpPr>
        <p:spPr>
          <a:xfrm>
            <a:off x="548640" y="1691640"/>
            <a:ext cx="8046720" cy="594360"/>
          </a:xfrm>
          <a:prstGeom prst="rect">
            <a:avLst/>
          </a:prstGeom>
          <a:noFill/>
          <a:ln/>
        </p:spPr>
        <p:txBody>
          <a:bodyPr wrap="square" rtlCol="0" anchor="ctr"/>
          <a:lstStyle/>
          <a:p>
            <a:pPr marL="0" indent="0" algn="ctr">
              <a:buNone/>
            </a:pPr>
            <a:r>
              <a:rPr lang="en-US" sz="3800" b="1" dirty="0">
                <a:solidFill>
                  <a:srgbClr val="FFFFFF"/>
                </a:solidFill>
                <a:latin typeface="Cambria" pitchFamily="34" charset="0"/>
                <a:ea typeface="Cambria" pitchFamily="34" charset="-122"/>
                <a:cs typeface="Cambria" pitchFamily="34" charset="-120"/>
              </a:rPr>
              <a:t>M&amp;A DAY 1 READINESS</a:t>
            </a:r>
            <a:endParaRPr lang="en-US" sz="3800" dirty="0"/>
          </a:p>
        </p:txBody>
      </p:sp>
      <p:sp>
        <p:nvSpPr>
          <p:cNvPr id="4" name="Shape 2"/>
          <p:cNvSpPr/>
          <p:nvPr/>
        </p:nvSpPr>
        <p:spPr>
          <a:xfrm>
            <a:off x="548640" y="2395728"/>
            <a:ext cx="8046720" cy="50292"/>
          </a:xfrm>
          <a:prstGeom prst="rect">
            <a:avLst/>
          </a:prstGeom>
          <a:solidFill>
            <a:srgbClr val="AAFF00"/>
          </a:solidFill>
          <a:ln w="12700">
            <a:solidFill>
              <a:srgbClr val="AAFF00"/>
            </a:solidFill>
            <a:prstDash val="solid"/>
          </a:ln>
        </p:spPr>
      </p:sp>
      <p:sp>
        <p:nvSpPr>
          <p:cNvPr id="5" name="Text 3"/>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C8FFB0"/>
                </a:solidFill>
                <a:latin typeface="Calibri" pitchFamily="34" charset="0"/>
                <a:ea typeface="Calibri" pitchFamily="34" charset="-122"/>
                <a:cs typeface="Calibri" pitchFamily="34" charset="-120"/>
              </a:rPr>
              <a:t>© 100-Day Advisors  ·  MandAPlaybook.com</a:t>
            </a:r>
            <a:endParaRPr lang="en-US" sz="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12A2A"/>
          </a:solidFill>
          <a:ln w="12700">
            <a:solidFill>
              <a:srgbClr val="012A2A"/>
            </a:solidFill>
            <a:prstDash val="solid"/>
          </a:ln>
        </p:spPr>
      </p:sp>
      <p:sp>
        <p:nvSpPr>
          <p:cNvPr id="3" name="Shape 1"/>
          <p:cNvSpPr/>
          <p:nvPr/>
        </p:nvSpPr>
        <p:spPr>
          <a:xfrm>
            <a:off x="0" y="1234440"/>
            <a:ext cx="9144000" cy="54864"/>
          </a:xfrm>
          <a:prstGeom prst="rect">
            <a:avLst/>
          </a:prstGeom>
          <a:solidFill>
            <a:srgbClr val="AAFF00"/>
          </a:solidFill>
          <a:ln w="12700">
            <a:solidFill>
              <a:srgbClr val="AAFF00"/>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AAFF00"/>
                </a:solidFill>
                <a:latin typeface="Calibri" pitchFamily="34" charset="0"/>
                <a:ea typeface="Calibri" pitchFamily="34" charset="-122"/>
                <a:cs typeface="Calibri" pitchFamily="34" charset="-120"/>
              </a:rPr>
              <a:t>WHAT THIS DECK COVERS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Sales Day 1 Integration — Readiness &amp; Execution</a:t>
            </a:r>
            <a:endParaRPr lang="en-US" sz="2600" dirty="0"/>
          </a:p>
        </p:txBody>
      </p:sp>
      <p:sp>
        <p:nvSpPr>
          <p:cNvPr id="6" name="Text 4"/>
          <p:cNvSpPr/>
          <p:nvPr/>
        </p:nvSpPr>
        <p:spPr>
          <a:xfrm>
            <a:off x="274320" y="1463040"/>
            <a:ext cx="365760" cy="658368"/>
          </a:xfrm>
          <a:prstGeom prst="rect">
            <a:avLst/>
          </a:prstGeom>
          <a:noFill/>
          <a:ln/>
        </p:spPr>
        <p:txBody>
          <a:bodyPr wrap="square" rtlCol="0" anchor="ctr"/>
          <a:lstStyle/>
          <a:p>
            <a:pPr marL="0" indent="0" algn="ctr">
              <a:buNone/>
            </a:pPr>
            <a:r>
              <a:rPr lang="en-US" sz="2200" b="1" dirty="0">
                <a:solidFill>
                  <a:srgbClr val="AAFF00"/>
                </a:solidFill>
                <a:latin typeface="Cambria" pitchFamily="34" charset="0"/>
                <a:ea typeface="Cambria" pitchFamily="34" charset="-122"/>
                <a:cs typeface="Cambria" pitchFamily="34" charset="-120"/>
              </a:rPr>
              <a:t>01</a:t>
            </a:r>
            <a:endParaRPr lang="en-US" sz="2200" dirty="0"/>
          </a:p>
        </p:txBody>
      </p:sp>
      <p:sp>
        <p:nvSpPr>
          <p:cNvPr id="7" name="Text 5"/>
          <p:cNvSpPr/>
          <p:nvPr/>
        </p:nvSpPr>
        <p:spPr>
          <a:xfrm>
            <a:off x="658368" y="1463040"/>
            <a:ext cx="3803904" cy="237744"/>
          </a:xfrm>
          <a:prstGeom prst="rect">
            <a:avLst/>
          </a:prstGeom>
          <a:noFill/>
          <a:ln/>
        </p:spPr>
        <p:txBody>
          <a:bodyPr wrap="square" rtlCol="0" anchor="b"/>
          <a:lstStyle/>
          <a:p>
            <a:pPr marL="0" indent="0">
              <a:buNone/>
            </a:pPr>
            <a:r>
              <a:rPr lang="en-US" sz="1250" b="1" dirty="0">
                <a:solidFill>
                  <a:srgbClr val="012A2A"/>
                </a:solidFill>
                <a:latin typeface="Calibri" pitchFamily="34" charset="0"/>
                <a:ea typeface="Calibri" pitchFamily="34" charset="-122"/>
                <a:cs typeface="Calibri" pitchFamily="34" charset="-120"/>
              </a:rPr>
              <a:t>Integration Timeline</a:t>
            </a:r>
            <a:endParaRPr lang="en-US" sz="1250" dirty="0"/>
          </a:p>
        </p:txBody>
      </p:sp>
      <p:sp>
        <p:nvSpPr>
          <p:cNvPr id="8" name="Text 6"/>
          <p:cNvSpPr/>
          <p:nvPr/>
        </p:nvSpPr>
        <p:spPr>
          <a:xfrm>
            <a:off x="658368" y="1709928"/>
            <a:ext cx="3803904" cy="411480"/>
          </a:xfrm>
          <a:prstGeom prst="rect">
            <a:avLst/>
          </a:prstGeom>
          <a:noFill/>
          <a:ln/>
        </p:spPr>
        <p:txBody>
          <a:bodyPr wrap="square" rtlCol="0" anchor="t"/>
          <a:lstStyle/>
          <a:p>
            <a:pPr marL="0" indent="0">
              <a:buNone/>
            </a:pPr>
            <a:r>
              <a:rPr lang="en-US" sz="1100" dirty="0">
                <a:solidFill>
                  <a:srgbClr val="0A1F1F"/>
                </a:solidFill>
                <a:latin typeface="Calibri" pitchFamily="34" charset="0"/>
                <a:ea typeface="Calibri" pitchFamily="34" charset="-122"/>
                <a:cs typeface="Calibri" pitchFamily="34" charset="-120"/>
              </a:rPr>
              <a:t>Pre-Close milestones, Day 1 Readiness gate, and Week 1 priorities mapped to the March 2 close.</a:t>
            </a:r>
            <a:endParaRPr lang="en-US" sz="1100" dirty="0"/>
          </a:p>
        </p:txBody>
      </p:sp>
      <p:sp>
        <p:nvSpPr>
          <p:cNvPr id="9" name="Shape 7"/>
          <p:cNvSpPr/>
          <p:nvPr/>
        </p:nvSpPr>
        <p:spPr>
          <a:xfrm>
            <a:off x="658368" y="1700784"/>
            <a:ext cx="3803904" cy="0"/>
          </a:xfrm>
          <a:prstGeom prst="line">
            <a:avLst/>
          </a:prstGeom>
          <a:noFill/>
          <a:ln w="9525">
            <a:solidFill>
              <a:srgbClr val="C8E8C8"/>
            </a:solidFill>
            <a:prstDash val="solid"/>
          </a:ln>
        </p:spPr>
      </p:sp>
      <p:sp>
        <p:nvSpPr>
          <p:cNvPr id="10" name="Text 8"/>
          <p:cNvSpPr/>
          <p:nvPr/>
        </p:nvSpPr>
        <p:spPr>
          <a:xfrm>
            <a:off x="274320" y="2194560"/>
            <a:ext cx="365760" cy="658368"/>
          </a:xfrm>
          <a:prstGeom prst="rect">
            <a:avLst/>
          </a:prstGeom>
          <a:noFill/>
          <a:ln/>
        </p:spPr>
        <p:txBody>
          <a:bodyPr wrap="square" rtlCol="0" anchor="ctr"/>
          <a:lstStyle/>
          <a:p>
            <a:pPr marL="0" indent="0" algn="ctr">
              <a:buNone/>
            </a:pPr>
            <a:r>
              <a:rPr lang="en-US" sz="2200" b="1" dirty="0">
                <a:solidFill>
                  <a:srgbClr val="AAFF00"/>
                </a:solidFill>
                <a:latin typeface="Cambria" pitchFamily="34" charset="0"/>
                <a:ea typeface="Cambria" pitchFamily="34" charset="-122"/>
                <a:cs typeface="Cambria" pitchFamily="34" charset="-120"/>
              </a:rPr>
              <a:t>02</a:t>
            </a:r>
            <a:endParaRPr lang="en-US" sz="2200" dirty="0"/>
          </a:p>
        </p:txBody>
      </p:sp>
      <p:sp>
        <p:nvSpPr>
          <p:cNvPr id="11" name="Text 9"/>
          <p:cNvSpPr/>
          <p:nvPr/>
        </p:nvSpPr>
        <p:spPr>
          <a:xfrm>
            <a:off x="658368" y="2194560"/>
            <a:ext cx="3803904" cy="237744"/>
          </a:xfrm>
          <a:prstGeom prst="rect">
            <a:avLst/>
          </a:prstGeom>
          <a:noFill/>
          <a:ln/>
        </p:spPr>
        <p:txBody>
          <a:bodyPr wrap="square" rtlCol="0" anchor="b"/>
          <a:lstStyle/>
          <a:p>
            <a:pPr marL="0" indent="0">
              <a:buNone/>
            </a:pPr>
            <a:r>
              <a:rPr lang="en-US" sz="1250" b="1" dirty="0">
                <a:solidFill>
                  <a:srgbClr val="012A2A"/>
                </a:solidFill>
                <a:latin typeface="Calibri" pitchFamily="34" charset="0"/>
                <a:ea typeface="Calibri" pitchFamily="34" charset="-122"/>
                <a:cs typeface="Calibri" pitchFamily="34" charset="-120"/>
              </a:rPr>
              <a:t>Day 1 Readiness Checklist</a:t>
            </a:r>
            <a:endParaRPr lang="en-US" sz="1250" dirty="0"/>
          </a:p>
        </p:txBody>
      </p:sp>
      <p:sp>
        <p:nvSpPr>
          <p:cNvPr id="12" name="Text 10"/>
          <p:cNvSpPr/>
          <p:nvPr/>
        </p:nvSpPr>
        <p:spPr>
          <a:xfrm>
            <a:off x="658368" y="2441448"/>
            <a:ext cx="3803904" cy="411480"/>
          </a:xfrm>
          <a:prstGeom prst="rect">
            <a:avLst/>
          </a:prstGeom>
          <a:noFill/>
          <a:ln/>
        </p:spPr>
        <p:txBody>
          <a:bodyPr wrap="square" rtlCol="0" anchor="t"/>
          <a:lstStyle/>
          <a:p>
            <a:pPr marL="0" indent="0">
              <a:buNone/>
            </a:pPr>
            <a:r>
              <a:rPr lang="en-US" sz="1100" dirty="0">
                <a:solidFill>
                  <a:srgbClr val="0A1F1F"/>
                </a:solidFill>
                <a:latin typeface="Calibri" pitchFamily="34" charset="0"/>
                <a:ea typeface="Calibri" pitchFamily="34" charset="-122"/>
                <a:cs typeface="Calibri" pitchFamily="34" charset="-120"/>
              </a:rPr>
              <a:t>11 critical pre-close tasks confirmed complete — customer comms, enablement, dry run, and readiness gate.</a:t>
            </a:r>
            <a:endParaRPr lang="en-US" sz="1100" dirty="0"/>
          </a:p>
        </p:txBody>
      </p:sp>
      <p:sp>
        <p:nvSpPr>
          <p:cNvPr id="13" name="Shape 11"/>
          <p:cNvSpPr/>
          <p:nvPr/>
        </p:nvSpPr>
        <p:spPr>
          <a:xfrm>
            <a:off x="658368" y="2432304"/>
            <a:ext cx="3803904" cy="0"/>
          </a:xfrm>
          <a:prstGeom prst="line">
            <a:avLst/>
          </a:prstGeom>
          <a:noFill/>
          <a:ln w="9525">
            <a:solidFill>
              <a:srgbClr val="C8E8C8"/>
            </a:solidFill>
            <a:prstDash val="solid"/>
          </a:ln>
        </p:spPr>
      </p:sp>
      <p:sp>
        <p:nvSpPr>
          <p:cNvPr id="14" name="Text 12"/>
          <p:cNvSpPr/>
          <p:nvPr/>
        </p:nvSpPr>
        <p:spPr>
          <a:xfrm>
            <a:off x="274320" y="2926080"/>
            <a:ext cx="365760" cy="658368"/>
          </a:xfrm>
          <a:prstGeom prst="rect">
            <a:avLst/>
          </a:prstGeom>
          <a:noFill/>
          <a:ln/>
        </p:spPr>
        <p:txBody>
          <a:bodyPr wrap="square" rtlCol="0" anchor="ctr"/>
          <a:lstStyle/>
          <a:p>
            <a:pPr marL="0" indent="0" algn="ctr">
              <a:buNone/>
            </a:pPr>
            <a:r>
              <a:rPr lang="en-US" sz="2200" b="1" dirty="0">
                <a:solidFill>
                  <a:srgbClr val="AAFF00"/>
                </a:solidFill>
                <a:latin typeface="Cambria" pitchFamily="34" charset="0"/>
                <a:ea typeface="Cambria" pitchFamily="34" charset="-122"/>
                <a:cs typeface="Cambria" pitchFamily="34" charset="-120"/>
              </a:rPr>
              <a:t>03</a:t>
            </a:r>
            <a:endParaRPr lang="en-US" sz="2200" dirty="0"/>
          </a:p>
        </p:txBody>
      </p:sp>
      <p:sp>
        <p:nvSpPr>
          <p:cNvPr id="15" name="Text 13"/>
          <p:cNvSpPr/>
          <p:nvPr/>
        </p:nvSpPr>
        <p:spPr>
          <a:xfrm>
            <a:off x="658368" y="2926080"/>
            <a:ext cx="3803904" cy="237744"/>
          </a:xfrm>
          <a:prstGeom prst="rect">
            <a:avLst/>
          </a:prstGeom>
          <a:noFill/>
          <a:ln/>
        </p:spPr>
        <p:txBody>
          <a:bodyPr wrap="square" rtlCol="0" anchor="b"/>
          <a:lstStyle/>
          <a:p>
            <a:pPr marL="0" indent="0">
              <a:buNone/>
            </a:pPr>
            <a:r>
              <a:rPr lang="en-US" sz="1250" b="1" dirty="0">
                <a:solidFill>
                  <a:srgbClr val="012A2A"/>
                </a:solidFill>
                <a:latin typeface="Calibri" pitchFamily="34" charset="0"/>
                <a:ea typeface="Calibri" pitchFamily="34" charset="-122"/>
                <a:cs typeface="Calibri" pitchFamily="34" charset="-120"/>
              </a:rPr>
              <a:t>Day 1 / Week 1 Actions</a:t>
            </a:r>
            <a:endParaRPr lang="en-US" sz="1250" dirty="0"/>
          </a:p>
        </p:txBody>
      </p:sp>
      <p:sp>
        <p:nvSpPr>
          <p:cNvPr id="16" name="Text 14"/>
          <p:cNvSpPr/>
          <p:nvPr/>
        </p:nvSpPr>
        <p:spPr>
          <a:xfrm>
            <a:off x="658368" y="3172968"/>
            <a:ext cx="3803904" cy="411480"/>
          </a:xfrm>
          <a:prstGeom prst="rect">
            <a:avLst/>
          </a:prstGeom>
          <a:noFill/>
          <a:ln/>
        </p:spPr>
        <p:txBody>
          <a:bodyPr wrap="square" rtlCol="0" anchor="t"/>
          <a:lstStyle/>
          <a:p>
            <a:pPr marL="0" indent="0">
              <a:buNone/>
            </a:pPr>
            <a:r>
              <a:rPr lang="en-US" sz="1100" dirty="0">
                <a:solidFill>
                  <a:srgbClr val="0A1F1F"/>
                </a:solidFill>
                <a:latin typeface="Calibri" pitchFamily="34" charset="0"/>
                <a:ea typeface="Calibri" pitchFamily="34" charset="-122"/>
                <a:cs typeface="Calibri" pitchFamily="34" charset="-120"/>
              </a:rPr>
              <a:t>CEO outreach, all-hands kickoff, org announcement, enablement kit launch, and systems confirmation.</a:t>
            </a:r>
            <a:endParaRPr lang="en-US" sz="1100" dirty="0"/>
          </a:p>
        </p:txBody>
      </p:sp>
      <p:sp>
        <p:nvSpPr>
          <p:cNvPr id="17" name="Shape 15"/>
          <p:cNvSpPr/>
          <p:nvPr/>
        </p:nvSpPr>
        <p:spPr>
          <a:xfrm>
            <a:off x="658368" y="3163824"/>
            <a:ext cx="3803904" cy="0"/>
          </a:xfrm>
          <a:prstGeom prst="line">
            <a:avLst/>
          </a:prstGeom>
          <a:noFill/>
          <a:ln w="9525">
            <a:solidFill>
              <a:srgbClr val="C8E8C8"/>
            </a:solidFill>
            <a:prstDash val="solid"/>
          </a:ln>
        </p:spPr>
      </p:sp>
      <p:sp>
        <p:nvSpPr>
          <p:cNvPr id="18" name="Text 16"/>
          <p:cNvSpPr/>
          <p:nvPr/>
        </p:nvSpPr>
        <p:spPr>
          <a:xfrm>
            <a:off x="4709160" y="1463040"/>
            <a:ext cx="365760" cy="658368"/>
          </a:xfrm>
          <a:prstGeom prst="rect">
            <a:avLst/>
          </a:prstGeom>
          <a:noFill/>
          <a:ln/>
        </p:spPr>
        <p:txBody>
          <a:bodyPr wrap="square" rtlCol="0" anchor="ctr"/>
          <a:lstStyle/>
          <a:p>
            <a:pPr marL="0" indent="0" algn="ctr">
              <a:buNone/>
            </a:pPr>
            <a:r>
              <a:rPr lang="en-US" sz="2200" b="1" dirty="0">
                <a:solidFill>
                  <a:srgbClr val="AAFF00"/>
                </a:solidFill>
                <a:latin typeface="Cambria" pitchFamily="34" charset="0"/>
                <a:ea typeface="Cambria" pitchFamily="34" charset="-122"/>
                <a:cs typeface="Cambria" pitchFamily="34" charset="-120"/>
              </a:rPr>
              <a:t>04</a:t>
            </a:r>
            <a:endParaRPr lang="en-US" sz="2200" dirty="0"/>
          </a:p>
        </p:txBody>
      </p:sp>
      <p:sp>
        <p:nvSpPr>
          <p:cNvPr id="19" name="Text 17"/>
          <p:cNvSpPr/>
          <p:nvPr/>
        </p:nvSpPr>
        <p:spPr>
          <a:xfrm>
            <a:off x="5093208" y="1463040"/>
            <a:ext cx="3803904" cy="237744"/>
          </a:xfrm>
          <a:prstGeom prst="rect">
            <a:avLst/>
          </a:prstGeom>
          <a:noFill/>
          <a:ln/>
        </p:spPr>
        <p:txBody>
          <a:bodyPr wrap="square" rtlCol="0" anchor="b"/>
          <a:lstStyle/>
          <a:p>
            <a:pPr marL="0" indent="0">
              <a:buNone/>
            </a:pPr>
            <a:r>
              <a:rPr lang="en-US" sz="1250" b="1" dirty="0">
                <a:solidFill>
                  <a:srgbClr val="012A2A"/>
                </a:solidFill>
                <a:latin typeface="Calibri" pitchFamily="34" charset="0"/>
                <a:ea typeface="Calibri" pitchFamily="34" charset="-122"/>
                <a:cs typeface="Calibri" pitchFamily="34" charset="-120"/>
              </a:rPr>
              <a:t>Customer &amp; Channel Readiness</a:t>
            </a:r>
            <a:endParaRPr lang="en-US" sz="1250" dirty="0"/>
          </a:p>
        </p:txBody>
      </p:sp>
      <p:sp>
        <p:nvSpPr>
          <p:cNvPr id="20" name="Text 18"/>
          <p:cNvSpPr/>
          <p:nvPr/>
        </p:nvSpPr>
        <p:spPr>
          <a:xfrm>
            <a:off x="5093208" y="1709928"/>
            <a:ext cx="3803904" cy="411480"/>
          </a:xfrm>
          <a:prstGeom prst="rect">
            <a:avLst/>
          </a:prstGeom>
          <a:noFill/>
          <a:ln/>
        </p:spPr>
        <p:txBody>
          <a:bodyPr wrap="square" rtlCol="0" anchor="t"/>
          <a:lstStyle/>
          <a:p>
            <a:pPr marL="0" indent="0">
              <a:buNone/>
            </a:pPr>
            <a:r>
              <a:rPr lang="en-US" sz="1100" dirty="0">
                <a:solidFill>
                  <a:srgbClr val="0A1F1F"/>
                </a:solidFill>
                <a:latin typeface="Calibri" pitchFamily="34" charset="0"/>
                <a:ea typeface="Calibri" pitchFamily="34" charset="-122"/>
                <a:cs typeface="Calibri" pitchFamily="34" charset="-120"/>
              </a:rPr>
              <a:t>Top-50 account outreach, at-risk retention plan, channel partner notification, and contract inventory.</a:t>
            </a:r>
            <a:endParaRPr lang="en-US" sz="1100" dirty="0"/>
          </a:p>
        </p:txBody>
      </p:sp>
      <p:sp>
        <p:nvSpPr>
          <p:cNvPr id="21" name="Shape 19"/>
          <p:cNvSpPr/>
          <p:nvPr/>
        </p:nvSpPr>
        <p:spPr>
          <a:xfrm>
            <a:off x="5093208" y="1700784"/>
            <a:ext cx="3803904" cy="0"/>
          </a:xfrm>
          <a:prstGeom prst="line">
            <a:avLst/>
          </a:prstGeom>
          <a:noFill/>
          <a:ln w="9525">
            <a:solidFill>
              <a:srgbClr val="C8E8C8"/>
            </a:solidFill>
            <a:prstDash val="solid"/>
          </a:ln>
        </p:spPr>
      </p:sp>
      <p:sp>
        <p:nvSpPr>
          <p:cNvPr id="22" name="Text 20"/>
          <p:cNvSpPr/>
          <p:nvPr/>
        </p:nvSpPr>
        <p:spPr>
          <a:xfrm>
            <a:off x="4709160" y="2194560"/>
            <a:ext cx="365760" cy="658368"/>
          </a:xfrm>
          <a:prstGeom prst="rect">
            <a:avLst/>
          </a:prstGeom>
          <a:noFill/>
          <a:ln/>
        </p:spPr>
        <p:txBody>
          <a:bodyPr wrap="square" rtlCol="0" anchor="ctr"/>
          <a:lstStyle/>
          <a:p>
            <a:pPr marL="0" indent="0" algn="ctr">
              <a:buNone/>
            </a:pPr>
            <a:r>
              <a:rPr lang="en-US" sz="2200" b="1" dirty="0">
                <a:solidFill>
                  <a:srgbClr val="AAFF00"/>
                </a:solidFill>
                <a:latin typeface="Cambria" pitchFamily="34" charset="0"/>
                <a:ea typeface="Cambria" pitchFamily="34" charset="-122"/>
                <a:cs typeface="Cambria" pitchFamily="34" charset="-120"/>
              </a:rPr>
              <a:t>05</a:t>
            </a:r>
            <a:endParaRPr lang="en-US" sz="2200" dirty="0"/>
          </a:p>
        </p:txBody>
      </p:sp>
      <p:sp>
        <p:nvSpPr>
          <p:cNvPr id="23" name="Text 21"/>
          <p:cNvSpPr/>
          <p:nvPr/>
        </p:nvSpPr>
        <p:spPr>
          <a:xfrm>
            <a:off x="5093208" y="2194560"/>
            <a:ext cx="3803904" cy="237744"/>
          </a:xfrm>
          <a:prstGeom prst="rect">
            <a:avLst/>
          </a:prstGeom>
          <a:noFill/>
          <a:ln/>
        </p:spPr>
        <p:txBody>
          <a:bodyPr wrap="square" rtlCol="0" anchor="b"/>
          <a:lstStyle/>
          <a:p>
            <a:pPr marL="0" indent="0">
              <a:buNone/>
            </a:pPr>
            <a:r>
              <a:rPr lang="en-US" sz="1250" b="1" dirty="0">
                <a:solidFill>
                  <a:srgbClr val="012A2A"/>
                </a:solidFill>
                <a:latin typeface="Calibri" pitchFamily="34" charset="0"/>
                <a:ea typeface="Calibri" pitchFamily="34" charset="-122"/>
                <a:cs typeface="Calibri" pitchFamily="34" charset="-120"/>
              </a:rPr>
              <a:t>Sales Enablement</a:t>
            </a:r>
            <a:endParaRPr lang="en-US" sz="1250" dirty="0"/>
          </a:p>
        </p:txBody>
      </p:sp>
      <p:sp>
        <p:nvSpPr>
          <p:cNvPr id="24" name="Text 22"/>
          <p:cNvSpPr/>
          <p:nvPr/>
        </p:nvSpPr>
        <p:spPr>
          <a:xfrm>
            <a:off x="5093208" y="2441448"/>
            <a:ext cx="3803904" cy="411480"/>
          </a:xfrm>
          <a:prstGeom prst="rect">
            <a:avLst/>
          </a:prstGeom>
          <a:noFill/>
          <a:ln/>
        </p:spPr>
        <p:txBody>
          <a:bodyPr wrap="square" rtlCol="0" anchor="t"/>
          <a:lstStyle/>
          <a:p>
            <a:pPr marL="0" indent="0">
              <a:buNone/>
            </a:pPr>
            <a:r>
              <a:rPr lang="en-US" sz="1100" dirty="0">
                <a:solidFill>
                  <a:srgbClr val="0A1F1F"/>
                </a:solidFill>
                <a:latin typeface="Calibri" pitchFamily="34" charset="0"/>
                <a:ea typeface="Calibri" pitchFamily="34" charset="-122"/>
                <a:cs typeface="Calibri" pitchFamily="34" charset="-120"/>
              </a:rPr>
              <a:t>Combined enablement kit, battlecards, pricing sheets, objection handling guide, and onboarding program.</a:t>
            </a:r>
            <a:endParaRPr lang="en-US" sz="1100" dirty="0"/>
          </a:p>
        </p:txBody>
      </p:sp>
      <p:sp>
        <p:nvSpPr>
          <p:cNvPr id="25" name="Shape 23"/>
          <p:cNvSpPr/>
          <p:nvPr/>
        </p:nvSpPr>
        <p:spPr>
          <a:xfrm>
            <a:off x="5093208" y="2432304"/>
            <a:ext cx="3803904" cy="0"/>
          </a:xfrm>
          <a:prstGeom prst="line">
            <a:avLst/>
          </a:prstGeom>
          <a:noFill/>
          <a:ln w="9525">
            <a:solidFill>
              <a:srgbClr val="C8E8C8"/>
            </a:solidFill>
            <a:prstDash val="solid"/>
          </a:ln>
        </p:spPr>
      </p:sp>
      <p:sp>
        <p:nvSpPr>
          <p:cNvPr id="26" name="Text 24"/>
          <p:cNvSpPr/>
          <p:nvPr/>
        </p:nvSpPr>
        <p:spPr>
          <a:xfrm>
            <a:off x="4709160" y="2926080"/>
            <a:ext cx="365760" cy="658368"/>
          </a:xfrm>
          <a:prstGeom prst="rect">
            <a:avLst/>
          </a:prstGeom>
          <a:noFill/>
          <a:ln/>
        </p:spPr>
        <p:txBody>
          <a:bodyPr wrap="square" rtlCol="0" anchor="ctr"/>
          <a:lstStyle/>
          <a:p>
            <a:pPr marL="0" indent="0" algn="ctr">
              <a:buNone/>
            </a:pPr>
            <a:r>
              <a:rPr lang="en-US" sz="2200" b="1" dirty="0">
                <a:solidFill>
                  <a:srgbClr val="AAFF00"/>
                </a:solidFill>
                <a:latin typeface="Cambria" pitchFamily="34" charset="0"/>
                <a:ea typeface="Cambria" pitchFamily="34" charset="-122"/>
                <a:cs typeface="Cambria" pitchFamily="34" charset="-120"/>
              </a:rPr>
              <a:t>06</a:t>
            </a:r>
            <a:endParaRPr lang="en-US" sz="2200" dirty="0"/>
          </a:p>
        </p:txBody>
      </p:sp>
      <p:sp>
        <p:nvSpPr>
          <p:cNvPr id="27" name="Text 25"/>
          <p:cNvSpPr/>
          <p:nvPr/>
        </p:nvSpPr>
        <p:spPr>
          <a:xfrm>
            <a:off x="5093208" y="2926080"/>
            <a:ext cx="3803904" cy="237744"/>
          </a:xfrm>
          <a:prstGeom prst="rect">
            <a:avLst/>
          </a:prstGeom>
          <a:noFill/>
          <a:ln/>
        </p:spPr>
        <p:txBody>
          <a:bodyPr wrap="square" rtlCol="0" anchor="b"/>
          <a:lstStyle/>
          <a:p>
            <a:pPr marL="0" indent="0">
              <a:buNone/>
            </a:pPr>
            <a:r>
              <a:rPr lang="en-US" sz="1250" b="1" dirty="0">
                <a:solidFill>
                  <a:srgbClr val="012A2A"/>
                </a:solidFill>
                <a:latin typeface="Calibri" pitchFamily="34" charset="0"/>
                <a:ea typeface="Calibri" pitchFamily="34" charset="-122"/>
                <a:cs typeface="Calibri" pitchFamily="34" charset="-120"/>
              </a:rPr>
              <a:t>Key Risks &amp; Mitigations</a:t>
            </a:r>
            <a:endParaRPr lang="en-US" sz="1250" dirty="0"/>
          </a:p>
        </p:txBody>
      </p:sp>
      <p:sp>
        <p:nvSpPr>
          <p:cNvPr id="28" name="Text 26"/>
          <p:cNvSpPr/>
          <p:nvPr/>
        </p:nvSpPr>
        <p:spPr>
          <a:xfrm>
            <a:off x="5093208" y="3172968"/>
            <a:ext cx="3803904" cy="411480"/>
          </a:xfrm>
          <a:prstGeom prst="rect">
            <a:avLst/>
          </a:prstGeom>
          <a:noFill/>
          <a:ln/>
        </p:spPr>
        <p:txBody>
          <a:bodyPr wrap="square" rtlCol="0" anchor="t"/>
          <a:lstStyle/>
          <a:p>
            <a:pPr marL="0" indent="0">
              <a:buNone/>
            </a:pPr>
            <a:r>
              <a:rPr lang="en-US" sz="1100" dirty="0">
                <a:solidFill>
                  <a:srgbClr val="0A1F1F"/>
                </a:solidFill>
                <a:latin typeface="Calibri" pitchFamily="34" charset="0"/>
                <a:ea typeface="Calibri" pitchFamily="34" charset="-122"/>
                <a:cs typeface="Calibri" pitchFamily="34" charset="-120"/>
              </a:rPr>
              <a:t>Top RAID item: sales systems not fully operational at Day 1 — CRM access, quoting tools, and telephony.</a:t>
            </a:r>
            <a:endParaRPr lang="en-US" sz="1100" dirty="0"/>
          </a:p>
        </p:txBody>
      </p:sp>
      <p:sp>
        <p:nvSpPr>
          <p:cNvPr id="29" name="Shape 27"/>
          <p:cNvSpPr/>
          <p:nvPr/>
        </p:nvSpPr>
        <p:spPr>
          <a:xfrm>
            <a:off x="5093208" y="3163824"/>
            <a:ext cx="3803904" cy="0"/>
          </a:xfrm>
          <a:prstGeom prst="line">
            <a:avLst/>
          </a:prstGeom>
          <a:noFill/>
          <a:ln w="9525">
            <a:solidFill>
              <a:srgbClr val="C8E8C8"/>
            </a:solidFill>
            <a:prstDash val="solid"/>
          </a:ln>
        </p:spPr>
      </p:sp>
      <p:sp>
        <p:nvSpPr>
          <p:cNvPr id="30" name="Text 28"/>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31" name="Text 29"/>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2</a:t>
            </a:r>
            <a:endParaRPr lang="en-US" sz="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12A2A"/>
          </a:solidFill>
          <a:ln w="12700">
            <a:solidFill>
              <a:srgbClr val="012A2A"/>
            </a:solidFill>
            <a:prstDash val="solid"/>
          </a:ln>
        </p:spPr>
      </p:sp>
      <p:sp>
        <p:nvSpPr>
          <p:cNvPr id="3" name="Shape 1"/>
          <p:cNvSpPr/>
          <p:nvPr/>
        </p:nvSpPr>
        <p:spPr>
          <a:xfrm>
            <a:off x="0" y="1234440"/>
            <a:ext cx="9144000" cy="54864"/>
          </a:xfrm>
          <a:prstGeom prst="rect">
            <a:avLst/>
          </a:prstGeom>
          <a:solidFill>
            <a:srgbClr val="AAFF00"/>
          </a:solidFill>
          <a:ln w="12700">
            <a:solidFill>
              <a:srgbClr val="AAFF00"/>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AAFF00"/>
                </a:solidFill>
                <a:latin typeface="Calibri" pitchFamily="34" charset="0"/>
                <a:ea typeface="Calibri" pitchFamily="34" charset="-122"/>
                <a:cs typeface="Calibri" pitchFamily="34" charset="-120"/>
              </a:rPr>
              <a:t>DAY 1 READINESS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Readiness — Critical Pre-Close Tasks, All Complete</a:t>
            </a:r>
            <a:endParaRPr lang="en-US" sz="2600" dirty="0"/>
          </a:p>
        </p:txBody>
      </p:sp>
      <p:sp>
        <p:nvSpPr>
          <p:cNvPr id="6" name="Shape 4"/>
          <p:cNvSpPr/>
          <p:nvPr/>
        </p:nvSpPr>
        <p:spPr>
          <a:xfrm>
            <a:off x="228600" y="1362456"/>
            <a:ext cx="8686800" cy="260604"/>
          </a:xfrm>
          <a:prstGeom prst="rect">
            <a:avLst/>
          </a:prstGeom>
          <a:solidFill>
            <a:srgbClr val="FFFFFF"/>
          </a:solidFill>
          <a:ln w="6350">
            <a:solidFill>
              <a:srgbClr val="E0E0E0"/>
            </a:solidFill>
            <a:prstDash val="solid"/>
          </a:ln>
        </p:spPr>
      </p:sp>
      <p:sp>
        <p:nvSpPr>
          <p:cNvPr id="7" name="Text 5"/>
          <p:cNvSpPr/>
          <p:nvPr/>
        </p:nvSpPr>
        <p:spPr>
          <a:xfrm>
            <a:off x="256032" y="1362456"/>
            <a:ext cx="228600" cy="260604"/>
          </a:xfrm>
          <a:prstGeom prst="rect">
            <a:avLst/>
          </a:prstGeom>
          <a:noFill/>
          <a:ln/>
        </p:spPr>
        <p:txBody>
          <a:bodyPr wrap="square" rtlCol="0" anchor="ctr"/>
          <a:lstStyle/>
          <a:p>
            <a:pPr marL="0" indent="0" algn="ctr">
              <a:buNone/>
            </a:pPr>
            <a:r>
              <a:rPr lang="en-US" sz="900" b="1" dirty="0">
                <a:solidFill>
                  <a:srgbClr val="012A2A"/>
                </a:solidFill>
                <a:latin typeface="Calibri" pitchFamily="34" charset="0"/>
                <a:ea typeface="Calibri" pitchFamily="34" charset="-122"/>
                <a:cs typeface="Calibri" pitchFamily="34" charset="-120"/>
              </a:rPr>
              <a:t>✓</a:t>
            </a:r>
            <a:endParaRPr lang="en-US" sz="900" dirty="0"/>
          </a:p>
        </p:txBody>
      </p:sp>
      <p:sp>
        <p:nvSpPr>
          <p:cNvPr id="8" name="Text 6"/>
          <p:cNvSpPr/>
          <p:nvPr/>
        </p:nvSpPr>
        <p:spPr>
          <a:xfrm>
            <a:off x="502920" y="1362456"/>
            <a:ext cx="6035040" cy="260604"/>
          </a:xfrm>
          <a:prstGeom prst="rect">
            <a:avLst/>
          </a:prstGeom>
          <a:noFill/>
          <a:ln/>
        </p:spPr>
        <p:txBody>
          <a:bodyPr wrap="square" rtlCol="0" anchor="ctr"/>
          <a:lstStyle/>
          <a:p>
            <a:pPr marL="0" indent="0">
              <a:buNone/>
            </a:pPr>
            <a:r>
              <a:rPr lang="en-US" sz="950" dirty="0">
                <a:solidFill>
                  <a:srgbClr val="0A1F1F"/>
                </a:solidFill>
                <a:latin typeface="Calibri" pitchFamily="34" charset="0"/>
                <a:ea typeface="Calibri" pitchFamily="34" charset="-122"/>
                <a:cs typeface="Calibri" pitchFamily="34" charset="-120"/>
              </a:rPr>
              <a:t>Develop customer communication strategy — segmentation, sequencing, channels, and key messages by segment</a:t>
            </a:r>
            <a:endParaRPr lang="en-US" sz="950" dirty="0"/>
          </a:p>
        </p:txBody>
      </p:sp>
      <p:sp>
        <p:nvSpPr>
          <p:cNvPr id="9" name="Text 7"/>
          <p:cNvSpPr/>
          <p:nvPr/>
        </p:nvSpPr>
        <p:spPr>
          <a:xfrm>
            <a:off x="6629400" y="1362456"/>
            <a:ext cx="2240280" cy="260604"/>
          </a:xfrm>
          <a:prstGeom prst="rect">
            <a:avLst/>
          </a:prstGeom>
          <a:noFill/>
          <a:ln/>
        </p:spPr>
        <p:txBody>
          <a:bodyPr wrap="square" rtlCol="0" anchor="ctr"/>
          <a:lstStyle/>
          <a:p>
            <a:pPr marL="0" indent="0">
              <a:buNone/>
            </a:pPr>
            <a:r>
              <a:rPr lang="en-US" sz="900" i="1" dirty="0">
                <a:solidFill>
                  <a:srgbClr val="1A5C5C"/>
                </a:solidFill>
                <a:latin typeface="Calibri" pitchFamily="34" charset="0"/>
                <a:ea typeface="Calibri" pitchFamily="34" charset="-122"/>
                <a:cs typeface="Calibri" pitchFamily="34" charset="-120"/>
              </a:rPr>
              <a:t>Marketing/Enablement Lead</a:t>
            </a:r>
            <a:endParaRPr lang="en-US" sz="900" dirty="0"/>
          </a:p>
        </p:txBody>
      </p:sp>
      <p:sp>
        <p:nvSpPr>
          <p:cNvPr id="10" name="Shape 8"/>
          <p:cNvSpPr/>
          <p:nvPr/>
        </p:nvSpPr>
        <p:spPr>
          <a:xfrm>
            <a:off x="228600" y="1623060"/>
            <a:ext cx="8686800" cy="260604"/>
          </a:xfrm>
          <a:prstGeom prst="rect">
            <a:avLst/>
          </a:prstGeom>
          <a:solidFill>
            <a:srgbClr val="FFFFFF"/>
          </a:solidFill>
          <a:ln w="6350">
            <a:solidFill>
              <a:srgbClr val="E0E0E0"/>
            </a:solidFill>
            <a:prstDash val="solid"/>
          </a:ln>
        </p:spPr>
      </p:sp>
      <p:sp>
        <p:nvSpPr>
          <p:cNvPr id="11" name="Text 9"/>
          <p:cNvSpPr/>
          <p:nvPr/>
        </p:nvSpPr>
        <p:spPr>
          <a:xfrm>
            <a:off x="256032" y="1623060"/>
            <a:ext cx="228600" cy="260604"/>
          </a:xfrm>
          <a:prstGeom prst="rect">
            <a:avLst/>
          </a:prstGeom>
          <a:noFill/>
          <a:ln/>
        </p:spPr>
        <p:txBody>
          <a:bodyPr wrap="square" rtlCol="0" anchor="ctr"/>
          <a:lstStyle/>
          <a:p>
            <a:pPr marL="0" indent="0" algn="ctr">
              <a:buNone/>
            </a:pPr>
            <a:r>
              <a:rPr lang="en-US" sz="900" b="1" dirty="0">
                <a:solidFill>
                  <a:srgbClr val="012A2A"/>
                </a:solidFill>
                <a:latin typeface="Calibri" pitchFamily="34" charset="0"/>
                <a:ea typeface="Calibri" pitchFamily="34" charset="-122"/>
                <a:cs typeface="Calibri" pitchFamily="34" charset="-120"/>
              </a:rPr>
              <a:t>✓</a:t>
            </a:r>
            <a:endParaRPr lang="en-US" sz="900" dirty="0"/>
          </a:p>
        </p:txBody>
      </p:sp>
      <p:sp>
        <p:nvSpPr>
          <p:cNvPr id="12" name="Text 10"/>
          <p:cNvSpPr/>
          <p:nvPr/>
        </p:nvSpPr>
        <p:spPr>
          <a:xfrm>
            <a:off x="502920" y="1623060"/>
            <a:ext cx="6035040" cy="260604"/>
          </a:xfrm>
          <a:prstGeom prst="rect">
            <a:avLst/>
          </a:prstGeom>
          <a:noFill/>
          <a:ln/>
        </p:spPr>
        <p:txBody>
          <a:bodyPr wrap="square" rtlCol="0" anchor="ctr"/>
          <a:lstStyle/>
          <a:p>
            <a:pPr marL="0" indent="0">
              <a:buNone/>
            </a:pPr>
            <a:r>
              <a:rPr lang="en-US" sz="950" dirty="0">
                <a:solidFill>
                  <a:srgbClr val="0A1F1F"/>
                </a:solidFill>
                <a:latin typeface="Calibri" pitchFamily="34" charset="0"/>
                <a:ea typeface="Calibri" pitchFamily="34" charset="-122"/>
                <a:cs typeface="Calibri" pitchFamily="34" charset="-120"/>
              </a:rPr>
              <a:t>Develop M&amp;A Customer Communication Guide — talking points, guidance for team conversations, Q&amp;A/FAQ</a:t>
            </a:r>
            <a:endParaRPr lang="en-US" sz="950" dirty="0"/>
          </a:p>
        </p:txBody>
      </p:sp>
      <p:sp>
        <p:nvSpPr>
          <p:cNvPr id="13" name="Text 11"/>
          <p:cNvSpPr/>
          <p:nvPr/>
        </p:nvSpPr>
        <p:spPr>
          <a:xfrm>
            <a:off x="6629400" y="1623060"/>
            <a:ext cx="2240280" cy="260604"/>
          </a:xfrm>
          <a:prstGeom prst="rect">
            <a:avLst/>
          </a:prstGeom>
          <a:noFill/>
          <a:ln/>
        </p:spPr>
        <p:txBody>
          <a:bodyPr wrap="square" rtlCol="0" anchor="ctr"/>
          <a:lstStyle/>
          <a:p>
            <a:pPr marL="0" indent="0">
              <a:buNone/>
            </a:pPr>
            <a:r>
              <a:rPr lang="en-US" sz="900" i="1" dirty="0">
                <a:solidFill>
                  <a:srgbClr val="1A5C5C"/>
                </a:solidFill>
                <a:latin typeface="Calibri" pitchFamily="34" charset="0"/>
                <a:ea typeface="Calibri" pitchFamily="34" charset="-122"/>
                <a:cs typeface="Calibri" pitchFamily="34" charset="-120"/>
              </a:rPr>
              <a:t>Marketing/Enablement Lead</a:t>
            </a:r>
            <a:endParaRPr lang="en-US" sz="900" dirty="0"/>
          </a:p>
        </p:txBody>
      </p:sp>
      <p:sp>
        <p:nvSpPr>
          <p:cNvPr id="14" name="Shape 12"/>
          <p:cNvSpPr/>
          <p:nvPr/>
        </p:nvSpPr>
        <p:spPr>
          <a:xfrm>
            <a:off x="228600" y="1883664"/>
            <a:ext cx="8686800" cy="260604"/>
          </a:xfrm>
          <a:prstGeom prst="rect">
            <a:avLst/>
          </a:prstGeom>
          <a:solidFill>
            <a:srgbClr val="FFFFFF"/>
          </a:solidFill>
          <a:ln w="6350">
            <a:solidFill>
              <a:srgbClr val="E0E0E0"/>
            </a:solidFill>
            <a:prstDash val="solid"/>
          </a:ln>
        </p:spPr>
      </p:sp>
      <p:sp>
        <p:nvSpPr>
          <p:cNvPr id="15" name="Text 13"/>
          <p:cNvSpPr/>
          <p:nvPr/>
        </p:nvSpPr>
        <p:spPr>
          <a:xfrm>
            <a:off x="256032" y="1883664"/>
            <a:ext cx="228600" cy="260604"/>
          </a:xfrm>
          <a:prstGeom prst="rect">
            <a:avLst/>
          </a:prstGeom>
          <a:noFill/>
          <a:ln/>
        </p:spPr>
        <p:txBody>
          <a:bodyPr wrap="square" rtlCol="0" anchor="ctr"/>
          <a:lstStyle/>
          <a:p>
            <a:pPr marL="0" indent="0" algn="ctr">
              <a:buNone/>
            </a:pPr>
            <a:r>
              <a:rPr lang="en-US" sz="900" b="1" dirty="0">
                <a:solidFill>
                  <a:srgbClr val="012A2A"/>
                </a:solidFill>
                <a:latin typeface="Calibri" pitchFamily="34" charset="0"/>
                <a:ea typeface="Calibri" pitchFamily="34" charset="-122"/>
                <a:cs typeface="Calibri" pitchFamily="34" charset="-120"/>
              </a:rPr>
              <a:t>✓</a:t>
            </a:r>
            <a:endParaRPr lang="en-US" sz="900" dirty="0"/>
          </a:p>
        </p:txBody>
      </p:sp>
      <p:sp>
        <p:nvSpPr>
          <p:cNvPr id="16" name="Text 14"/>
          <p:cNvSpPr/>
          <p:nvPr/>
        </p:nvSpPr>
        <p:spPr>
          <a:xfrm>
            <a:off x="502920" y="1883664"/>
            <a:ext cx="6035040" cy="260604"/>
          </a:xfrm>
          <a:prstGeom prst="rect">
            <a:avLst/>
          </a:prstGeom>
          <a:noFill/>
          <a:ln/>
        </p:spPr>
        <p:txBody>
          <a:bodyPr wrap="square" rtlCol="0" anchor="ctr"/>
          <a:lstStyle/>
          <a:p>
            <a:pPr marL="0" indent="0">
              <a:buNone/>
            </a:pPr>
            <a:r>
              <a:rPr lang="en-US" sz="950" dirty="0">
                <a:solidFill>
                  <a:srgbClr val="0A1F1F"/>
                </a:solidFill>
                <a:latin typeface="Calibri" pitchFamily="34" charset="0"/>
                <a:ea typeface="Calibri" pitchFamily="34" charset="-122"/>
                <a:cs typeface="Calibri" pitchFamily="34" charset="-120"/>
              </a:rPr>
              <a:t>Draft Day 1 customer announcement letter/email — CEO-signed; focus on continuity and value</a:t>
            </a:r>
            <a:endParaRPr lang="en-US" sz="950" dirty="0"/>
          </a:p>
        </p:txBody>
      </p:sp>
      <p:sp>
        <p:nvSpPr>
          <p:cNvPr id="17" name="Text 15"/>
          <p:cNvSpPr/>
          <p:nvPr/>
        </p:nvSpPr>
        <p:spPr>
          <a:xfrm>
            <a:off x="6629400" y="1883664"/>
            <a:ext cx="2240280" cy="260604"/>
          </a:xfrm>
          <a:prstGeom prst="rect">
            <a:avLst/>
          </a:prstGeom>
          <a:noFill/>
          <a:ln/>
        </p:spPr>
        <p:txBody>
          <a:bodyPr wrap="square" rtlCol="0" anchor="ctr"/>
          <a:lstStyle/>
          <a:p>
            <a:pPr marL="0" indent="0">
              <a:buNone/>
            </a:pPr>
            <a:r>
              <a:rPr lang="en-US" sz="900" i="1" dirty="0">
                <a:solidFill>
                  <a:srgbClr val="1A5C5C"/>
                </a:solidFill>
                <a:latin typeface="Calibri" pitchFamily="34" charset="0"/>
                <a:ea typeface="Calibri" pitchFamily="34" charset="-122"/>
                <a:cs typeface="Calibri" pitchFamily="34" charset="-120"/>
              </a:rPr>
              <a:t>Sales Operations Lead</a:t>
            </a:r>
            <a:endParaRPr lang="en-US" sz="900" dirty="0"/>
          </a:p>
        </p:txBody>
      </p:sp>
      <p:sp>
        <p:nvSpPr>
          <p:cNvPr id="18" name="Shape 16"/>
          <p:cNvSpPr/>
          <p:nvPr/>
        </p:nvSpPr>
        <p:spPr>
          <a:xfrm>
            <a:off x="228600" y="2144268"/>
            <a:ext cx="8686800" cy="260604"/>
          </a:xfrm>
          <a:prstGeom prst="rect">
            <a:avLst/>
          </a:prstGeom>
          <a:solidFill>
            <a:srgbClr val="FFFFFF"/>
          </a:solidFill>
          <a:ln w="6350">
            <a:solidFill>
              <a:srgbClr val="E0E0E0"/>
            </a:solidFill>
            <a:prstDash val="solid"/>
          </a:ln>
        </p:spPr>
      </p:sp>
      <p:sp>
        <p:nvSpPr>
          <p:cNvPr id="19" name="Text 17"/>
          <p:cNvSpPr/>
          <p:nvPr/>
        </p:nvSpPr>
        <p:spPr>
          <a:xfrm>
            <a:off x="256032" y="2144268"/>
            <a:ext cx="228600" cy="260604"/>
          </a:xfrm>
          <a:prstGeom prst="rect">
            <a:avLst/>
          </a:prstGeom>
          <a:noFill/>
          <a:ln/>
        </p:spPr>
        <p:txBody>
          <a:bodyPr wrap="square" rtlCol="0" anchor="ctr"/>
          <a:lstStyle/>
          <a:p>
            <a:pPr marL="0" indent="0" algn="ctr">
              <a:buNone/>
            </a:pPr>
            <a:r>
              <a:rPr lang="en-US" sz="900" b="1" dirty="0">
                <a:solidFill>
                  <a:srgbClr val="012A2A"/>
                </a:solidFill>
                <a:latin typeface="Calibri" pitchFamily="34" charset="0"/>
                <a:ea typeface="Calibri" pitchFamily="34" charset="-122"/>
                <a:cs typeface="Calibri" pitchFamily="34" charset="-120"/>
              </a:rPr>
              <a:t>✓</a:t>
            </a:r>
            <a:endParaRPr lang="en-US" sz="900" dirty="0"/>
          </a:p>
        </p:txBody>
      </p:sp>
      <p:sp>
        <p:nvSpPr>
          <p:cNvPr id="20" name="Text 18"/>
          <p:cNvSpPr/>
          <p:nvPr/>
        </p:nvSpPr>
        <p:spPr>
          <a:xfrm>
            <a:off x="502920" y="2144268"/>
            <a:ext cx="6035040" cy="260604"/>
          </a:xfrm>
          <a:prstGeom prst="rect">
            <a:avLst/>
          </a:prstGeom>
          <a:noFill/>
          <a:ln/>
        </p:spPr>
        <p:txBody>
          <a:bodyPr wrap="square" rtlCol="0" anchor="ctr"/>
          <a:lstStyle/>
          <a:p>
            <a:pPr marL="0" indent="0">
              <a:buNone/>
            </a:pPr>
            <a:r>
              <a:rPr lang="en-US" sz="950" dirty="0">
                <a:solidFill>
                  <a:srgbClr val="0A1F1F"/>
                </a:solidFill>
                <a:latin typeface="Calibri" pitchFamily="34" charset="0"/>
                <a:ea typeface="Calibri" pitchFamily="34" charset="-122"/>
                <a:cs typeface="Calibri" pitchFamily="34" charset="-120"/>
              </a:rPr>
              <a:t>Develop objection handling guide for integration-related customer questions</a:t>
            </a:r>
            <a:endParaRPr lang="en-US" sz="950" dirty="0"/>
          </a:p>
        </p:txBody>
      </p:sp>
      <p:sp>
        <p:nvSpPr>
          <p:cNvPr id="21" name="Text 19"/>
          <p:cNvSpPr/>
          <p:nvPr/>
        </p:nvSpPr>
        <p:spPr>
          <a:xfrm>
            <a:off x="6629400" y="2144268"/>
            <a:ext cx="2240280" cy="260604"/>
          </a:xfrm>
          <a:prstGeom prst="rect">
            <a:avLst/>
          </a:prstGeom>
          <a:noFill/>
          <a:ln/>
        </p:spPr>
        <p:txBody>
          <a:bodyPr wrap="square" rtlCol="0" anchor="ctr"/>
          <a:lstStyle/>
          <a:p>
            <a:pPr marL="0" indent="0">
              <a:buNone/>
            </a:pPr>
            <a:r>
              <a:rPr lang="en-US" sz="900" i="1" dirty="0">
                <a:solidFill>
                  <a:srgbClr val="1A5C5C"/>
                </a:solidFill>
                <a:latin typeface="Calibri" pitchFamily="34" charset="0"/>
                <a:ea typeface="Calibri" pitchFamily="34" charset="-122"/>
                <a:cs typeface="Calibri" pitchFamily="34" charset="-120"/>
              </a:rPr>
              <a:t>Marketing/Enablement Lead</a:t>
            </a:r>
            <a:endParaRPr lang="en-US" sz="900" dirty="0"/>
          </a:p>
        </p:txBody>
      </p:sp>
      <p:sp>
        <p:nvSpPr>
          <p:cNvPr id="22" name="Shape 20"/>
          <p:cNvSpPr/>
          <p:nvPr/>
        </p:nvSpPr>
        <p:spPr>
          <a:xfrm>
            <a:off x="228600" y="2404872"/>
            <a:ext cx="8686800" cy="260604"/>
          </a:xfrm>
          <a:prstGeom prst="rect">
            <a:avLst/>
          </a:prstGeom>
          <a:solidFill>
            <a:srgbClr val="FFFFFF"/>
          </a:solidFill>
          <a:ln w="6350">
            <a:solidFill>
              <a:srgbClr val="E0E0E0"/>
            </a:solidFill>
            <a:prstDash val="solid"/>
          </a:ln>
        </p:spPr>
      </p:sp>
      <p:sp>
        <p:nvSpPr>
          <p:cNvPr id="23" name="Text 21"/>
          <p:cNvSpPr/>
          <p:nvPr/>
        </p:nvSpPr>
        <p:spPr>
          <a:xfrm>
            <a:off x="256032" y="2404872"/>
            <a:ext cx="228600" cy="260604"/>
          </a:xfrm>
          <a:prstGeom prst="rect">
            <a:avLst/>
          </a:prstGeom>
          <a:noFill/>
          <a:ln/>
        </p:spPr>
        <p:txBody>
          <a:bodyPr wrap="square" rtlCol="0" anchor="ctr"/>
          <a:lstStyle/>
          <a:p>
            <a:pPr marL="0" indent="0" algn="ctr">
              <a:buNone/>
            </a:pPr>
            <a:r>
              <a:rPr lang="en-US" sz="900" b="1" dirty="0">
                <a:solidFill>
                  <a:srgbClr val="012A2A"/>
                </a:solidFill>
                <a:latin typeface="Calibri" pitchFamily="34" charset="0"/>
                <a:ea typeface="Calibri" pitchFamily="34" charset="-122"/>
                <a:cs typeface="Calibri" pitchFamily="34" charset="-120"/>
              </a:rPr>
              <a:t>✓</a:t>
            </a:r>
            <a:endParaRPr lang="en-US" sz="900" dirty="0"/>
          </a:p>
        </p:txBody>
      </p:sp>
      <p:sp>
        <p:nvSpPr>
          <p:cNvPr id="24" name="Text 22"/>
          <p:cNvSpPr/>
          <p:nvPr/>
        </p:nvSpPr>
        <p:spPr>
          <a:xfrm>
            <a:off x="502920" y="2404872"/>
            <a:ext cx="6035040" cy="260604"/>
          </a:xfrm>
          <a:prstGeom prst="rect">
            <a:avLst/>
          </a:prstGeom>
          <a:noFill/>
          <a:ln/>
        </p:spPr>
        <p:txBody>
          <a:bodyPr wrap="square" rtlCol="0" anchor="ctr"/>
          <a:lstStyle/>
          <a:p>
            <a:pPr marL="0" indent="0">
              <a:buNone/>
            </a:pPr>
            <a:r>
              <a:rPr lang="en-US" sz="950" dirty="0">
                <a:solidFill>
                  <a:srgbClr val="0A1F1F"/>
                </a:solidFill>
                <a:latin typeface="Calibri" pitchFamily="34" charset="0"/>
                <a:ea typeface="Calibri" pitchFamily="34" charset="-122"/>
                <a:cs typeface="Calibri" pitchFamily="34" charset="-120"/>
              </a:rPr>
              <a:t>Develop channel communication plan for transaction announcement</a:t>
            </a:r>
            <a:endParaRPr lang="en-US" sz="950" dirty="0"/>
          </a:p>
        </p:txBody>
      </p:sp>
      <p:sp>
        <p:nvSpPr>
          <p:cNvPr id="25" name="Text 23"/>
          <p:cNvSpPr/>
          <p:nvPr/>
        </p:nvSpPr>
        <p:spPr>
          <a:xfrm>
            <a:off x="6629400" y="2404872"/>
            <a:ext cx="2240280" cy="260604"/>
          </a:xfrm>
          <a:prstGeom prst="rect">
            <a:avLst/>
          </a:prstGeom>
          <a:noFill/>
          <a:ln/>
        </p:spPr>
        <p:txBody>
          <a:bodyPr wrap="square" rtlCol="0" anchor="ctr"/>
          <a:lstStyle/>
          <a:p>
            <a:pPr marL="0" indent="0">
              <a:buNone/>
            </a:pPr>
            <a:r>
              <a:rPr lang="en-US" sz="900" i="1" dirty="0">
                <a:solidFill>
                  <a:srgbClr val="1A5C5C"/>
                </a:solidFill>
                <a:latin typeface="Calibri" pitchFamily="34" charset="0"/>
                <a:ea typeface="Calibri" pitchFamily="34" charset="-122"/>
                <a:cs typeface="Calibri" pitchFamily="34" charset="-120"/>
              </a:rPr>
              <a:t>Channel Sales Lead</a:t>
            </a:r>
            <a:endParaRPr lang="en-US" sz="900" dirty="0"/>
          </a:p>
        </p:txBody>
      </p:sp>
      <p:sp>
        <p:nvSpPr>
          <p:cNvPr id="26" name="Shape 24"/>
          <p:cNvSpPr/>
          <p:nvPr/>
        </p:nvSpPr>
        <p:spPr>
          <a:xfrm>
            <a:off x="228600" y="2665476"/>
            <a:ext cx="8686800" cy="260604"/>
          </a:xfrm>
          <a:prstGeom prst="rect">
            <a:avLst/>
          </a:prstGeom>
          <a:solidFill>
            <a:srgbClr val="FFFFFF"/>
          </a:solidFill>
          <a:ln w="6350">
            <a:solidFill>
              <a:srgbClr val="E0E0E0"/>
            </a:solidFill>
            <a:prstDash val="solid"/>
          </a:ln>
        </p:spPr>
      </p:sp>
      <p:sp>
        <p:nvSpPr>
          <p:cNvPr id="27" name="Text 25"/>
          <p:cNvSpPr/>
          <p:nvPr/>
        </p:nvSpPr>
        <p:spPr>
          <a:xfrm>
            <a:off x="256032" y="2665476"/>
            <a:ext cx="228600" cy="260604"/>
          </a:xfrm>
          <a:prstGeom prst="rect">
            <a:avLst/>
          </a:prstGeom>
          <a:noFill/>
          <a:ln/>
        </p:spPr>
        <p:txBody>
          <a:bodyPr wrap="square" rtlCol="0" anchor="ctr"/>
          <a:lstStyle/>
          <a:p>
            <a:pPr marL="0" indent="0" algn="ctr">
              <a:buNone/>
            </a:pPr>
            <a:r>
              <a:rPr lang="en-US" sz="900" b="1" dirty="0">
                <a:solidFill>
                  <a:srgbClr val="012A2A"/>
                </a:solidFill>
                <a:latin typeface="Calibri" pitchFamily="34" charset="0"/>
                <a:ea typeface="Calibri" pitchFamily="34" charset="-122"/>
                <a:cs typeface="Calibri" pitchFamily="34" charset="-120"/>
              </a:rPr>
              <a:t>✓</a:t>
            </a:r>
            <a:endParaRPr lang="en-US" sz="900" dirty="0"/>
          </a:p>
        </p:txBody>
      </p:sp>
      <p:sp>
        <p:nvSpPr>
          <p:cNvPr id="28" name="Text 26"/>
          <p:cNvSpPr/>
          <p:nvPr/>
        </p:nvSpPr>
        <p:spPr>
          <a:xfrm>
            <a:off x="502920" y="2665476"/>
            <a:ext cx="6035040" cy="260604"/>
          </a:xfrm>
          <a:prstGeom prst="rect">
            <a:avLst/>
          </a:prstGeom>
          <a:noFill/>
          <a:ln/>
        </p:spPr>
        <p:txBody>
          <a:bodyPr wrap="square" rtlCol="0" anchor="ctr"/>
          <a:lstStyle/>
          <a:p>
            <a:pPr marL="0" indent="0">
              <a:buNone/>
            </a:pPr>
            <a:r>
              <a:rPr lang="en-US" sz="950" dirty="0">
                <a:solidFill>
                  <a:srgbClr val="0A1F1F"/>
                </a:solidFill>
                <a:latin typeface="Calibri" pitchFamily="34" charset="0"/>
                <a:ea typeface="Calibri" pitchFamily="34" charset="-122"/>
                <a:cs typeface="Calibri" pitchFamily="34" charset="-120"/>
              </a:rPr>
              <a:t>Develop combined brand and messaging framework for sales outreach</a:t>
            </a:r>
            <a:endParaRPr lang="en-US" sz="950" dirty="0"/>
          </a:p>
        </p:txBody>
      </p:sp>
      <p:sp>
        <p:nvSpPr>
          <p:cNvPr id="29" name="Text 27"/>
          <p:cNvSpPr/>
          <p:nvPr/>
        </p:nvSpPr>
        <p:spPr>
          <a:xfrm>
            <a:off x="6629400" y="2665476"/>
            <a:ext cx="2240280" cy="260604"/>
          </a:xfrm>
          <a:prstGeom prst="rect">
            <a:avLst/>
          </a:prstGeom>
          <a:noFill/>
          <a:ln/>
        </p:spPr>
        <p:txBody>
          <a:bodyPr wrap="square" rtlCol="0" anchor="ctr"/>
          <a:lstStyle/>
          <a:p>
            <a:pPr marL="0" indent="0">
              <a:buNone/>
            </a:pPr>
            <a:r>
              <a:rPr lang="en-US" sz="900" i="1" dirty="0">
                <a:solidFill>
                  <a:srgbClr val="1A5C5C"/>
                </a:solidFill>
                <a:latin typeface="Calibri" pitchFamily="34" charset="0"/>
                <a:ea typeface="Calibri" pitchFamily="34" charset="-122"/>
                <a:cs typeface="Calibri" pitchFamily="34" charset="-120"/>
              </a:rPr>
              <a:t>Marketing/Enablement Lead</a:t>
            </a:r>
            <a:endParaRPr lang="en-US" sz="900" dirty="0"/>
          </a:p>
        </p:txBody>
      </p:sp>
      <p:sp>
        <p:nvSpPr>
          <p:cNvPr id="30" name="Shape 28"/>
          <p:cNvSpPr/>
          <p:nvPr/>
        </p:nvSpPr>
        <p:spPr>
          <a:xfrm>
            <a:off x="228600" y="2926080"/>
            <a:ext cx="8686800" cy="260604"/>
          </a:xfrm>
          <a:prstGeom prst="rect">
            <a:avLst/>
          </a:prstGeom>
          <a:solidFill>
            <a:srgbClr val="FFFFFF"/>
          </a:solidFill>
          <a:ln w="6350">
            <a:solidFill>
              <a:srgbClr val="E0E0E0"/>
            </a:solidFill>
            <a:prstDash val="solid"/>
          </a:ln>
        </p:spPr>
      </p:sp>
      <p:sp>
        <p:nvSpPr>
          <p:cNvPr id="31" name="Text 29"/>
          <p:cNvSpPr/>
          <p:nvPr/>
        </p:nvSpPr>
        <p:spPr>
          <a:xfrm>
            <a:off x="256032" y="2926080"/>
            <a:ext cx="228600" cy="260604"/>
          </a:xfrm>
          <a:prstGeom prst="rect">
            <a:avLst/>
          </a:prstGeom>
          <a:noFill/>
          <a:ln/>
        </p:spPr>
        <p:txBody>
          <a:bodyPr wrap="square" rtlCol="0" anchor="ctr"/>
          <a:lstStyle/>
          <a:p>
            <a:pPr marL="0" indent="0" algn="ctr">
              <a:buNone/>
            </a:pPr>
            <a:r>
              <a:rPr lang="en-US" sz="900" b="1" dirty="0">
                <a:solidFill>
                  <a:srgbClr val="012A2A"/>
                </a:solidFill>
                <a:latin typeface="Calibri" pitchFamily="34" charset="0"/>
                <a:ea typeface="Calibri" pitchFamily="34" charset="-122"/>
                <a:cs typeface="Calibri" pitchFamily="34" charset="-120"/>
              </a:rPr>
              <a:t>✓</a:t>
            </a:r>
            <a:endParaRPr lang="en-US" sz="900" dirty="0"/>
          </a:p>
        </p:txBody>
      </p:sp>
      <p:sp>
        <p:nvSpPr>
          <p:cNvPr id="32" name="Text 30"/>
          <p:cNvSpPr/>
          <p:nvPr/>
        </p:nvSpPr>
        <p:spPr>
          <a:xfrm>
            <a:off x="502920" y="2926080"/>
            <a:ext cx="6035040" cy="260604"/>
          </a:xfrm>
          <a:prstGeom prst="rect">
            <a:avLst/>
          </a:prstGeom>
          <a:noFill/>
          <a:ln/>
        </p:spPr>
        <p:txBody>
          <a:bodyPr wrap="square" rtlCol="0" anchor="ctr"/>
          <a:lstStyle/>
          <a:p>
            <a:pPr marL="0" indent="0">
              <a:buNone/>
            </a:pPr>
            <a:r>
              <a:rPr lang="en-US" sz="950" dirty="0">
                <a:solidFill>
                  <a:srgbClr val="0A1F1F"/>
                </a:solidFill>
                <a:latin typeface="Calibri" pitchFamily="34" charset="0"/>
                <a:ea typeface="Calibri" pitchFamily="34" charset="-122"/>
                <a:cs typeface="Calibri" pitchFamily="34" charset="-120"/>
              </a:rPr>
              <a:t>Identify and prioritize top 20 at-risk customer accounts — develop account-specific Day 1 retention talking points</a:t>
            </a:r>
            <a:endParaRPr lang="en-US" sz="950" dirty="0"/>
          </a:p>
        </p:txBody>
      </p:sp>
      <p:sp>
        <p:nvSpPr>
          <p:cNvPr id="33" name="Text 31"/>
          <p:cNvSpPr/>
          <p:nvPr/>
        </p:nvSpPr>
        <p:spPr>
          <a:xfrm>
            <a:off x="6629400" y="2926080"/>
            <a:ext cx="2240280" cy="260604"/>
          </a:xfrm>
          <a:prstGeom prst="rect">
            <a:avLst/>
          </a:prstGeom>
          <a:noFill/>
          <a:ln/>
        </p:spPr>
        <p:txBody>
          <a:bodyPr wrap="square" rtlCol="0" anchor="ctr"/>
          <a:lstStyle/>
          <a:p>
            <a:pPr marL="0" indent="0">
              <a:buNone/>
            </a:pPr>
            <a:r>
              <a:rPr lang="en-US" sz="900" i="1" dirty="0">
                <a:solidFill>
                  <a:srgbClr val="1A5C5C"/>
                </a:solidFill>
                <a:latin typeface="Calibri" pitchFamily="34" charset="0"/>
                <a:ea typeface="Calibri" pitchFamily="34" charset="-122"/>
                <a:cs typeface="Calibri" pitchFamily="34" charset="-120"/>
              </a:rPr>
              <a:t>Sales Operations Lead</a:t>
            </a:r>
            <a:endParaRPr lang="en-US" sz="900" dirty="0"/>
          </a:p>
        </p:txBody>
      </p:sp>
      <p:sp>
        <p:nvSpPr>
          <p:cNvPr id="34" name="Shape 32"/>
          <p:cNvSpPr/>
          <p:nvPr/>
        </p:nvSpPr>
        <p:spPr>
          <a:xfrm>
            <a:off x="228600" y="3186684"/>
            <a:ext cx="8686800" cy="260604"/>
          </a:xfrm>
          <a:prstGeom prst="rect">
            <a:avLst/>
          </a:prstGeom>
          <a:solidFill>
            <a:srgbClr val="FFFFFF"/>
          </a:solidFill>
          <a:ln w="6350">
            <a:solidFill>
              <a:srgbClr val="E0E0E0"/>
            </a:solidFill>
            <a:prstDash val="solid"/>
          </a:ln>
        </p:spPr>
      </p:sp>
      <p:sp>
        <p:nvSpPr>
          <p:cNvPr id="35" name="Text 33"/>
          <p:cNvSpPr/>
          <p:nvPr/>
        </p:nvSpPr>
        <p:spPr>
          <a:xfrm>
            <a:off x="256032" y="3186684"/>
            <a:ext cx="228600" cy="260604"/>
          </a:xfrm>
          <a:prstGeom prst="rect">
            <a:avLst/>
          </a:prstGeom>
          <a:noFill/>
          <a:ln/>
        </p:spPr>
        <p:txBody>
          <a:bodyPr wrap="square" rtlCol="0" anchor="ctr"/>
          <a:lstStyle/>
          <a:p>
            <a:pPr marL="0" indent="0" algn="ctr">
              <a:buNone/>
            </a:pPr>
            <a:r>
              <a:rPr lang="en-US" sz="900" b="1" dirty="0">
                <a:solidFill>
                  <a:srgbClr val="012A2A"/>
                </a:solidFill>
                <a:latin typeface="Calibri" pitchFamily="34" charset="0"/>
                <a:ea typeface="Calibri" pitchFamily="34" charset="-122"/>
                <a:cs typeface="Calibri" pitchFamily="34" charset="-120"/>
              </a:rPr>
              <a:t>✓</a:t>
            </a:r>
            <a:endParaRPr lang="en-US" sz="900" dirty="0"/>
          </a:p>
        </p:txBody>
      </p:sp>
      <p:sp>
        <p:nvSpPr>
          <p:cNvPr id="36" name="Text 34"/>
          <p:cNvSpPr/>
          <p:nvPr/>
        </p:nvSpPr>
        <p:spPr>
          <a:xfrm>
            <a:off x="502920" y="3186684"/>
            <a:ext cx="6035040" cy="260604"/>
          </a:xfrm>
          <a:prstGeom prst="rect">
            <a:avLst/>
          </a:prstGeom>
          <a:noFill/>
          <a:ln/>
        </p:spPr>
        <p:txBody>
          <a:bodyPr wrap="square" rtlCol="0" anchor="ctr"/>
          <a:lstStyle/>
          <a:p>
            <a:pPr marL="0" indent="0">
              <a:buNone/>
            </a:pPr>
            <a:r>
              <a:rPr lang="en-US" sz="950" dirty="0">
                <a:solidFill>
                  <a:srgbClr val="0A1F1F"/>
                </a:solidFill>
                <a:latin typeface="Calibri" pitchFamily="34" charset="0"/>
                <a:ea typeface="Calibri" pitchFamily="34" charset="-122"/>
                <a:cs typeface="Calibri" pitchFamily="34" charset="-120"/>
              </a:rPr>
              <a:t>Develop Day 1-ready sales enablement kit: decks, battlecards, pricing sheets</a:t>
            </a:r>
            <a:endParaRPr lang="en-US" sz="950" dirty="0"/>
          </a:p>
        </p:txBody>
      </p:sp>
      <p:sp>
        <p:nvSpPr>
          <p:cNvPr id="37" name="Text 35"/>
          <p:cNvSpPr/>
          <p:nvPr/>
        </p:nvSpPr>
        <p:spPr>
          <a:xfrm>
            <a:off x="6629400" y="3186684"/>
            <a:ext cx="2240280" cy="260604"/>
          </a:xfrm>
          <a:prstGeom prst="rect">
            <a:avLst/>
          </a:prstGeom>
          <a:noFill/>
          <a:ln/>
        </p:spPr>
        <p:txBody>
          <a:bodyPr wrap="square" rtlCol="0" anchor="ctr"/>
          <a:lstStyle/>
          <a:p>
            <a:pPr marL="0" indent="0">
              <a:buNone/>
            </a:pPr>
            <a:r>
              <a:rPr lang="en-US" sz="900" i="1" dirty="0">
                <a:solidFill>
                  <a:srgbClr val="1A5C5C"/>
                </a:solidFill>
                <a:latin typeface="Calibri" pitchFamily="34" charset="0"/>
                <a:ea typeface="Calibri" pitchFamily="34" charset="-122"/>
                <a:cs typeface="Calibri" pitchFamily="34" charset="-120"/>
              </a:rPr>
              <a:t>Marketing/Enablement Lead</a:t>
            </a:r>
            <a:endParaRPr lang="en-US" sz="900" dirty="0"/>
          </a:p>
        </p:txBody>
      </p:sp>
      <p:sp>
        <p:nvSpPr>
          <p:cNvPr id="38" name="Shape 36"/>
          <p:cNvSpPr/>
          <p:nvPr/>
        </p:nvSpPr>
        <p:spPr>
          <a:xfrm>
            <a:off x="228600" y="3447288"/>
            <a:ext cx="8686800" cy="260604"/>
          </a:xfrm>
          <a:prstGeom prst="rect">
            <a:avLst/>
          </a:prstGeom>
          <a:solidFill>
            <a:srgbClr val="FFFFFF"/>
          </a:solidFill>
          <a:ln w="6350">
            <a:solidFill>
              <a:srgbClr val="E0E0E0"/>
            </a:solidFill>
            <a:prstDash val="solid"/>
          </a:ln>
        </p:spPr>
      </p:sp>
      <p:sp>
        <p:nvSpPr>
          <p:cNvPr id="39" name="Text 37"/>
          <p:cNvSpPr/>
          <p:nvPr/>
        </p:nvSpPr>
        <p:spPr>
          <a:xfrm>
            <a:off x="256032" y="3447288"/>
            <a:ext cx="228600" cy="260604"/>
          </a:xfrm>
          <a:prstGeom prst="rect">
            <a:avLst/>
          </a:prstGeom>
          <a:noFill/>
          <a:ln/>
        </p:spPr>
        <p:txBody>
          <a:bodyPr wrap="square" rtlCol="0" anchor="ctr"/>
          <a:lstStyle/>
          <a:p>
            <a:pPr marL="0" indent="0" algn="ctr">
              <a:buNone/>
            </a:pPr>
            <a:r>
              <a:rPr lang="en-US" sz="900" b="1" dirty="0">
                <a:solidFill>
                  <a:srgbClr val="012A2A"/>
                </a:solidFill>
                <a:latin typeface="Calibri" pitchFamily="34" charset="0"/>
                <a:ea typeface="Calibri" pitchFamily="34" charset="-122"/>
                <a:cs typeface="Calibri" pitchFamily="34" charset="-120"/>
              </a:rPr>
              <a:t>✓</a:t>
            </a:r>
            <a:endParaRPr lang="en-US" sz="900" dirty="0"/>
          </a:p>
        </p:txBody>
      </p:sp>
      <p:sp>
        <p:nvSpPr>
          <p:cNvPr id="40" name="Text 38"/>
          <p:cNvSpPr/>
          <p:nvPr/>
        </p:nvSpPr>
        <p:spPr>
          <a:xfrm>
            <a:off x="502920" y="3447288"/>
            <a:ext cx="6035040" cy="260604"/>
          </a:xfrm>
          <a:prstGeom prst="rect">
            <a:avLst/>
          </a:prstGeom>
          <a:noFill/>
          <a:ln/>
        </p:spPr>
        <p:txBody>
          <a:bodyPr wrap="square" rtlCol="0" anchor="ctr"/>
          <a:lstStyle/>
          <a:p>
            <a:pPr marL="0" indent="0">
              <a:buNone/>
            </a:pPr>
            <a:r>
              <a:rPr lang="en-US" sz="950" dirty="0">
                <a:solidFill>
                  <a:srgbClr val="0A1F1F"/>
                </a:solidFill>
                <a:latin typeface="Calibri" pitchFamily="34" charset="0"/>
                <a:ea typeface="Calibri" pitchFamily="34" charset="-122"/>
                <a:cs typeface="Calibri" pitchFamily="34" charset="-120"/>
              </a:rPr>
              <a:t>Distribute M&amp;A Customer Communication Guide to all sales managers</a:t>
            </a:r>
            <a:endParaRPr lang="en-US" sz="950" dirty="0"/>
          </a:p>
        </p:txBody>
      </p:sp>
      <p:sp>
        <p:nvSpPr>
          <p:cNvPr id="41" name="Text 39"/>
          <p:cNvSpPr/>
          <p:nvPr/>
        </p:nvSpPr>
        <p:spPr>
          <a:xfrm>
            <a:off x="6629400" y="3447288"/>
            <a:ext cx="2240280" cy="260604"/>
          </a:xfrm>
          <a:prstGeom prst="rect">
            <a:avLst/>
          </a:prstGeom>
          <a:noFill/>
          <a:ln/>
        </p:spPr>
        <p:txBody>
          <a:bodyPr wrap="square" rtlCol="0" anchor="ctr"/>
          <a:lstStyle/>
          <a:p>
            <a:pPr marL="0" indent="0">
              <a:buNone/>
            </a:pPr>
            <a:r>
              <a:rPr lang="en-US" sz="900" i="1" dirty="0">
                <a:solidFill>
                  <a:srgbClr val="1A5C5C"/>
                </a:solidFill>
                <a:latin typeface="Calibri" pitchFamily="34" charset="0"/>
                <a:ea typeface="Calibri" pitchFamily="34" charset="-122"/>
                <a:cs typeface="Calibri" pitchFamily="34" charset="-120"/>
              </a:rPr>
              <a:t>Sales Operations Lead</a:t>
            </a:r>
            <a:endParaRPr lang="en-US" sz="900" dirty="0"/>
          </a:p>
        </p:txBody>
      </p:sp>
      <p:sp>
        <p:nvSpPr>
          <p:cNvPr id="42" name="Shape 40"/>
          <p:cNvSpPr/>
          <p:nvPr/>
        </p:nvSpPr>
        <p:spPr>
          <a:xfrm>
            <a:off x="228600" y="3707892"/>
            <a:ext cx="8686800" cy="260604"/>
          </a:xfrm>
          <a:prstGeom prst="rect">
            <a:avLst/>
          </a:prstGeom>
          <a:solidFill>
            <a:srgbClr val="FFFFFF"/>
          </a:solidFill>
          <a:ln w="6350">
            <a:solidFill>
              <a:srgbClr val="E0E0E0"/>
            </a:solidFill>
            <a:prstDash val="solid"/>
          </a:ln>
        </p:spPr>
      </p:sp>
      <p:sp>
        <p:nvSpPr>
          <p:cNvPr id="43" name="Text 41"/>
          <p:cNvSpPr/>
          <p:nvPr/>
        </p:nvSpPr>
        <p:spPr>
          <a:xfrm>
            <a:off x="256032" y="3707892"/>
            <a:ext cx="228600" cy="260604"/>
          </a:xfrm>
          <a:prstGeom prst="rect">
            <a:avLst/>
          </a:prstGeom>
          <a:noFill/>
          <a:ln/>
        </p:spPr>
        <p:txBody>
          <a:bodyPr wrap="square" rtlCol="0" anchor="ctr"/>
          <a:lstStyle/>
          <a:p>
            <a:pPr marL="0" indent="0" algn="ctr">
              <a:buNone/>
            </a:pPr>
            <a:r>
              <a:rPr lang="en-US" sz="900" b="1" dirty="0">
                <a:solidFill>
                  <a:srgbClr val="012A2A"/>
                </a:solidFill>
                <a:latin typeface="Calibri" pitchFamily="34" charset="0"/>
                <a:ea typeface="Calibri" pitchFamily="34" charset="-122"/>
                <a:cs typeface="Calibri" pitchFamily="34" charset="-120"/>
              </a:rPr>
              <a:t>✓</a:t>
            </a:r>
            <a:endParaRPr lang="en-US" sz="900" dirty="0"/>
          </a:p>
        </p:txBody>
      </p:sp>
      <p:sp>
        <p:nvSpPr>
          <p:cNvPr id="44" name="Text 42"/>
          <p:cNvSpPr/>
          <p:nvPr/>
        </p:nvSpPr>
        <p:spPr>
          <a:xfrm>
            <a:off x="502920" y="3707892"/>
            <a:ext cx="6035040" cy="260604"/>
          </a:xfrm>
          <a:prstGeom prst="rect">
            <a:avLst/>
          </a:prstGeom>
          <a:noFill/>
          <a:ln/>
        </p:spPr>
        <p:txBody>
          <a:bodyPr wrap="square" rtlCol="0" anchor="ctr"/>
          <a:lstStyle/>
          <a:p>
            <a:pPr marL="0" indent="0">
              <a:buNone/>
            </a:pPr>
            <a:r>
              <a:rPr lang="en-US" sz="950" dirty="0">
                <a:solidFill>
                  <a:srgbClr val="0A1F1F"/>
                </a:solidFill>
                <a:latin typeface="Calibri" pitchFamily="34" charset="0"/>
                <a:ea typeface="Calibri" pitchFamily="34" charset="-122"/>
                <a:cs typeface="Calibri" pitchFamily="34" charset="-120"/>
              </a:rPr>
              <a:t>Conduct Day 1 readiness dry run with sales leadership team</a:t>
            </a:r>
            <a:endParaRPr lang="en-US" sz="950" dirty="0"/>
          </a:p>
        </p:txBody>
      </p:sp>
      <p:sp>
        <p:nvSpPr>
          <p:cNvPr id="45" name="Text 43"/>
          <p:cNvSpPr/>
          <p:nvPr/>
        </p:nvSpPr>
        <p:spPr>
          <a:xfrm>
            <a:off x="6629400" y="3707892"/>
            <a:ext cx="2240280" cy="260604"/>
          </a:xfrm>
          <a:prstGeom prst="rect">
            <a:avLst/>
          </a:prstGeom>
          <a:noFill/>
          <a:ln/>
        </p:spPr>
        <p:txBody>
          <a:bodyPr wrap="square" rtlCol="0" anchor="ctr"/>
          <a:lstStyle/>
          <a:p>
            <a:pPr marL="0" indent="0">
              <a:buNone/>
            </a:pPr>
            <a:r>
              <a:rPr lang="en-US" sz="900" i="1" dirty="0">
                <a:solidFill>
                  <a:srgbClr val="1A5C5C"/>
                </a:solidFill>
                <a:latin typeface="Calibri" pitchFamily="34" charset="0"/>
                <a:ea typeface="Calibri" pitchFamily="34" charset="-122"/>
                <a:cs typeface="Calibri" pitchFamily="34" charset="-120"/>
              </a:rPr>
              <a:t>VP Sales / Sales Workstream Lead</a:t>
            </a:r>
            <a:endParaRPr lang="en-US" sz="900" dirty="0"/>
          </a:p>
        </p:txBody>
      </p:sp>
      <p:sp>
        <p:nvSpPr>
          <p:cNvPr id="46" name="Shape 44"/>
          <p:cNvSpPr/>
          <p:nvPr/>
        </p:nvSpPr>
        <p:spPr>
          <a:xfrm>
            <a:off x="228600" y="3968496"/>
            <a:ext cx="8686800" cy="260604"/>
          </a:xfrm>
          <a:prstGeom prst="rect">
            <a:avLst/>
          </a:prstGeom>
          <a:solidFill>
            <a:srgbClr val="FFFFFF"/>
          </a:solidFill>
          <a:ln w="6350">
            <a:solidFill>
              <a:srgbClr val="E0E0E0"/>
            </a:solidFill>
            <a:prstDash val="solid"/>
          </a:ln>
        </p:spPr>
      </p:sp>
      <p:sp>
        <p:nvSpPr>
          <p:cNvPr id="47" name="Text 45"/>
          <p:cNvSpPr/>
          <p:nvPr/>
        </p:nvSpPr>
        <p:spPr>
          <a:xfrm>
            <a:off x="256032" y="3968496"/>
            <a:ext cx="228600" cy="260604"/>
          </a:xfrm>
          <a:prstGeom prst="rect">
            <a:avLst/>
          </a:prstGeom>
          <a:noFill/>
          <a:ln/>
        </p:spPr>
        <p:txBody>
          <a:bodyPr wrap="square" rtlCol="0" anchor="ctr"/>
          <a:lstStyle/>
          <a:p>
            <a:pPr marL="0" indent="0" algn="ctr">
              <a:buNone/>
            </a:pPr>
            <a:r>
              <a:rPr lang="en-US" sz="900" b="1" dirty="0">
                <a:solidFill>
                  <a:srgbClr val="012A2A"/>
                </a:solidFill>
                <a:latin typeface="Calibri" pitchFamily="34" charset="0"/>
                <a:ea typeface="Calibri" pitchFamily="34" charset="-122"/>
                <a:cs typeface="Calibri" pitchFamily="34" charset="-120"/>
              </a:rPr>
              <a:t>✓</a:t>
            </a:r>
            <a:endParaRPr lang="en-US" sz="900" dirty="0"/>
          </a:p>
        </p:txBody>
      </p:sp>
      <p:sp>
        <p:nvSpPr>
          <p:cNvPr id="48" name="Text 46"/>
          <p:cNvSpPr/>
          <p:nvPr/>
        </p:nvSpPr>
        <p:spPr>
          <a:xfrm>
            <a:off x="502920" y="3968496"/>
            <a:ext cx="6035040" cy="260604"/>
          </a:xfrm>
          <a:prstGeom prst="rect">
            <a:avLst/>
          </a:prstGeom>
          <a:noFill/>
          <a:ln/>
        </p:spPr>
        <p:txBody>
          <a:bodyPr wrap="square" rtlCol="0" anchor="ctr"/>
          <a:lstStyle/>
          <a:p>
            <a:pPr marL="0" indent="0">
              <a:buNone/>
            </a:pPr>
            <a:r>
              <a:rPr lang="en-US" sz="950" dirty="0">
                <a:solidFill>
                  <a:srgbClr val="0A1F1F"/>
                </a:solidFill>
                <a:latin typeface="Calibri" pitchFamily="34" charset="0"/>
                <a:ea typeface="Calibri" pitchFamily="34" charset="-122"/>
                <a:cs typeface="Calibri" pitchFamily="34" charset="-120"/>
              </a:rPr>
              <a:t>Distribute M&amp;A Employee Communication Guide (talking points, guidance, FAQs) to all sales managers</a:t>
            </a:r>
            <a:endParaRPr lang="en-US" sz="950" dirty="0"/>
          </a:p>
        </p:txBody>
      </p:sp>
      <p:sp>
        <p:nvSpPr>
          <p:cNvPr id="49" name="Text 47"/>
          <p:cNvSpPr/>
          <p:nvPr/>
        </p:nvSpPr>
        <p:spPr>
          <a:xfrm>
            <a:off x="6629400" y="3968496"/>
            <a:ext cx="2240280" cy="260604"/>
          </a:xfrm>
          <a:prstGeom prst="rect">
            <a:avLst/>
          </a:prstGeom>
          <a:noFill/>
          <a:ln/>
        </p:spPr>
        <p:txBody>
          <a:bodyPr wrap="square" rtlCol="0" anchor="ctr"/>
          <a:lstStyle/>
          <a:p>
            <a:pPr marL="0" indent="0">
              <a:buNone/>
            </a:pPr>
            <a:r>
              <a:rPr lang="en-US" sz="900" i="1" dirty="0">
                <a:solidFill>
                  <a:srgbClr val="1A5C5C"/>
                </a:solidFill>
                <a:latin typeface="Calibri" pitchFamily="34" charset="0"/>
                <a:ea typeface="Calibri" pitchFamily="34" charset="-122"/>
                <a:cs typeface="Calibri" pitchFamily="34" charset="-120"/>
              </a:rPr>
              <a:t>Sales Operations Lead</a:t>
            </a:r>
            <a:endParaRPr lang="en-US" sz="900" dirty="0"/>
          </a:p>
        </p:txBody>
      </p:sp>
      <p:sp>
        <p:nvSpPr>
          <p:cNvPr id="50" name="Shape 48"/>
          <p:cNvSpPr/>
          <p:nvPr/>
        </p:nvSpPr>
        <p:spPr>
          <a:xfrm>
            <a:off x="228600" y="4229100"/>
            <a:ext cx="8686800" cy="260604"/>
          </a:xfrm>
          <a:prstGeom prst="rect">
            <a:avLst/>
          </a:prstGeom>
          <a:solidFill>
            <a:srgbClr val="FFFFFF"/>
          </a:solidFill>
          <a:ln w="6350">
            <a:solidFill>
              <a:srgbClr val="E0E0E0"/>
            </a:solidFill>
            <a:prstDash val="solid"/>
          </a:ln>
        </p:spPr>
      </p:sp>
      <p:sp>
        <p:nvSpPr>
          <p:cNvPr id="51" name="Text 49"/>
          <p:cNvSpPr/>
          <p:nvPr/>
        </p:nvSpPr>
        <p:spPr>
          <a:xfrm>
            <a:off x="256032" y="4229100"/>
            <a:ext cx="228600" cy="260604"/>
          </a:xfrm>
          <a:prstGeom prst="rect">
            <a:avLst/>
          </a:prstGeom>
          <a:noFill/>
          <a:ln/>
        </p:spPr>
        <p:txBody>
          <a:bodyPr wrap="square" rtlCol="0" anchor="ctr"/>
          <a:lstStyle/>
          <a:p>
            <a:pPr marL="0" indent="0" algn="ctr">
              <a:buNone/>
            </a:pPr>
            <a:r>
              <a:rPr lang="en-US" sz="900" b="1" dirty="0">
                <a:solidFill>
                  <a:srgbClr val="012A2A"/>
                </a:solidFill>
                <a:latin typeface="Calibri" pitchFamily="34" charset="0"/>
                <a:ea typeface="Calibri" pitchFamily="34" charset="-122"/>
                <a:cs typeface="Calibri" pitchFamily="34" charset="-120"/>
              </a:rPr>
              <a:t>✓</a:t>
            </a:r>
            <a:endParaRPr lang="en-US" sz="900" dirty="0"/>
          </a:p>
        </p:txBody>
      </p:sp>
      <p:sp>
        <p:nvSpPr>
          <p:cNvPr id="52" name="Text 50"/>
          <p:cNvSpPr/>
          <p:nvPr/>
        </p:nvSpPr>
        <p:spPr>
          <a:xfrm>
            <a:off x="502920" y="4229100"/>
            <a:ext cx="6035040" cy="260604"/>
          </a:xfrm>
          <a:prstGeom prst="rect">
            <a:avLst/>
          </a:prstGeom>
          <a:noFill/>
          <a:ln/>
        </p:spPr>
        <p:txBody>
          <a:bodyPr wrap="square" rtlCol="0" anchor="ctr"/>
          <a:lstStyle/>
          <a:p>
            <a:pPr marL="0" indent="0">
              <a:buNone/>
            </a:pPr>
            <a:r>
              <a:rPr lang="en-US" sz="950" dirty="0">
                <a:solidFill>
                  <a:srgbClr val="0A1F1F"/>
                </a:solidFill>
                <a:latin typeface="Calibri" pitchFamily="34" charset="0"/>
                <a:ea typeface="Calibri" pitchFamily="34" charset="-122"/>
                <a:cs typeface="Calibri" pitchFamily="34" charset="-120"/>
              </a:rPr>
              <a:t>Sales Day 1 Readiness Gate — all tasks complete, systems tested, comms ready, no unresolved blockers</a:t>
            </a:r>
            <a:endParaRPr lang="en-US" sz="950" dirty="0"/>
          </a:p>
        </p:txBody>
      </p:sp>
      <p:sp>
        <p:nvSpPr>
          <p:cNvPr id="53" name="Text 51"/>
          <p:cNvSpPr/>
          <p:nvPr/>
        </p:nvSpPr>
        <p:spPr>
          <a:xfrm>
            <a:off x="6629400" y="4229100"/>
            <a:ext cx="2240280" cy="260604"/>
          </a:xfrm>
          <a:prstGeom prst="rect">
            <a:avLst/>
          </a:prstGeom>
          <a:noFill/>
          <a:ln/>
        </p:spPr>
        <p:txBody>
          <a:bodyPr wrap="square" rtlCol="0" anchor="ctr"/>
          <a:lstStyle/>
          <a:p>
            <a:pPr marL="0" indent="0">
              <a:buNone/>
            </a:pPr>
            <a:r>
              <a:rPr lang="en-US" sz="900" i="1" dirty="0">
                <a:solidFill>
                  <a:srgbClr val="1A5C5C"/>
                </a:solidFill>
                <a:latin typeface="Calibri" pitchFamily="34" charset="0"/>
                <a:ea typeface="Calibri" pitchFamily="34" charset="-122"/>
                <a:cs typeface="Calibri" pitchFamily="34" charset="-120"/>
              </a:rPr>
              <a:t>VP Sales / Sales Workstream Lead</a:t>
            </a:r>
            <a:endParaRPr lang="en-US" sz="900" dirty="0"/>
          </a:p>
        </p:txBody>
      </p:sp>
      <p:sp>
        <p:nvSpPr>
          <p:cNvPr id="54" name="Text 52"/>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55" name="Text 53"/>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3</a:t>
            </a:r>
            <a:endParaRPr lang="en-US" sz="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12A2A"/>
          </a:solidFill>
          <a:ln w="12700">
            <a:solidFill>
              <a:srgbClr val="012A2A"/>
            </a:solidFill>
            <a:prstDash val="solid"/>
          </a:ln>
        </p:spPr>
      </p:sp>
      <p:sp>
        <p:nvSpPr>
          <p:cNvPr id="3" name="Shape 1"/>
          <p:cNvSpPr/>
          <p:nvPr/>
        </p:nvSpPr>
        <p:spPr>
          <a:xfrm>
            <a:off x="0" y="1234440"/>
            <a:ext cx="9144000" cy="54864"/>
          </a:xfrm>
          <a:prstGeom prst="rect">
            <a:avLst/>
          </a:prstGeom>
          <a:solidFill>
            <a:srgbClr val="AAFF00"/>
          </a:solidFill>
          <a:ln w="12700">
            <a:solidFill>
              <a:srgbClr val="AAFF00"/>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AAFF00"/>
                </a:solidFill>
                <a:latin typeface="Calibri" pitchFamily="34" charset="0"/>
                <a:ea typeface="Calibri" pitchFamily="34" charset="-122"/>
                <a:cs typeface="Calibri" pitchFamily="34" charset="-120"/>
              </a:rPr>
              <a:t>DAY 1 / WEEK 1 ACTIONS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What Happens in Week 1</a:t>
            </a:r>
            <a:endParaRPr lang="en-US" sz="2600" dirty="0"/>
          </a:p>
        </p:txBody>
      </p:sp>
      <p:sp>
        <p:nvSpPr>
          <p:cNvPr id="6" name="Shape 4"/>
          <p:cNvSpPr/>
          <p:nvPr/>
        </p:nvSpPr>
        <p:spPr>
          <a:xfrm>
            <a:off x="274320" y="1417320"/>
            <a:ext cx="8595360" cy="242316"/>
          </a:xfrm>
          <a:prstGeom prst="roundRect">
            <a:avLst>
              <a:gd name="adj" fmla="val 11321"/>
            </a:avLst>
          </a:prstGeom>
          <a:solidFill>
            <a:srgbClr val="FFFFFF"/>
          </a:solidFill>
          <a:ln w="19050">
            <a:solidFill>
              <a:srgbClr val="012A2A"/>
            </a:solidFill>
            <a:prstDash val="solid"/>
          </a:ln>
        </p:spPr>
      </p:sp>
      <p:sp>
        <p:nvSpPr>
          <p:cNvPr id="7" name="Text 5"/>
          <p:cNvSpPr/>
          <p:nvPr/>
        </p:nvSpPr>
        <p:spPr>
          <a:xfrm>
            <a:off x="347472" y="1417320"/>
            <a:ext cx="1828800" cy="242316"/>
          </a:xfrm>
          <a:prstGeom prst="rect">
            <a:avLst/>
          </a:prstGeom>
          <a:noFill/>
          <a:ln/>
        </p:spPr>
        <p:txBody>
          <a:bodyPr wrap="square" rtlCol="0" anchor="ctr"/>
          <a:lstStyle/>
          <a:p>
            <a:pPr marL="0" indent="0">
              <a:buNone/>
            </a:pPr>
            <a:r>
              <a:rPr lang="en-US" sz="1150" b="1" dirty="0">
                <a:solidFill>
                  <a:srgbClr val="012A2A"/>
                </a:solidFill>
                <a:latin typeface="Calibri" pitchFamily="34" charset="0"/>
                <a:ea typeface="Calibri" pitchFamily="34" charset="-122"/>
                <a:cs typeface="Calibri" pitchFamily="34" charset="-120"/>
              </a:rPr>
              <a:t>Day 1</a:t>
            </a:r>
            <a:endParaRPr lang="en-US" sz="1150" dirty="0"/>
          </a:p>
        </p:txBody>
      </p:sp>
      <p:sp>
        <p:nvSpPr>
          <p:cNvPr id="8" name="Shape 6"/>
          <p:cNvSpPr/>
          <p:nvPr/>
        </p:nvSpPr>
        <p:spPr>
          <a:xfrm>
            <a:off x="274320" y="1659636"/>
            <a:ext cx="8595360" cy="278892"/>
          </a:xfrm>
          <a:prstGeom prst="rect">
            <a:avLst/>
          </a:prstGeom>
          <a:solidFill>
            <a:srgbClr val="FFFFFF"/>
          </a:solidFill>
          <a:ln w="6350">
            <a:solidFill>
              <a:srgbClr val="E0E0E0"/>
            </a:solidFill>
            <a:prstDash val="solid"/>
          </a:ln>
        </p:spPr>
      </p:sp>
      <p:sp>
        <p:nvSpPr>
          <p:cNvPr id="9" name="Shape 7"/>
          <p:cNvSpPr/>
          <p:nvPr/>
        </p:nvSpPr>
        <p:spPr>
          <a:xfrm>
            <a:off x="347472" y="1751076"/>
            <a:ext cx="96012" cy="96012"/>
          </a:xfrm>
          <a:prstGeom prst="ellipse">
            <a:avLst/>
          </a:prstGeom>
          <a:solidFill>
            <a:srgbClr val="012A2A"/>
          </a:solidFill>
          <a:ln w="12700">
            <a:solidFill>
              <a:srgbClr val="012A2A"/>
            </a:solidFill>
            <a:prstDash val="solid"/>
          </a:ln>
        </p:spPr>
      </p:sp>
      <p:sp>
        <p:nvSpPr>
          <p:cNvPr id="10" name="Text 8"/>
          <p:cNvSpPr/>
          <p:nvPr/>
        </p:nvSpPr>
        <p:spPr>
          <a:xfrm>
            <a:off x="502920" y="1659636"/>
            <a:ext cx="8321040" cy="278892"/>
          </a:xfrm>
          <a:prstGeom prst="rect">
            <a:avLst/>
          </a:prstGeom>
          <a:noFill/>
          <a:ln/>
        </p:spPr>
        <p:txBody>
          <a:bodyPr wrap="square" rtlCol="0" anchor="ctr"/>
          <a:lstStyle/>
          <a:p>
            <a:pPr marL="0" indent="0">
              <a:buNone/>
            </a:pPr>
            <a:r>
              <a:rPr lang="en-US" sz="1050" dirty="0">
                <a:solidFill>
                  <a:srgbClr val="0A1F1F"/>
                </a:solidFill>
                <a:latin typeface="Calibri" pitchFamily="34" charset="0"/>
                <a:ea typeface="Calibri" pitchFamily="34" charset="-122"/>
                <a:cs typeface="Calibri" pitchFamily="34" charset="-120"/>
              </a:rPr>
              <a:t>Freeze sales territory assignments — no changes without formal approval</a:t>
            </a:r>
            <a:endParaRPr lang="en-US" sz="1050" dirty="0"/>
          </a:p>
        </p:txBody>
      </p:sp>
      <p:sp>
        <p:nvSpPr>
          <p:cNvPr id="11" name="Shape 9"/>
          <p:cNvSpPr/>
          <p:nvPr/>
        </p:nvSpPr>
        <p:spPr>
          <a:xfrm>
            <a:off x="274320" y="1938528"/>
            <a:ext cx="8595360" cy="278892"/>
          </a:xfrm>
          <a:prstGeom prst="rect">
            <a:avLst/>
          </a:prstGeom>
          <a:solidFill>
            <a:srgbClr val="FFFFFF"/>
          </a:solidFill>
          <a:ln w="6350">
            <a:solidFill>
              <a:srgbClr val="E0E0E0"/>
            </a:solidFill>
            <a:prstDash val="solid"/>
          </a:ln>
        </p:spPr>
      </p:sp>
      <p:sp>
        <p:nvSpPr>
          <p:cNvPr id="12" name="Shape 10"/>
          <p:cNvSpPr/>
          <p:nvPr/>
        </p:nvSpPr>
        <p:spPr>
          <a:xfrm>
            <a:off x="347472" y="2029968"/>
            <a:ext cx="96012" cy="96012"/>
          </a:xfrm>
          <a:prstGeom prst="ellipse">
            <a:avLst/>
          </a:prstGeom>
          <a:solidFill>
            <a:srgbClr val="012A2A"/>
          </a:solidFill>
          <a:ln w="12700">
            <a:solidFill>
              <a:srgbClr val="012A2A"/>
            </a:solidFill>
            <a:prstDash val="solid"/>
          </a:ln>
        </p:spPr>
      </p:sp>
      <p:sp>
        <p:nvSpPr>
          <p:cNvPr id="13" name="Text 11"/>
          <p:cNvSpPr/>
          <p:nvPr/>
        </p:nvSpPr>
        <p:spPr>
          <a:xfrm>
            <a:off x="502920" y="1938528"/>
            <a:ext cx="8321040" cy="278892"/>
          </a:xfrm>
          <a:prstGeom prst="rect">
            <a:avLst/>
          </a:prstGeom>
          <a:noFill/>
          <a:ln/>
        </p:spPr>
        <p:txBody>
          <a:bodyPr wrap="square" rtlCol="0" anchor="ctr"/>
          <a:lstStyle/>
          <a:p>
            <a:pPr marL="0" indent="0">
              <a:buNone/>
            </a:pPr>
            <a:r>
              <a:rPr lang="en-US" sz="1050" dirty="0">
                <a:solidFill>
                  <a:srgbClr val="0A1F1F"/>
                </a:solidFill>
                <a:latin typeface="Calibri" pitchFamily="34" charset="0"/>
                <a:ea typeface="Calibri" pitchFamily="34" charset="-122"/>
                <a:cs typeface="Calibri" pitchFamily="34" charset="-120"/>
              </a:rPr>
              <a:t>Execute Day 1 customer outreach — CEO letters to top 50 accounts</a:t>
            </a:r>
            <a:endParaRPr lang="en-US" sz="1050" dirty="0"/>
          </a:p>
        </p:txBody>
      </p:sp>
      <p:sp>
        <p:nvSpPr>
          <p:cNvPr id="14" name="Shape 12"/>
          <p:cNvSpPr/>
          <p:nvPr/>
        </p:nvSpPr>
        <p:spPr>
          <a:xfrm>
            <a:off x="274320" y="2217420"/>
            <a:ext cx="8595360" cy="278892"/>
          </a:xfrm>
          <a:prstGeom prst="rect">
            <a:avLst/>
          </a:prstGeom>
          <a:solidFill>
            <a:srgbClr val="FFFFFF"/>
          </a:solidFill>
          <a:ln w="6350">
            <a:solidFill>
              <a:srgbClr val="E0E0E0"/>
            </a:solidFill>
            <a:prstDash val="solid"/>
          </a:ln>
        </p:spPr>
      </p:sp>
      <p:sp>
        <p:nvSpPr>
          <p:cNvPr id="15" name="Shape 13"/>
          <p:cNvSpPr/>
          <p:nvPr/>
        </p:nvSpPr>
        <p:spPr>
          <a:xfrm>
            <a:off x="347472" y="2308860"/>
            <a:ext cx="96012" cy="96012"/>
          </a:xfrm>
          <a:prstGeom prst="ellipse">
            <a:avLst/>
          </a:prstGeom>
          <a:solidFill>
            <a:srgbClr val="012A2A"/>
          </a:solidFill>
          <a:ln w="12700">
            <a:solidFill>
              <a:srgbClr val="012A2A"/>
            </a:solidFill>
            <a:prstDash val="solid"/>
          </a:ln>
        </p:spPr>
      </p:sp>
      <p:sp>
        <p:nvSpPr>
          <p:cNvPr id="16" name="Text 14"/>
          <p:cNvSpPr/>
          <p:nvPr/>
        </p:nvSpPr>
        <p:spPr>
          <a:xfrm>
            <a:off x="502920" y="2217420"/>
            <a:ext cx="8321040" cy="278892"/>
          </a:xfrm>
          <a:prstGeom prst="rect">
            <a:avLst/>
          </a:prstGeom>
          <a:noFill/>
          <a:ln/>
        </p:spPr>
        <p:txBody>
          <a:bodyPr wrap="square" rtlCol="0" anchor="ctr"/>
          <a:lstStyle/>
          <a:p>
            <a:pPr marL="0" indent="0">
              <a:buNone/>
            </a:pPr>
            <a:r>
              <a:rPr lang="en-US" sz="1050" dirty="0">
                <a:solidFill>
                  <a:srgbClr val="0A1F1F"/>
                </a:solidFill>
                <a:latin typeface="Calibri" pitchFamily="34" charset="0"/>
                <a:ea typeface="Calibri" pitchFamily="34" charset="-122"/>
                <a:cs typeface="Calibri" pitchFamily="34" charset="-120"/>
              </a:rPr>
              <a:t>Communicate interim sales organization structure and reporting lines to all reps</a:t>
            </a:r>
            <a:endParaRPr lang="en-US" sz="1050" dirty="0"/>
          </a:p>
        </p:txBody>
      </p:sp>
      <p:sp>
        <p:nvSpPr>
          <p:cNvPr id="17" name="Shape 15"/>
          <p:cNvSpPr/>
          <p:nvPr/>
        </p:nvSpPr>
        <p:spPr>
          <a:xfrm>
            <a:off x="274320" y="2496312"/>
            <a:ext cx="8595360" cy="278892"/>
          </a:xfrm>
          <a:prstGeom prst="rect">
            <a:avLst/>
          </a:prstGeom>
          <a:solidFill>
            <a:srgbClr val="FFFFFF"/>
          </a:solidFill>
          <a:ln w="6350">
            <a:solidFill>
              <a:srgbClr val="E0E0E0"/>
            </a:solidFill>
            <a:prstDash val="solid"/>
          </a:ln>
        </p:spPr>
      </p:sp>
      <p:sp>
        <p:nvSpPr>
          <p:cNvPr id="18" name="Shape 16"/>
          <p:cNvSpPr/>
          <p:nvPr/>
        </p:nvSpPr>
        <p:spPr>
          <a:xfrm>
            <a:off x="347472" y="2587752"/>
            <a:ext cx="96012" cy="96012"/>
          </a:xfrm>
          <a:prstGeom prst="ellipse">
            <a:avLst/>
          </a:prstGeom>
          <a:solidFill>
            <a:srgbClr val="012A2A"/>
          </a:solidFill>
          <a:ln w="12700">
            <a:solidFill>
              <a:srgbClr val="012A2A"/>
            </a:solidFill>
            <a:prstDash val="solid"/>
          </a:ln>
        </p:spPr>
      </p:sp>
      <p:sp>
        <p:nvSpPr>
          <p:cNvPr id="19" name="Text 17"/>
          <p:cNvSpPr/>
          <p:nvPr/>
        </p:nvSpPr>
        <p:spPr>
          <a:xfrm>
            <a:off x="502920" y="2496312"/>
            <a:ext cx="8321040" cy="278892"/>
          </a:xfrm>
          <a:prstGeom prst="rect">
            <a:avLst/>
          </a:prstGeom>
          <a:noFill/>
          <a:ln/>
        </p:spPr>
        <p:txBody>
          <a:bodyPr wrap="square" rtlCol="0" anchor="ctr"/>
          <a:lstStyle/>
          <a:p>
            <a:pPr marL="0" indent="0">
              <a:buNone/>
            </a:pPr>
            <a:r>
              <a:rPr lang="en-US" sz="1050" dirty="0">
                <a:solidFill>
                  <a:srgbClr val="0A1F1F"/>
                </a:solidFill>
                <a:latin typeface="Calibri" pitchFamily="34" charset="0"/>
                <a:ea typeface="Calibri" pitchFamily="34" charset="-122"/>
                <a:cs typeface="Calibri" pitchFamily="34" charset="-120"/>
              </a:rPr>
              <a:t>Hold Day 1 all-hands with combined sales team — welcome, org structure, priorities</a:t>
            </a:r>
            <a:endParaRPr lang="en-US" sz="1050" dirty="0"/>
          </a:p>
        </p:txBody>
      </p:sp>
      <p:sp>
        <p:nvSpPr>
          <p:cNvPr id="20" name="Shape 18"/>
          <p:cNvSpPr/>
          <p:nvPr/>
        </p:nvSpPr>
        <p:spPr>
          <a:xfrm>
            <a:off x="274320" y="2775204"/>
            <a:ext cx="8595360" cy="278892"/>
          </a:xfrm>
          <a:prstGeom prst="rect">
            <a:avLst/>
          </a:prstGeom>
          <a:solidFill>
            <a:srgbClr val="FFFFFF"/>
          </a:solidFill>
          <a:ln w="6350">
            <a:solidFill>
              <a:srgbClr val="E0E0E0"/>
            </a:solidFill>
            <a:prstDash val="solid"/>
          </a:ln>
        </p:spPr>
      </p:sp>
      <p:sp>
        <p:nvSpPr>
          <p:cNvPr id="21" name="Shape 19"/>
          <p:cNvSpPr/>
          <p:nvPr/>
        </p:nvSpPr>
        <p:spPr>
          <a:xfrm>
            <a:off x="347472" y="2866644"/>
            <a:ext cx="96012" cy="96012"/>
          </a:xfrm>
          <a:prstGeom prst="ellipse">
            <a:avLst/>
          </a:prstGeom>
          <a:solidFill>
            <a:srgbClr val="012A2A"/>
          </a:solidFill>
          <a:ln w="12700">
            <a:solidFill>
              <a:srgbClr val="012A2A"/>
            </a:solidFill>
            <a:prstDash val="solid"/>
          </a:ln>
        </p:spPr>
      </p:sp>
      <p:sp>
        <p:nvSpPr>
          <p:cNvPr id="22" name="Text 20"/>
          <p:cNvSpPr/>
          <p:nvPr/>
        </p:nvSpPr>
        <p:spPr>
          <a:xfrm>
            <a:off x="502920" y="2775204"/>
            <a:ext cx="8321040" cy="278892"/>
          </a:xfrm>
          <a:prstGeom prst="rect">
            <a:avLst/>
          </a:prstGeom>
          <a:noFill/>
          <a:ln/>
        </p:spPr>
        <p:txBody>
          <a:bodyPr wrap="square" rtlCol="0" anchor="ctr"/>
          <a:lstStyle/>
          <a:p>
            <a:pPr marL="0" indent="0">
              <a:buNone/>
            </a:pPr>
            <a:r>
              <a:rPr lang="en-US" sz="1050" dirty="0">
                <a:solidFill>
                  <a:srgbClr val="0A1F1F"/>
                </a:solidFill>
                <a:latin typeface="Calibri" pitchFamily="34" charset="0"/>
                <a:ea typeface="Calibri" pitchFamily="34" charset="-122"/>
                <a:cs typeface="Calibri" pitchFamily="34" charset="-120"/>
              </a:rPr>
              <a:t>Distribute Day 1 sales enablement kit to full combined sales team</a:t>
            </a:r>
            <a:endParaRPr lang="en-US" sz="1050" dirty="0"/>
          </a:p>
        </p:txBody>
      </p:sp>
      <p:sp>
        <p:nvSpPr>
          <p:cNvPr id="23" name="Shape 21"/>
          <p:cNvSpPr/>
          <p:nvPr/>
        </p:nvSpPr>
        <p:spPr>
          <a:xfrm>
            <a:off x="274320" y="3054096"/>
            <a:ext cx="8595360" cy="278892"/>
          </a:xfrm>
          <a:prstGeom prst="rect">
            <a:avLst/>
          </a:prstGeom>
          <a:solidFill>
            <a:srgbClr val="FFFFFF"/>
          </a:solidFill>
          <a:ln w="6350">
            <a:solidFill>
              <a:srgbClr val="E0E0E0"/>
            </a:solidFill>
            <a:prstDash val="solid"/>
          </a:ln>
        </p:spPr>
      </p:sp>
      <p:sp>
        <p:nvSpPr>
          <p:cNvPr id="24" name="Shape 22"/>
          <p:cNvSpPr/>
          <p:nvPr/>
        </p:nvSpPr>
        <p:spPr>
          <a:xfrm>
            <a:off x="347472" y="3145536"/>
            <a:ext cx="96012" cy="96012"/>
          </a:xfrm>
          <a:prstGeom prst="ellipse">
            <a:avLst/>
          </a:prstGeom>
          <a:solidFill>
            <a:srgbClr val="012A2A"/>
          </a:solidFill>
          <a:ln w="12700">
            <a:solidFill>
              <a:srgbClr val="012A2A"/>
            </a:solidFill>
            <a:prstDash val="solid"/>
          </a:ln>
        </p:spPr>
      </p:sp>
      <p:sp>
        <p:nvSpPr>
          <p:cNvPr id="25" name="Text 23"/>
          <p:cNvSpPr/>
          <p:nvPr/>
        </p:nvSpPr>
        <p:spPr>
          <a:xfrm>
            <a:off x="502920" y="3054096"/>
            <a:ext cx="8321040" cy="278892"/>
          </a:xfrm>
          <a:prstGeom prst="rect">
            <a:avLst/>
          </a:prstGeom>
          <a:noFill/>
          <a:ln/>
        </p:spPr>
        <p:txBody>
          <a:bodyPr wrap="square" rtlCol="0" anchor="ctr"/>
          <a:lstStyle/>
          <a:p>
            <a:pPr marL="0" indent="0">
              <a:buNone/>
            </a:pPr>
            <a:r>
              <a:rPr lang="en-US" sz="1050" dirty="0">
                <a:solidFill>
                  <a:srgbClr val="0A1F1F"/>
                </a:solidFill>
                <a:latin typeface="Calibri" pitchFamily="34" charset="0"/>
                <a:ea typeface="Calibri" pitchFamily="34" charset="-122"/>
                <a:cs typeface="Calibri" pitchFamily="34" charset="-120"/>
              </a:rPr>
              <a:t>Send Day 1 integration status update to sales leadership, IMO, and steering committee</a:t>
            </a:r>
            <a:endParaRPr lang="en-US" sz="1050" dirty="0"/>
          </a:p>
        </p:txBody>
      </p:sp>
      <p:sp>
        <p:nvSpPr>
          <p:cNvPr id="26" name="Shape 24"/>
          <p:cNvSpPr/>
          <p:nvPr/>
        </p:nvSpPr>
        <p:spPr>
          <a:xfrm>
            <a:off x="274320" y="3332988"/>
            <a:ext cx="8595360" cy="278892"/>
          </a:xfrm>
          <a:prstGeom prst="rect">
            <a:avLst/>
          </a:prstGeom>
          <a:solidFill>
            <a:srgbClr val="FFF8E1"/>
          </a:solidFill>
          <a:ln w="6350">
            <a:solidFill>
              <a:srgbClr val="E0E0E0"/>
            </a:solidFill>
            <a:prstDash val="solid"/>
          </a:ln>
        </p:spPr>
      </p:sp>
      <p:sp>
        <p:nvSpPr>
          <p:cNvPr id="27" name="Shape 25"/>
          <p:cNvSpPr/>
          <p:nvPr/>
        </p:nvSpPr>
        <p:spPr>
          <a:xfrm>
            <a:off x="347472" y="3424428"/>
            <a:ext cx="96012" cy="96012"/>
          </a:xfrm>
          <a:prstGeom prst="ellipse">
            <a:avLst/>
          </a:prstGeom>
          <a:solidFill>
            <a:srgbClr val="C97B00"/>
          </a:solidFill>
          <a:ln w="12700">
            <a:solidFill>
              <a:srgbClr val="C97B00"/>
            </a:solidFill>
            <a:prstDash val="solid"/>
          </a:ln>
        </p:spPr>
      </p:sp>
      <p:sp>
        <p:nvSpPr>
          <p:cNvPr id="28" name="Text 26"/>
          <p:cNvSpPr/>
          <p:nvPr/>
        </p:nvSpPr>
        <p:spPr>
          <a:xfrm>
            <a:off x="502920" y="3332988"/>
            <a:ext cx="8321040" cy="278892"/>
          </a:xfrm>
          <a:prstGeom prst="rect">
            <a:avLst/>
          </a:prstGeom>
          <a:noFill/>
          <a:ln/>
        </p:spPr>
        <p:txBody>
          <a:bodyPr wrap="square" rtlCol="0" anchor="ctr"/>
          <a:lstStyle/>
          <a:p>
            <a:pPr marL="0" indent="0">
              <a:buNone/>
            </a:pPr>
            <a:r>
              <a:rPr lang="en-US" sz="1050" b="1" dirty="0">
                <a:solidFill>
                  <a:srgbClr val="7A4800"/>
                </a:solidFill>
                <a:latin typeface="Calibri" pitchFamily="34" charset="0"/>
                <a:ea typeface="Calibri" pitchFamily="34" charset="-122"/>
                <a:cs typeface="Calibri" pitchFamily="34" charset="-120"/>
              </a:rPr>
              <a:t>Confirm all Day 1 sales systems are operational — CRM, email, telephony, quoting ⚠ Delayed</a:t>
            </a:r>
            <a:endParaRPr lang="en-US" sz="1050" dirty="0"/>
          </a:p>
        </p:txBody>
      </p:sp>
      <p:sp>
        <p:nvSpPr>
          <p:cNvPr id="29" name="Shape 27"/>
          <p:cNvSpPr/>
          <p:nvPr/>
        </p:nvSpPr>
        <p:spPr>
          <a:xfrm>
            <a:off x="274320" y="3666744"/>
            <a:ext cx="8595360" cy="242316"/>
          </a:xfrm>
          <a:prstGeom prst="roundRect">
            <a:avLst>
              <a:gd name="adj" fmla="val 11321"/>
            </a:avLst>
          </a:prstGeom>
          <a:solidFill>
            <a:srgbClr val="FFFFFF"/>
          </a:solidFill>
          <a:ln w="19050">
            <a:solidFill>
              <a:srgbClr val="012A2A"/>
            </a:solidFill>
            <a:prstDash val="solid"/>
          </a:ln>
        </p:spPr>
      </p:sp>
      <p:sp>
        <p:nvSpPr>
          <p:cNvPr id="30" name="Text 28"/>
          <p:cNvSpPr/>
          <p:nvPr/>
        </p:nvSpPr>
        <p:spPr>
          <a:xfrm>
            <a:off x="347472" y="3666744"/>
            <a:ext cx="1828800" cy="242316"/>
          </a:xfrm>
          <a:prstGeom prst="rect">
            <a:avLst/>
          </a:prstGeom>
          <a:noFill/>
          <a:ln/>
        </p:spPr>
        <p:txBody>
          <a:bodyPr wrap="square" rtlCol="0" anchor="ctr"/>
          <a:lstStyle/>
          <a:p>
            <a:pPr marL="0" indent="0">
              <a:buNone/>
            </a:pPr>
            <a:r>
              <a:rPr lang="en-US" sz="1150" b="1" dirty="0">
                <a:solidFill>
                  <a:srgbClr val="012A2A"/>
                </a:solidFill>
                <a:latin typeface="Calibri" pitchFamily="34" charset="0"/>
                <a:ea typeface="Calibri" pitchFamily="34" charset="-122"/>
                <a:cs typeface="Calibri" pitchFamily="34" charset="-120"/>
              </a:rPr>
              <a:t>Days 2–4</a:t>
            </a:r>
            <a:endParaRPr lang="en-US" sz="1150" dirty="0"/>
          </a:p>
        </p:txBody>
      </p:sp>
      <p:sp>
        <p:nvSpPr>
          <p:cNvPr id="31" name="Shape 29"/>
          <p:cNvSpPr/>
          <p:nvPr/>
        </p:nvSpPr>
        <p:spPr>
          <a:xfrm>
            <a:off x="274320" y="3909060"/>
            <a:ext cx="8595360" cy="278892"/>
          </a:xfrm>
          <a:prstGeom prst="rect">
            <a:avLst/>
          </a:prstGeom>
          <a:solidFill>
            <a:srgbClr val="FFFFFF"/>
          </a:solidFill>
          <a:ln w="6350">
            <a:solidFill>
              <a:srgbClr val="E0E0E0"/>
            </a:solidFill>
            <a:prstDash val="solid"/>
          </a:ln>
        </p:spPr>
      </p:sp>
      <p:sp>
        <p:nvSpPr>
          <p:cNvPr id="32" name="Shape 30"/>
          <p:cNvSpPr/>
          <p:nvPr/>
        </p:nvSpPr>
        <p:spPr>
          <a:xfrm>
            <a:off x="347472" y="4000500"/>
            <a:ext cx="96012" cy="96012"/>
          </a:xfrm>
          <a:prstGeom prst="ellipse">
            <a:avLst/>
          </a:prstGeom>
          <a:solidFill>
            <a:srgbClr val="012A2A"/>
          </a:solidFill>
          <a:ln w="12700">
            <a:solidFill>
              <a:srgbClr val="012A2A"/>
            </a:solidFill>
            <a:prstDash val="solid"/>
          </a:ln>
        </p:spPr>
      </p:sp>
      <p:sp>
        <p:nvSpPr>
          <p:cNvPr id="33" name="Text 31"/>
          <p:cNvSpPr/>
          <p:nvPr/>
        </p:nvSpPr>
        <p:spPr>
          <a:xfrm>
            <a:off x="502920" y="3909060"/>
            <a:ext cx="8321040" cy="278892"/>
          </a:xfrm>
          <a:prstGeom prst="rect">
            <a:avLst/>
          </a:prstGeom>
          <a:noFill/>
          <a:ln/>
        </p:spPr>
        <p:txBody>
          <a:bodyPr wrap="square" rtlCol="0" anchor="ctr"/>
          <a:lstStyle/>
          <a:p>
            <a:pPr marL="0" indent="0">
              <a:buNone/>
            </a:pPr>
            <a:r>
              <a:rPr lang="en-US" sz="1050" dirty="0">
                <a:solidFill>
                  <a:srgbClr val="0A1F1F"/>
                </a:solidFill>
                <a:latin typeface="Calibri" pitchFamily="34" charset="0"/>
                <a:ea typeface="Calibri" pitchFamily="34" charset="-122"/>
                <a:cs typeface="Calibri" pitchFamily="34" charset="-120"/>
              </a:rPr>
              <a:t>Notify channel partners of transaction close and combined entity structure</a:t>
            </a:r>
            <a:endParaRPr lang="en-US" sz="1050" dirty="0"/>
          </a:p>
        </p:txBody>
      </p:sp>
      <p:sp>
        <p:nvSpPr>
          <p:cNvPr id="34" name="Shape 32"/>
          <p:cNvSpPr/>
          <p:nvPr/>
        </p:nvSpPr>
        <p:spPr>
          <a:xfrm>
            <a:off x="274320" y="4187952"/>
            <a:ext cx="8595360" cy="278892"/>
          </a:xfrm>
          <a:prstGeom prst="rect">
            <a:avLst/>
          </a:prstGeom>
          <a:solidFill>
            <a:srgbClr val="FFFFFF"/>
          </a:solidFill>
          <a:ln w="6350">
            <a:solidFill>
              <a:srgbClr val="E0E0E0"/>
            </a:solidFill>
            <a:prstDash val="solid"/>
          </a:ln>
        </p:spPr>
      </p:sp>
      <p:sp>
        <p:nvSpPr>
          <p:cNvPr id="35" name="Shape 33"/>
          <p:cNvSpPr/>
          <p:nvPr/>
        </p:nvSpPr>
        <p:spPr>
          <a:xfrm>
            <a:off x="347472" y="4279392"/>
            <a:ext cx="96012" cy="96012"/>
          </a:xfrm>
          <a:prstGeom prst="ellipse">
            <a:avLst/>
          </a:prstGeom>
          <a:solidFill>
            <a:srgbClr val="012A2A"/>
          </a:solidFill>
          <a:ln w="12700">
            <a:solidFill>
              <a:srgbClr val="012A2A"/>
            </a:solidFill>
            <a:prstDash val="solid"/>
          </a:ln>
        </p:spPr>
      </p:sp>
      <p:sp>
        <p:nvSpPr>
          <p:cNvPr id="36" name="Text 34"/>
          <p:cNvSpPr/>
          <p:nvPr/>
        </p:nvSpPr>
        <p:spPr>
          <a:xfrm>
            <a:off x="502920" y="4187952"/>
            <a:ext cx="8321040" cy="278892"/>
          </a:xfrm>
          <a:prstGeom prst="rect">
            <a:avLst/>
          </a:prstGeom>
          <a:noFill/>
          <a:ln/>
        </p:spPr>
        <p:txBody>
          <a:bodyPr wrap="square" rtlCol="0" anchor="ctr"/>
          <a:lstStyle/>
          <a:p>
            <a:pPr marL="0" indent="0">
              <a:buNone/>
            </a:pPr>
            <a:r>
              <a:rPr lang="en-US" sz="1050" dirty="0">
                <a:solidFill>
                  <a:srgbClr val="0A1F1F"/>
                </a:solidFill>
                <a:latin typeface="Calibri" pitchFamily="34" charset="0"/>
                <a:ea typeface="Calibri" pitchFamily="34" charset="-122"/>
                <a:cs typeface="Calibri" pitchFamily="34" charset="-120"/>
              </a:rPr>
              <a:t>Conduct outreach check-in calls with top 20 accounts — capture concerns and sentiment</a:t>
            </a:r>
            <a:endParaRPr lang="en-US" sz="1050" dirty="0"/>
          </a:p>
        </p:txBody>
      </p:sp>
      <p:sp>
        <p:nvSpPr>
          <p:cNvPr id="37" name="Shape 35"/>
          <p:cNvSpPr/>
          <p:nvPr/>
        </p:nvSpPr>
        <p:spPr>
          <a:xfrm>
            <a:off x="274320" y="4466844"/>
            <a:ext cx="8595360" cy="278892"/>
          </a:xfrm>
          <a:prstGeom prst="rect">
            <a:avLst/>
          </a:prstGeom>
          <a:solidFill>
            <a:srgbClr val="FFFFFF"/>
          </a:solidFill>
          <a:ln w="6350">
            <a:solidFill>
              <a:srgbClr val="E0E0E0"/>
            </a:solidFill>
            <a:prstDash val="solid"/>
          </a:ln>
        </p:spPr>
      </p:sp>
      <p:sp>
        <p:nvSpPr>
          <p:cNvPr id="38" name="Shape 36"/>
          <p:cNvSpPr/>
          <p:nvPr/>
        </p:nvSpPr>
        <p:spPr>
          <a:xfrm>
            <a:off x="347472" y="4558284"/>
            <a:ext cx="96012" cy="96012"/>
          </a:xfrm>
          <a:prstGeom prst="ellipse">
            <a:avLst/>
          </a:prstGeom>
          <a:solidFill>
            <a:srgbClr val="012A2A"/>
          </a:solidFill>
          <a:ln w="12700">
            <a:solidFill>
              <a:srgbClr val="012A2A"/>
            </a:solidFill>
            <a:prstDash val="solid"/>
          </a:ln>
        </p:spPr>
      </p:sp>
      <p:sp>
        <p:nvSpPr>
          <p:cNvPr id="39" name="Text 37"/>
          <p:cNvSpPr/>
          <p:nvPr/>
        </p:nvSpPr>
        <p:spPr>
          <a:xfrm>
            <a:off x="502920" y="4466844"/>
            <a:ext cx="8321040" cy="278892"/>
          </a:xfrm>
          <a:prstGeom prst="rect">
            <a:avLst/>
          </a:prstGeom>
          <a:noFill/>
          <a:ln/>
        </p:spPr>
        <p:txBody>
          <a:bodyPr wrap="square" rtlCol="0" anchor="ctr"/>
          <a:lstStyle/>
          <a:p>
            <a:pPr marL="0" indent="0">
              <a:buNone/>
            </a:pPr>
            <a:r>
              <a:rPr lang="en-US" sz="1050" dirty="0">
                <a:solidFill>
                  <a:srgbClr val="0A1F1F"/>
                </a:solidFill>
                <a:latin typeface="Calibri" pitchFamily="34" charset="0"/>
                <a:ea typeface="Calibri" pitchFamily="34" charset="-122"/>
                <a:cs typeface="Calibri" pitchFamily="34" charset="-120"/>
              </a:rPr>
              <a:t>Communicate any pricing changes and contract approval process to sales team</a:t>
            </a:r>
            <a:endParaRPr lang="en-US" sz="1050" dirty="0"/>
          </a:p>
        </p:txBody>
      </p:sp>
      <p:sp>
        <p:nvSpPr>
          <p:cNvPr id="45" name="Shape 43"/>
          <p:cNvSpPr/>
          <p:nvPr/>
        </p:nvSpPr>
        <p:spPr>
          <a:xfrm>
            <a:off x="274320" y="5321808"/>
            <a:ext cx="8595360" cy="278892"/>
          </a:xfrm>
          <a:prstGeom prst="rect">
            <a:avLst/>
          </a:prstGeom>
          <a:solidFill>
            <a:srgbClr val="FFFFFF"/>
          </a:solidFill>
          <a:ln w="6350">
            <a:solidFill>
              <a:srgbClr val="E0E0E0"/>
            </a:solidFill>
            <a:prstDash val="solid"/>
          </a:ln>
        </p:spPr>
      </p:sp>
      <p:sp>
        <p:nvSpPr>
          <p:cNvPr id="46" name="Shape 44"/>
          <p:cNvSpPr/>
          <p:nvPr/>
        </p:nvSpPr>
        <p:spPr>
          <a:xfrm>
            <a:off x="347472" y="5413248"/>
            <a:ext cx="96012" cy="96012"/>
          </a:xfrm>
          <a:prstGeom prst="ellipse">
            <a:avLst/>
          </a:prstGeom>
          <a:solidFill>
            <a:srgbClr val="012A2A"/>
          </a:solidFill>
          <a:ln w="12700">
            <a:solidFill>
              <a:srgbClr val="012A2A"/>
            </a:solidFill>
            <a:prstDash val="solid"/>
          </a:ln>
        </p:spPr>
      </p:sp>
      <p:sp>
        <p:nvSpPr>
          <p:cNvPr id="47" name="Text 45"/>
          <p:cNvSpPr/>
          <p:nvPr/>
        </p:nvSpPr>
        <p:spPr>
          <a:xfrm>
            <a:off x="502920" y="5321808"/>
            <a:ext cx="8321040" cy="278892"/>
          </a:xfrm>
          <a:prstGeom prst="rect">
            <a:avLst/>
          </a:prstGeom>
          <a:noFill/>
          <a:ln/>
        </p:spPr>
        <p:txBody>
          <a:bodyPr wrap="square" rtlCol="0" anchor="ctr"/>
          <a:lstStyle/>
          <a:p>
            <a:pPr marL="0" indent="0">
              <a:buNone/>
            </a:pPr>
            <a:r>
              <a:rPr lang="en-US" sz="1050" dirty="0">
                <a:solidFill>
                  <a:srgbClr val="0A1F1F"/>
                </a:solidFill>
                <a:latin typeface="Calibri" pitchFamily="34" charset="0"/>
                <a:ea typeface="Calibri" pitchFamily="34" charset="-122"/>
                <a:cs typeface="Calibri" pitchFamily="34" charset="-120"/>
              </a:rPr>
              <a:t>Identify key sales talent to retain — create retention plan for top performers</a:t>
            </a:r>
            <a:endParaRPr lang="en-US" sz="1050" dirty="0"/>
          </a:p>
        </p:txBody>
      </p:sp>
      <p:sp>
        <p:nvSpPr>
          <p:cNvPr id="48" name="Shape 46"/>
          <p:cNvSpPr/>
          <p:nvPr/>
        </p:nvSpPr>
        <p:spPr>
          <a:xfrm>
            <a:off x="274320" y="5600700"/>
            <a:ext cx="8595360" cy="278892"/>
          </a:xfrm>
          <a:prstGeom prst="rect">
            <a:avLst/>
          </a:prstGeom>
          <a:solidFill>
            <a:srgbClr val="FFFFFF"/>
          </a:solidFill>
          <a:ln w="6350">
            <a:solidFill>
              <a:srgbClr val="E0E0E0"/>
            </a:solidFill>
            <a:prstDash val="solid"/>
          </a:ln>
        </p:spPr>
      </p:sp>
      <p:sp>
        <p:nvSpPr>
          <p:cNvPr id="49" name="Shape 47"/>
          <p:cNvSpPr/>
          <p:nvPr/>
        </p:nvSpPr>
        <p:spPr>
          <a:xfrm>
            <a:off x="347472" y="5692140"/>
            <a:ext cx="96012" cy="96012"/>
          </a:xfrm>
          <a:prstGeom prst="ellipse">
            <a:avLst/>
          </a:prstGeom>
          <a:solidFill>
            <a:srgbClr val="012A2A"/>
          </a:solidFill>
          <a:ln w="12700">
            <a:solidFill>
              <a:srgbClr val="012A2A"/>
            </a:solidFill>
            <a:prstDash val="solid"/>
          </a:ln>
        </p:spPr>
      </p:sp>
      <p:sp>
        <p:nvSpPr>
          <p:cNvPr id="50" name="Text 48"/>
          <p:cNvSpPr/>
          <p:nvPr/>
        </p:nvSpPr>
        <p:spPr>
          <a:xfrm>
            <a:off x="502920" y="5600700"/>
            <a:ext cx="8321040" cy="278892"/>
          </a:xfrm>
          <a:prstGeom prst="rect">
            <a:avLst/>
          </a:prstGeom>
          <a:noFill/>
          <a:ln/>
        </p:spPr>
        <p:txBody>
          <a:bodyPr wrap="square" rtlCol="0" anchor="ctr"/>
          <a:lstStyle/>
          <a:p>
            <a:pPr marL="0" indent="0">
              <a:buNone/>
            </a:pPr>
            <a:r>
              <a:rPr lang="en-US" sz="1050" dirty="0">
                <a:solidFill>
                  <a:srgbClr val="0A1F1F"/>
                </a:solidFill>
                <a:latin typeface="Calibri" pitchFamily="34" charset="0"/>
                <a:ea typeface="Calibri" pitchFamily="34" charset="-122"/>
                <a:cs typeface="Calibri" pitchFamily="34" charset="-120"/>
              </a:rPr>
              <a:t>Inventory all active customer contracts — flag non-standard terms</a:t>
            </a:r>
            <a:endParaRPr lang="en-US" sz="1050" dirty="0"/>
          </a:p>
        </p:txBody>
      </p:sp>
      <p:sp>
        <p:nvSpPr>
          <p:cNvPr id="51" name="Text 49"/>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52" name="Text 50"/>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4</a:t>
            </a:r>
            <a:endParaRPr lang="en-US" sz="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12A2A"/>
          </a:solidFill>
          <a:ln w="12700">
            <a:solidFill>
              <a:srgbClr val="012A2A"/>
            </a:solidFill>
            <a:prstDash val="solid"/>
          </a:ln>
        </p:spPr>
      </p:sp>
      <p:sp>
        <p:nvSpPr>
          <p:cNvPr id="3" name="Shape 1"/>
          <p:cNvSpPr/>
          <p:nvPr/>
        </p:nvSpPr>
        <p:spPr>
          <a:xfrm>
            <a:off x="0" y="1234440"/>
            <a:ext cx="9144000" cy="54864"/>
          </a:xfrm>
          <a:prstGeom prst="rect">
            <a:avLst/>
          </a:prstGeom>
          <a:solidFill>
            <a:srgbClr val="AAFF00"/>
          </a:solidFill>
          <a:ln w="12700">
            <a:solidFill>
              <a:srgbClr val="AAFF00"/>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AAFF00"/>
                </a:solidFill>
                <a:latin typeface="Calibri" pitchFamily="34" charset="0"/>
                <a:ea typeface="Calibri" pitchFamily="34" charset="-122"/>
                <a:cs typeface="Calibri" pitchFamily="34" charset="-120"/>
              </a:rPr>
              <a:t>CUSTOMER &amp; CHANNEL READINESS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State — Customer Coverage &amp; Retention</a:t>
            </a:r>
            <a:endParaRPr lang="en-US" sz="2600" dirty="0"/>
          </a:p>
        </p:txBody>
      </p:sp>
      <p:sp>
        <p:nvSpPr>
          <p:cNvPr id="6" name="Shape 4"/>
          <p:cNvSpPr/>
          <p:nvPr/>
        </p:nvSpPr>
        <p:spPr>
          <a:xfrm>
            <a:off x="256032" y="1389888"/>
            <a:ext cx="4160520" cy="1078992"/>
          </a:xfrm>
          <a:prstGeom prst="roundRect">
            <a:avLst>
              <a:gd name="adj" fmla="val 4237"/>
            </a:avLst>
          </a:prstGeom>
          <a:solidFill>
            <a:srgbClr val="FFFFFF"/>
          </a:solidFill>
          <a:ln w="12700">
            <a:solidFill>
              <a:srgbClr val="C8E8C8"/>
            </a:solidFill>
            <a:prstDash val="solid"/>
          </a:ln>
        </p:spPr>
      </p:sp>
      <p:sp>
        <p:nvSpPr>
          <p:cNvPr id="7" name="Shape 5"/>
          <p:cNvSpPr/>
          <p:nvPr/>
        </p:nvSpPr>
        <p:spPr>
          <a:xfrm>
            <a:off x="347472" y="1481328"/>
            <a:ext cx="914400" cy="219456"/>
          </a:xfrm>
          <a:prstGeom prst="roundRect">
            <a:avLst>
              <a:gd name="adj" fmla="val 12500"/>
            </a:avLst>
          </a:prstGeom>
          <a:solidFill>
            <a:srgbClr val="012A2A"/>
          </a:solidFill>
          <a:ln w="12700">
            <a:solidFill>
              <a:srgbClr val="012A2A"/>
            </a:solidFill>
            <a:prstDash val="solid"/>
          </a:ln>
        </p:spPr>
      </p:sp>
      <p:sp>
        <p:nvSpPr>
          <p:cNvPr id="8" name="Text 6"/>
          <p:cNvSpPr/>
          <p:nvPr/>
        </p:nvSpPr>
        <p:spPr>
          <a:xfrm>
            <a:off x="347472" y="1481328"/>
            <a:ext cx="91440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Executed</a:t>
            </a:r>
            <a:endParaRPr lang="en-US" sz="850" dirty="0"/>
          </a:p>
        </p:txBody>
      </p:sp>
      <p:sp>
        <p:nvSpPr>
          <p:cNvPr id="9" name="Text 7"/>
          <p:cNvSpPr/>
          <p:nvPr/>
        </p:nvSpPr>
        <p:spPr>
          <a:xfrm>
            <a:off x="1307592" y="1481328"/>
            <a:ext cx="3017520" cy="256032"/>
          </a:xfrm>
          <a:prstGeom prst="rect">
            <a:avLst/>
          </a:prstGeom>
          <a:noFill/>
          <a:ln/>
        </p:spPr>
        <p:txBody>
          <a:bodyPr wrap="square" rtlCol="0" anchor="ctr"/>
          <a:lstStyle/>
          <a:p>
            <a:pPr marL="0" indent="0">
              <a:buNone/>
            </a:pPr>
            <a:r>
              <a:rPr lang="en-US" sz="1150" b="1" dirty="0">
                <a:solidFill>
                  <a:srgbClr val="012A2A"/>
                </a:solidFill>
                <a:latin typeface="Cambria" pitchFamily="34" charset="0"/>
                <a:ea typeface="Cambria" pitchFamily="34" charset="-122"/>
                <a:cs typeface="Cambria" pitchFamily="34" charset="-120"/>
              </a:rPr>
              <a:t>Top-50 CEO Outreach</a:t>
            </a:r>
            <a:endParaRPr lang="en-US" sz="1150" dirty="0"/>
          </a:p>
        </p:txBody>
      </p:sp>
      <p:sp>
        <p:nvSpPr>
          <p:cNvPr id="10" name="Shape 8"/>
          <p:cNvSpPr/>
          <p:nvPr/>
        </p:nvSpPr>
        <p:spPr>
          <a:xfrm>
            <a:off x="347472" y="1746504"/>
            <a:ext cx="3977640" cy="0"/>
          </a:xfrm>
          <a:prstGeom prst="line">
            <a:avLst/>
          </a:prstGeom>
          <a:noFill/>
          <a:ln w="9525">
            <a:solidFill>
              <a:srgbClr val="C8E8C8"/>
            </a:solidFill>
            <a:prstDash val="solid"/>
          </a:ln>
        </p:spPr>
      </p:sp>
      <p:sp>
        <p:nvSpPr>
          <p:cNvPr id="11" name="Text 9"/>
          <p:cNvSpPr/>
          <p:nvPr/>
        </p:nvSpPr>
        <p:spPr>
          <a:xfrm>
            <a:off x="347472" y="1792224"/>
            <a:ext cx="3977640" cy="585216"/>
          </a:xfrm>
          <a:prstGeom prst="rect">
            <a:avLst/>
          </a:prstGeom>
          <a:noFill/>
          <a:ln/>
        </p:spPr>
        <p:txBody>
          <a:bodyPr wrap="square" rtlCol="0" anchor="t"/>
          <a:lstStyle/>
          <a:p>
            <a:pPr marL="0" indent="0">
              <a:buNone/>
            </a:pPr>
            <a:r>
              <a:rPr lang="en-US" sz="950" dirty="0">
                <a:solidFill>
                  <a:srgbClr val="0A1F1F"/>
                </a:solidFill>
                <a:latin typeface="Calibri" pitchFamily="34" charset="0"/>
                <a:ea typeface="Calibri" pitchFamily="34" charset="-122"/>
                <a:cs typeface="Calibri" pitchFamily="34" charset="-120"/>
              </a:rPr>
              <a:t>CEO-signed announcement letters delivered to top 50 customer accounts on Day 1. Focus on continuity of service, no disruption to contracts or support, and value from the combined entity.</a:t>
            </a:r>
            <a:endParaRPr lang="en-US" sz="950" dirty="0"/>
          </a:p>
        </p:txBody>
      </p:sp>
      <p:sp>
        <p:nvSpPr>
          <p:cNvPr id="12" name="Shape 10"/>
          <p:cNvSpPr/>
          <p:nvPr/>
        </p:nvSpPr>
        <p:spPr>
          <a:xfrm>
            <a:off x="4645152" y="1389888"/>
            <a:ext cx="4160520" cy="1078992"/>
          </a:xfrm>
          <a:prstGeom prst="roundRect">
            <a:avLst>
              <a:gd name="adj" fmla="val 4237"/>
            </a:avLst>
          </a:prstGeom>
          <a:solidFill>
            <a:srgbClr val="FFFFFF"/>
          </a:solidFill>
          <a:ln w="12700">
            <a:solidFill>
              <a:srgbClr val="C8E8C8"/>
            </a:solidFill>
            <a:prstDash val="solid"/>
          </a:ln>
        </p:spPr>
      </p:sp>
      <p:sp>
        <p:nvSpPr>
          <p:cNvPr id="13" name="Shape 11"/>
          <p:cNvSpPr/>
          <p:nvPr/>
        </p:nvSpPr>
        <p:spPr>
          <a:xfrm>
            <a:off x="4736592" y="1481328"/>
            <a:ext cx="914400" cy="219456"/>
          </a:xfrm>
          <a:prstGeom prst="roundRect">
            <a:avLst>
              <a:gd name="adj" fmla="val 12500"/>
            </a:avLst>
          </a:prstGeom>
          <a:solidFill>
            <a:srgbClr val="1A5C5C"/>
          </a:solidFill>
          <a:ln w="12700">
            <a:solidFill>
              <a:srgbClr val="1A5C5C"/>
            </a:solidFill>
            <a:prstDash val="solid"/>
          </a:ln>
        </p:spPr>
      </p:sp>
      <p:sp>
        <p:nvSpPr>
          <p:cNvPr id="14" name="Text 12"/>
          <p:cNvSpPr/>
          <p:nvPr/>
        </p:nvSpPr>
        <p:spPr>
          <a:xfrm>
            <a:off x="4736592" y="1481328"/>
            <a:ext cx="91440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Active</a:t>
            </a:r>
            <a:endParaRPr lang="en-US" sz="850" dirty="0"/>
          </a:p>
        </p:txBody>
      </p:sp>
      <p:sp>
        <p:nvSpPr>
          <p:cNvPr id="15" name="Text 13"/>
          <p:cNvSpPr/>
          <p:nvPr/>
        </p:nvSpPr>
        <p:spPr>
          <a:xfrm>
            <a:off x="5696712" y="1481328"/>
            <a:ext cx="3017520" cy="256032"/>
          </a:xfrm>
          <a:prstGeom prst="rect">
            <a:avLst/>
          </a:prstGeom>
          <a:noFill/>
          <a:ln/>
        </p:spPr>
        <p:txBody>
          <a:bodyPr wrap="square" rtlCol="0" anchor="ctr"/>
          <a:lstStyle/>
          <a:p>
            <a:pPr marL="0" indent="0">
              <a:buNone/>
            </a:pPr>
            <a:r>
              <a:rPr lang="en-US" sz="1150" b="1" dirty="0">
                <a:solidFill>
                  <a:srgbClr val="012A2A"/>
                </a:solidFill>
                <a:latin typeface="Cambria" pitchFamily="34" charset="0"/>
                <a:ea typeface="Cambria" pitchFamily="34" charset="-122"/>
                <a:cs typeface="Cambria" pitchFamily="34" charset="-120"/>
              </a:rPr>
              <a:t>At-Risk Account Retention</a:t>
            </a:r>
            <a:endParaRPr lang="en-US" sz="1150" dirty="0"/>
          </a:p>
        </p:txBody>
      </p:sp>
      <p:sp>
        <p:nvSpPr>
          <p:cNvPr id="16" name="Shape 14"/>
          <p:cNvSpPr/>
          <p:nvPr/>
        </p:nvSpPr>
        <p:spPr>
          <a:xfrm>
            <a:off x="4736592" y="1746504"/>
            <a:ext cx="3977640" cy="0"/>
          </a:xfrm>
          <a:prstGeom prst="line">
            <a:avLst/>
          </a:prstGeom>
          <a:noFill/>
          <a:ln w="9525">
            <a:solidFill>
              <a:srgbClr val="C8E8C8"/>
            </a:solidFill>
            <a:prstDash val="solid"/>
          </a:ln>
        </p:spPr>
      </p:sp>
      <p:sp>
        <p:nvSpPr>
          <p:cNvPr id="17" name="Text 15"/>
          <p:cNvSpPr/>
          <p:nvPr/>
        </p:nvSpPr>
        <p:spPr>
          <a:xfrm>
            <a:off x="4736592" y="1792224"/>
            <a:ext cx="3977640" cy="585216"/>
          </a:xfrm>
          <a:prstGeom prst="rect">
            <a:avLst/>
          </a:prstGeom>
          <a:noFill/>
          <a:ln/>
        </p:spPr>
        <p:txBody>
          <a:bodyPr wrap="square" rtlCol="0" anchor="t"/>
          <a:lstStyle/>
          <a:p>
            <a:pPr marL="0" indent="0">
              <a:buNone/>
            </a:pPr>
            <a:r>
              <a:rPr lang="en-US" sz="950" dirty="0">
                <a:solidFill>
                  <a:srgbClr val="0A1F1F"/>
                </a:solidFill>
                <a:latin typeface="Calibri" pitchFamily="34" charset="0"/>
                <a:ea typeface="Calibri" pitchFamily="34" charset="-122"/>
                <a:cs typeface="Calibri" pitchFamily="34" charset="-120"/>
              </a:rPr>
              <a:t>Top 20 at-risk accounts identified and prioritized. Account-specific Day 1 retention talking points developed for each assigned account owner. VP Sales owns escalation for any accounts flagging churn intent.</a:t>
            </a:r>
            <a:endParaRPr lang="en-US" sz="950" dirty="0"/>
          </a:p>
        </p:txBody>
      </p:sp>
      <p:sp>
        <p:nvSpPr>
          <p:cNvPr id="18" name="Shape 16"/>
          <p:cNvSpPr/>
          <p:nvPr/>
        </p:nvSpPr>
        <p:spPr>
          <a:xfrm>
            <a:off x="256032" y="2578608"/>
            <a:ext cx="4160520" cy="1078992"/>
          </a:xfrm>
          <a:prstGeom prst="roundRect">
            <a:avLst>
              <a:gd name="adj" fmla="val 4237"/>
            </a:avLst>
          </a:prstGeom>
          <a:solidFill>
            <a:srgbClr val="FFFFFF"/>
          </a:solidFill>
          <a:ln w="12700">
            <a:solidFill>
              <a:srgbClr val="C8E8C8"/>
            </a:solidFill>
            <a:prstDash val="solid"/>
          </a:ln>
        </p:spPr>
      </p:sp>
      <p:sp>
        <p:nvSpPr>
          <p:cNvPr id="19" name="Shape 17"/>
          <p:cNvSpPr/>
          <p:nvPr/>
        </p:nvSpPr>
        <p:spPr>
          <a:xfrm>
            <a:off x="347472" y="2670048"/>
            <a:ext cx="914400" cy="219456"/>
          </a:xfrm>
          <a:prstGeom prst="roundRect">
            <a:avLst>
              <a:gd name="adj" fmla="val 12500"/>
            </a:avLst>
          </a:prstGeom>
          <a:solidFill>
            <a:srgbClr val="0D4040"/>
          </a:solidFill>
          <a:ln w="12700">
            <a:solidFill>
              <a:srgbClr val="0D4040"/>
            </a:solidFill>
            <a:prstDash val="solid"/>
          </a:ln>
        </p:spPr>
      </p:sp>
      <p:sp>
        <p:nvSpPr>
          <p:cNvPr id="20" name="Text 18"/>
          <p:cNvSpPr/>
          <p:nvPr/>
        </p:nvSpPr>
        <p:spPr>
          <a:xfrm>
            <a:off x="347472" y="2670048"/>
            <a:ext cx="91440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In Progress</a:t>
            </a:r>
            <a:endParaRPr lang="en-US" sz="850" dirty="0"/>
          </a:p>
        </p:txBody>
      </p:sp>
      <p:sp>
        <p:nvSpPr>
          <p:cNvPr id="21" name="Text 19"/>
          <p:cNvSpPr/>
          <p:nvPr/>
        </p:nvSpPr>
        <p:spPr>
          <a:xfrm>
            <a:off x="1307592" y="2670048"/>
            <a:ext cx="3017520" cy="256032"/>
          </a:xfrm>
          <a:prstGeom prst="rect">
            <a:avLst/>
          </a:prstGeom>
          <a:noFill/>
          <a:ln/>
        </p:spPr>
        <p:txBody>
          <a:bodyPr wrap="square" rtlCol="0" anchor="ctr"/>
          <a:lstStyle/>
          <a:p>
            <a:pPr marL="0" indent="0">
              <a:buNone/>
            </a:pPr>
            <a:r>
              <a:rPr lang="en-US" sz="1150" b="1" dirty="0">
                <a:solidFill>
                  <a:srgbClr val="012A2A"/>
                </a:solidFill>
                <a:latin typeface="Cambria" pitchFamily="34" charset="0"/>
                <a:ea typeface="Cambria" pitchFamily="34" charset="-122"/>
                <a:cs typeface="Cambria" pitchFamily="34" charset="-120"/>
              </a:rPr>
              <a:t>Channel Partner Notification</a:t>
            </a:r>
            <a:endParaRPr lang="en-US" sz="1150" dirty="0"/>
          </a:p>
        </p:txBody>
      </p:sp>
      <p:sp>
        <p:nvSpPr>
          <p:cNvPr id="22" name="Shape 20"/>
          <p:cNvSpPr/>
          <p:nvPr/>
        </p:nvSpPr>
        <p:spPr>
          <a:xfrm>
            <a:off x="347472" y="2935224"/>
            <a:ext cx="3977640" cy="0"/>
          </a:xfrm>
          <a:prstGeom prst="line">
            <a:avLst/>
          </a:prstGeom>
          <a:noFill/>
          <a:ln w="9525">
            <a:solidFill>
              <a:srgbClr val="C8E8C8"/>
            </a:solidFill>
            <a:prstDash val="solid"/>
          </a:ln>
        </p:spPr>
      </p:sp>
      <p:sp>
        <p:nvSpPr>
          <p:cNvPr id="23" name="Text 21"/>
          <p:cNvSpPr/>
          <p:nvPr/>
        </p:nvSpPr>
        <p:spPr>
          <a:xfrm>
            <a:off x="347472" y="2980944"/>
            <a:ext cx="3977640" cy="585216"/>
          </a:xfrm>
          <a:prstGeom prst="rect">
            <a:avLst/>
          </a:prstGeom>
          <a:noFill/>
          <a:ln/>
        </p:spPr>
        <p:txBody>
          <a:bodyPr wrap="square" rtlCol="0" anchor="t"/>
          <a:lstStyle/>
          <a:p>
            <a:pPr marL="0" indent="0">
              <a:buNone/>
            </a:pPr>
            <a:r>
              <a:rPr lang="en-US" sz="950" dirty="0">
                <a:solidFill>
                  <a:srgbClr val="0A1F1F"/>
                </a:solidFill>
                <a:latin typeface="Calibri" pitchFamily="34" charset="0"/>
                <a:ea typeface="Calibri" pitchFamily="34" charset="-122"/>
                <a:cs typeface="Calibri" pitchFamily="34" charset="-120"/>
              </a:rPr>
              <a:t>Channel partner notification underway — all partners notified of transaction close and combined entity structure by Day 2. Channel communication plan executed per pre-close playbook.</a:t>
            </a:r>
            <a:endParaRPr lang="en-US" sz="950" dirty="0"/>
          </a:p>
        </p:txBody>
      </p:sp>
      <p:sp>
        <p:nvSpPr>
          <p:cNvPr id="24" name="Shape 22"/>
          <p:cNvSpPr/>
          <p:nvPr/>
        </p:nvSpPr>
        <p:spPr>
          <a:xfrm>
            <a:off x="4645152" y="2578608"/>
            <a:ext cx="4160520" cy="1078992"/>
          </a:xfrm>
          <a:prstGeom prst="roundRect">
            <a:avLst>
              <a:gd name="adj" fmla="val 4237"/>
            </a:avLst>
          </a:prstGeom>
          <a:solidFill>
            <a:srgbClr val="FFFFFF"/>
          </a:solidFill>
          <a:ln w="12700">
            <a:solidFill>
              <a:srgbClr val="C8E8C8"/>
            </a:solidFill>
            <a:prstDash val="solid"/>
          </a:ln>
        </p:spPr>
      </p:sp>
      <p:sp>
        <p:nvSpPr>
          <p:cNvPr id="25" name="Shape 23"/>
          <p:cNvSpPr/>
          <p:nvPr/>
        </p:nvSpPr>
        <p:spPr>
          <a:xfrm>
            <a:off x="4736592" y="2670048"/>
            <a:ext cx="914400" cy="219456"/>
          </a:xfrm>
          <a:prstGeom prst="roundRect">
            <a:avLst>
              <a:gd name="adj" fmla="val 12500"/>
            </a:avLst>
          </a:prstGeom>
          <a:solidFill>
            <a:srgbClr val="012A2A"/>
          </a:solidFill>
          <a:ln w="12700">
            <a:solidFill>
              <a:srgbClr val="012A2A"/>
            </a:solidFill>
            <a:prstDash val="solid"/>
          </a:ln>
        </p:spPr>
      </p:sp>
      <p:sp>
        <p:nvSpPr>
          <p:cNvPr id="26" name="Text 24"/>
          <p:cNvSpPr/>
          <p:nvPr/>
        </p:nvSpPr>
        <p:spPr>
          <a:xfrm>
            <a:off x="4736592" y="2670048"/>
            <a:ext cx="91440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Underway</a:t>
            </a:r>
            <a:endParaRPr lang="en-US" sz="850" dirty="0"/>
          </a:p>
        </p:txBody>
      </p:sp>
      <p:sp>
        <p:nvSpPr>
          <p:cNvPr id="27" name="Text 25"/>
          <p:cNvSpPr/>
          <p:nvPr/>
        </p:nvSpPr>
        <p:spPr>
          <a:xfrm>
            <a:off x="5696712" y="2670048"/>
            <a:ext cx="3017520" cy="256032"/>
          </a:xfrm>
          <a:prstGeom prst="rect">
            <a:avLst/>
          </a:prstGeom>
          <a:noFill/>
          <a:ln/>
        </p:spPr>
        <p:txBody>
          <a:bodyPr wrap="square" rtlCol="0" anchor="ctr"/>
          <a:lstStyle/>
          <a:p>
            <a:pPr marL="0" indent="0">
              <a:buNone/>
            </a:pPr>
            <a:r>
              <a:rPr lang="en-US" sz="1150" b="1" dirty="0">
                <a:solidFill>
                  <a:srgbClr val="012A2A"/>
                </a:solidFill>
                <a:latin typeface="Cambria" pitchFamily="34" charset="0"/>
                <a:ea typeface="Cambria" pitchFamily="34" charset="-122"/>
                <a:cs typeface="Cambria" pitchFamily="34" charset="-120"/>
              </a:rPr>
              <a:t>Check-In Call Cadence</a:t>
            </a:r>
            <a:endParaRPr lang="en-US" sz="1150" dirty="0"/>
          </a:p>
        </p:txBody>
      </p:sp>
      <p:sp>
        <p:nvSpPr>
          <p:cNvPr id="28" name="Shape 26"/>
          <p:cNvSpPr/>
          <p:nvPr/>
        </p:nvSpPr>
        <p:spPr>
          <a:xfrm>
            <a:off x="4736592" y="2935224"/>
            <a:ext cx="3977640" cy="0"/>
          </a:xfrm>
          <a:prstGeom prst="line">
            <a:avLst/>
          </a:prstGeom>
          <a:noFill/>
          <a:ln w="9525">
            <a:solidFill>
              <a:srgbClr val="C8E8C8"/>
            </a:solidFill>
            <a:prstDash val="solid"/>
          </a:ln>
        </p:spPr>
      </p:sp>
      <p:sp>
        <p:nvSpPr>
          <p:cNvPr id="29" name="Text 27"/>
          <p:cNvSpPr/>
          <p:nvPr/>
        </p:nvSpPr>
        <p:spPr>
          <a:xfrm>
            <a:off x="4736592" y="2980944"/>
            <a:ext cx="3977640" cy="585216"/>
          </a:xfrm>
          <a:prstGeom prst="rect">
            <a:avLst/>
          </a:prstGeom>
          <a:noFill/>
          <a:ln/>
        </p:spPr>
        <p:txBody>
          <a:bodyPr wrap="square" rtlCol="0" anchor="t"/>
          <a:lstStyle/>
          <a:p>
            <a:pPr marL="0" indent="0">
              <a:buNone/>
            </a:pPr>
            <a:r>
              <a:rPr lang="en-US" sz="950" dirty="0">
                <a:solidFill>
                  <a:srgbClr val="0A1F1F"/>
                </a:solidFill>
                <a:latin typeface="Calibri" pitchFamily="34" charset="0"/>
                <a:ea typeface="Calibri" pitchFamily="34" charset="-122"/>
                <a:cs typeface="Calibri" pitchFamily="34" charset="-120"/>
              </a:rPr>
              <a:t>Outreach check-in calls with top 20 accounts launched Day 2. All concerns and sentiment captured in CRM. Early flags escalated to VP Sales within 24 hours of the call.</a:t>
            </a:r>
            <a:endParaRPr lang="en-US" sz="950" dirty="0"/>
          </a:p>
        </p:txBody>
      </p:sp>
      <p:sp>
        <p:nvSpPr>
          <p:cNvPr id="30" name="Shape 28"/>
          <p:cNvSpPr/>
          <p:nvPr/>
        </p:nvSpPr>
        <p:spPr>
          <a:xfrm>
            <a:off x="256032" y="3767328"/>
            <a:ext cx="4160520" cy="1078992"/>
          </a:xfrm>
          <a:prstGeom prst="roundRect">
            <a:avLst>
              <a:gd name="adj" fmla="val 4237"/>
            </a:avLst>
          </a:prstGeom>
          <a:solidFill>
            <a:srgbClr val="FFFFFF"/>
          </a:solidFill>
          <a:ln w="12700">
            <a:solidFill>
              <a:srgbClr val="C8E8C8"/>
            </a:solidFill>
            <a:prstDash val="solid"/>
          </a:ln>
        </p:spPr>
      </p:sp>
      <p:sp>
        <p:nvSpPr>
          <p:cNvPr id="31" name="Shape 29"/>
          <p:cNvSpPr/>
          <p:nvPr/>
        </p:nvSpPr>
        <p:spPr>
          <a:xfrm>
            <a:off x="347472" y="3858768"/>
            <a:ext cx="914400" cy="219456"/>
          </a:xfrm>
          <a:prstGeom prst="roundRect">
            <a:avLst>
              <a:gd name="adj" fmla="val 12500"/>
            </a:avLst>
          </a:prstGeom>
          <a:solidFill>
            <a:srgbClr val="1A5C5C"/>
          </a:solidFill>
          <a:ln w="12700">
            <a:solidFill>
              <a:srgbClr val="1A5C5C"/>
            </a:solidFill>
            <a:prstDash val="solid"/>
          </a:ln>
        </p:spPr>
      </p:sp>
      <p:sp>
        <p:nvSpPr>
          <p:cNvPr id="32" name="Text 30"/>
          <p:cNvSpPr/>
          <p:nvPr/>
        </p:nvSpPr>
        <p:spPr>
          <a:xfrm>
            <a:off x="347472" y="3858768"/>
            <a:ext cx="91440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Inventoried</a:t>
            </a:r>
            <a:endParaRPr lang="en-US" sz="850" dirty="0"/>
          </a:p>
        </p:txBody>
      </p:sp>
      <p:sp>
        <p:nvSpPr>
          <p:cNvPr id="33" name="Text 31"/>
          <p:cNvSpPr/>
          <p:nvPr/>
        </p:nvSpPr>
        <p:spPr>
          <a:xfrm>
            <a:off x="1307592" y="3858768"/>
            <a:ext cx="3017520" cy="256032"/>
          </a:xfrm>
          <a:prstGeom prst="rect">
            <a:avLst/>
          </a:prstGeom>
          <a:noFill/>
          <a:ln/>
        </p:spPr>
        <p:txBody>
          <a:bodyPr wrap="square" rtlCol="0" anchor="ctr"/>
          <a:lstStyle/>
          <a:p>
            <a:pPr marL="0" indent="0">
              <a:buNone/>
            </a:pPr>
            <a:r>
              <a:rPr lang="en-US" sz="1150" b="1" dirty="0">
                <a:solidFill>
                  <a:srgbClr val="012A2A"/>
                </a:solidFill>
                <a:latin typeface="Cambria" pitchFamily="34" charset="0"/>
                <a:ea typeface="Cambria" pitchFamily="34" charset="-122"/>
                <a:cs typeface="Cambria" pitchFamily="34" charset="-120"/>
              </a:rPr>
              <a:t>Contract Review</a:t>
            </a:r>
            <a:endParaRPr lang="en-US" sz="1150" dirty="0"/>
          </a:p>
        </p:txBody>
      </p:sp>
      <p:sp>
        <p:nvSpPr>
          <p:cNvPr id="34" name="Shape 32"/>
          <p:cNvSpPr/>
          <p:nvPr/>
        </p:nvSpPr>
        <p:spPr>
          <a:xfrm>
            <a:off x="347472" y="4123944"/>
            <a:ext cx="3977640" cy="0"/>
          </a:xfrm>
          <a:prstGeom prst="line">
            <a:avLst/>
          </a:prstGeom>
          <a:noFill/>
          <a:ln w="9525">
            <a:solidFill>
              <a:srgbClr val="C8E8C8"/>
            </a:solidFill>
            <a:prstDash val="solid"/>
          </a:ln>
        </p:spPr>
      </p:sp>
      <p:sp>
        <p:nvSpPr>
          <p:cNvPr id="35" name="Text 33"/>
          <p:cNvSpPr/>
          <p:nvPr/>
        </p:nvSpPr>
        <p:spPr>
          <a:xfrm>
            <a:off x="347472" y="4169664"/>
            <a:ext cx="3977640" cy="585216"/>
          </a:xfrm>
          <a:prstGeom prst="rect">
            <a:avLst/>
          </a:prstGeom>
          <a:noFill/>
          <a:ln/>
        </p:spPr>
        <p:txBody>
          <a:bodyPr wrap="square" rtlCol="0" anchor="t"/>
          <a:lstStyle/>
          <a:p>
            <a:pPr marL="0" indent="0">
              <a:buNone/>
            </a:pPr>
            <a:r>
              <a:rPr lang="en-US" sz="950" dirty="0">
                <a:solidFill>
                  <a:srgbClr val="0A1F1F"/>
                </a:solidFill>
                <a:latin typeface="Calibri" pitchFamily="34" charset="0"/>
                <a:ea typeface="Calibri" pitchFamily="34" charset="-122"/>
                <a:cs typeface="Calibri" pitchFamily="34" charset="-120"/>
              </a:rPr>
              <a:t>Full inventory of active customer contracts underway. Non-standard terms flagged for Legal review. Any contract with a change-of-control clause confirmed with Legal before Day 1 customer outreach.</a:t>
            </a:r>
            <a:endParaRPr lang="en-US" sz="950" dirty="0"/>
          </a:p>
        </p:txBody>
      </p:sp>
      <p:sp>
        <p:nvSpPr>
          <p:cNvPr id="36" name="Shape 34"/>
          <p:cNvSpPr/>
          <p:nvPr/>
        </p:nvSpPr>
        <p:spPr>
          <a:xfrm>
            <a:off x="4645152" y="3767328"/>
            <a:ext cx="4160520" cy="1078992"/>
          </a:xfrm>
          <a:prstGeom prst="roundRect">
            <a:avLst>
              <a:gd name="adj" fmla="val 4237"/>
            </a:avLst>
          </a:prstGeom>
          <a:solidFill>
            <a:srgbClr val="FFFFFF"/>
          </a:solidFill>
          <a:ln w="12700">
            <a:solidFill>
              <a:srgbClr val="C8E8C8"/>
            </a:solidFill>
            <a:prstDash val="solid"/>
          </a:ln>
        </p:spPr>
      </p:sp>
      <p:sp>
        <p:nvSpPr>
          <p:cNvPr id="37" name="Shape 35"/>
          <p:cNvSpPr/>
          <p:nvPr/>
        </p:nvSpPr>
        <p:spPr>
          <a:xfrm>
            <a:off x="4736592" y="3858768"/>
            <a:ext cx="914400" cy="219456"/>
          </a:xfrm>
          <a:prstGeom prst="roundRect">
            <a:avLst>
              <a:gd name="adj" fmla="val 12500"/>
            </a:avLst>
          </a:prstGeom>
          <a:solidFill>
            <a:srgbClr val="0D4040"/>
          </a:solidFill>
          <a:ln w="12700">
            <a:solidFill>
              <a:srgbClr val="0D4040"/>
            </a:solidFill>
            <a:prstDash val="solid"/>
          </a:ln>
        </p:spPr>
      </p:sp>
      <p:sp>
        <p:nvSpPr>
          <p:cNvPr id="38" name="Text 36"/>
          <p:cNvSpPr/>
          <p:nvPr/>
        </p:nvSpPr>
        <p:spPr>
          <a:xfrm>
            <a:off x="4736592" y="3858768"/>
            <a:ext cx="914400" cy="219456"/>
          </a:xfrm>
          <a:prstGeom prst="rect">
            <a:avLst/>
          </a:prstGeom>
          <a:noFill/>
          <a:ln/>
        </p:spPr>
        <p:txBody>
          <a:bodyPr wrap="square"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Confirmed</a:t>
            </a:r>
            <a:endParaRPr lang="en-US" sz="850" dirty="0"/>
          </a:p>
        </p:txBody>
      </p:sp>
      <p:sp>
        <p:nvSpPr>
          <p:cNvPr id="39" name="Text 37"/>
          <p:cNvSpPr/>
          <p:nvPr/>
        </p:nvSpPr>
        <p:spPr>
          <a:xfrm>
            <a:off x="5696712" y="3858768"/>
            <a:ext cx="3017520" cy="256032"/>
          </a:xfrm>
          <a:prstGeom prst="rect">
            <a:avLst/>
          </a:prstGeom>
          <a:noFill/>
          <a:ln/>
        </p:spPr>
        <p:txBody>
          <a:bodyPr wrap="square" rtlCol="0" anchor="ctr"/>
          <a:lstStyle/>
          <a:p>
            <a:pPr marL="0" indent="0">
              <a:buNone/>
            </a:pPr>
            <a:r>
              <a:rPr lang="en-US" sz="1150" b="1" dirty="0">
                <a:solidFill>
                  <a:srgbClr val="012A2A"/>
                </a:solidFill>
                <a:latin typeface="Cambria" pitchFamily="34" charset="0"/>
                <a:ea typeface="Cambria" pitchFamily="34" charset="-122"/>
                <a:cs typeface="Cambria" pitchFamily="34" charset="-120"/>
              </a:rPr>
              <a:t>Pricing &amp; Contract Process</a:t>
            </a:r>
            <a:endParaRPr lang="en-US" sz="1150" dirty="0"/>
          </a:p>
        </p:txBody>
      </p:sp>
      <p:sp>
        <p:nvSpPr>
          <p:cNvPr id="40" name="Shape 38"/>
          <p:cNvSpPr/>
          <p:nvPr/>
        </p:nvSpPr>
        <p:spPr>
          <a:xfrm>
            <a:off x="4736592" y="4123944"/>
            <a:ext cx="3977640" cy="0"/>
          </a:xfrm>
          <a:prstGeom prst="line">
            <a:avLst/>
          </a:prstGeom>
          <a:noFill/>
          <a:ln w="9525">
            <a:solidFill>
              <a:srgbClr val="C8E8C8"/>
            </a:solidFill>
            <a:prstDash val="solid"/>
          </a:ln>
        </p:spPr>
      </p:sp>
      <p:sp>
        <p:nvSpPr>
          <p:cNvPr id="41" name="Text 39"/>
          <p:cNvSpPr/>
          <p:nvPr/>
        </p:nvSpPr>
        <p:spPr>
          <a:xfrm>
            <a:off x="4736592" y="4169664"/>
            <a:ext cx="3977640" cy="585216"/>
          </a:xfrm>
          <a:prstGeom prst="rect">
            <a:avLst/>
          </a:prstGeom>
          <a:noFill/>
          <a:ln/>
        </p:spPr>
        <p:txBody>
          <a:bodyPr wrap="square" rtlCol="0" anchor="t"/>
          <a:lstStyle/>
          <a:p>
            <a:pPr marL="0" indent="0">
              <a:buNone/>
            </a:pPr>
            <a:r>
              <a:rPr lang="en-US" sz="950" dirty="0">
                <a:solidFill>
                  <a:srgbClr val="0A1F1F"/>
                </a:solidFill>
                <a:latin typeface="Calibri" pitchFamily="34" charset="0"/>
                <a:ea typeface="Calibri" pitchFamily="34" charset="-122"/>
                <a:cs typeface="Calibri" pitchFamily="34" charset="-120"/>
              </a:rPr>
              <a:t>Pricing changes and contract approval process communicated to sales team during Week 1. Interim combined pricing framework established. Sales reps briefed on approval thresholds for any exceptions.</a:t>
            </a:r>
            <a:endParaRPr lang="en-US" sz="950" dirty="0"/>
          </a:p>
        </p:txBody>
      </p:sp>
      <p:sp>
        <p:nvSpPr>
          <p:cNvPr id="42" name="Text 40"/>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43" name="Text 41"/>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5</a:t>
            </a: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12A2A"/>
          </a:solidFill>
          <a:ln w="12700">
            <a:solidFill>
              <a:srgbClr val="012A2A"/>
            </a:solidFill>
            <a:prstDash val="solid"/>
          </a:ln>
        </p:spPr>
      </p:sp>
      <p:sp>
        <p:nvSpPr>
          <p:cNvPr id="3" name="Shape 1"/>
          <p:cNvSpPr/>
          <p:nvPr/>
        </p:nvSpPr>
        <p:spPr>
          <a:xfrm>
            <a:off x="0" y="1234440"/>
            <a:ext cx="9144000" cy="54864"/>
          </a:xfrm>
          <a:prstGeom prst="rect">
            <a:avLst/>
          </a:prstGeom>
          <a:solidFill>
            <a:srgbClr val="AAFF00"/>
          </a:solidFill>
          <a:ln w="12700">
            <a:solidFill>
              <a:srgbClr val="AAFF00"/>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AAFF00"/>
                </a:solidFill>
                <a:latin typeface="Calibri" pitchFamily="34" charset="0"/>
                <a:ea typeface="Calibri" pitchFamily="34" charset="-122"/>
                <a:cs typeface="Calibri" pitchFamily="34" charset="-120"/>
              </a:rPr>
              <a:t>SALES ENABLEMENT</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Day 1 Posture — Enablement, Org, and Systems</a:t>
            </a:r>
            <a:endParaRPr lang="en-US" sz="2600" dirty="0"/>
          </a:p>
        </p:txBody>
      </p:sp>
      <p:sp>
        <p:nvSpPr>
          <p:cNvPr id="6" name="Shape 4"/>
          <p:cNvSpPr/>
          <p:nvPr/>
        </p:nvSpPr>
        <p:spPr>
          <a:xfrm>
            <a:off x="256032" y="1389888"/>
            <a:ext cx="4434840" cy="256032"/>
          </a:xfrm>
          <a:prstGeom prst="roundRect">
            <a:avLst>
              <a:gd name="adj" fmla="val 10714"/>
            </a:avLst>
          </a:prstGeom>
          <a:solidFill>
            <a:srgbClr val="FFFFFF"/>
          </a:solidFill>
          <a:ln w="19050">
            <a:solidFill>
              <a:srgbClr val="012A2A"/>
            </a:solidFill>
            <a:prstDash val="solid"/>
          </a:ln>
        </p:spPr>
      </p:sp>
      <p:sp>
        <p:nvSpPr>
          <p:cNvPr id="7" name="Text 5"/>
          <p:cNvSpPr/>
          <p:nvPr/>
        </p:nvSpPr>
        <p:spPr>
          <a:xfrm>
            <a:off x="365760" y="1389888"/>
            <a:ext cx="4251960" cy="256032"/>
          </a:xfrm>
          <a:prstGeom prst="rect">
            <a:avLst/>
          </a:prstGeom>
          <a:noFill/>
          <a:ln/>
        </p:spPr>
        <p:txBody>
          <a:bodyPr wrap="square" rtlCol="0" anchor="ctr"/>
          <a:lstStyle/>
          <a:p>
            <a:pPr marL="0" indent="0">
              <a:buNone/>
            </a:pPr>
            <a:r>
              <a:rPr lang="en-US" sz="1150" b="1" dirty="0">
                <a:solidFill>
                  <a:srgbClr val="012A2A"/>
                </a:solidFill>
                <a:latin typeface="Calibri" pitchFamily="34" charset="0"/>
                <a:ea typeface="Calibri" pitchFamily="34" charset="-122"/>
                <a:cs typeface="Calibri" pitchFamily="34" charset="-120"/>
              </a:rPr>
              <a:t>Enablement Kit — Day 1 Ready</a:t>
            </a:r>
            <a:endParaRPr lang="en-US" sz="1150" dirty="0"/>
          </a:p>
        </p:txBody>
      </p:sp>
      <p:sp>
        <p:nvSpPr>
          <p:cNvPr id="8" name="Shape 6"/>
          <p:cNvSpPr/>
          <p:nvPr/>
        </p:nvSpPr>
        <p:spPr>
          <a:xfrm>
            <a:off x="256032" y="1645920"/>
            <a:ext cx="4434840" cy="731520"/>
          </a:xfrm>
          <a:prstGeom prst="rect">
            <a:avLst/>
          </a:prstGeom>
          <a:solidFill>
            <a:srgbClr val="FFFFFF"/>
          </a:solidFill>
          <a:ln w="6350">
            <a:solidFill>
              <a:srgbClr val="E0E0E0"/>
            </a:solidFill>
            <a:prstDash val="solid"/>
          </a:ln>
        </p:spPr>
      </p:sp>
      <p:sp>
        <p:nvSpPr>
          <p:cNvPr id="9" name="Text 7"/>
          <p:cNvSpPr/>
          <p:nvPr/>
        </p:nvSpPr>
        <p:spPr>
          <a:xfrm>
            <a:off x="365760" y="1682496"/>
            <a:ext cx="4233672" cy="640080"/>
          </a:xfrm>
          <a:prstGeom prst="rect">
            <a:avLst/>
          </a:prstGeom>
          <a:noFill/>
          <a:ln/>
        </p:spPr>
        <p:txBody>
          <a:bodyPr wrap="square" rtlCol="0" anchor="t"/>
          <a:lstStyle/>
          <a:p>
            <a:pPr marL="0" indent="0">
              <a:buNone/>
            </a:pPr>
            <a:r>
              <a:rPr lang="en-US" sz="1000" dirty="0">
                <a:solidFill>
                  <a:srgbClr val="0A1F1F"/>
                </a:solidFill>
                <a:latin typeface="Calibri" pitchFamily="34" charset="0"/>
                <a:ea typeface="Calibri" pitchFamily="34" charset="-122"/>
                <a:cs typeface="Calibri" pitchFamily="34" charset="-120"/>
              </a:rPr>
              <a:t>Combined sales enablement kit distributed to full sales team on Day 1. Kit includes updated pitch decks, battlecards, pricing sheets, and objection handling guide for integration-related customer questions. Reps have materials needed to have confident conversations from Day 1.</a:t>
            </a:r>
            <a:endParaRPr lang="en-US" sz="1000" dirty="0"/>
          </a:p>
        </p:txBody>
      </p:sp>
      <p:sp>
        <p:nvSpPr>
          <p:cNvPr id="10" name="Shape 8"/>
          <p:cNvSpPr/>
          <p:nvPr/>
        </p:nvSpPr>
        <p:spPr>
          <a:xfrm>
            <a:off x="256032" y="2468880"/>
            <a:ext cx="4434840" cy="256032"/>
          </a:xfrm>
          <a:prstGeom prst="roundRect">
            <a:avLst>
              <a:gd name="adj" fmla="val 10714"/>
            </a:avLst>
          </a:prstGeom>
          <a:solidFill>
            <a:srgbClr val="FFFFFF"/>
          </a:solidFill>
          <a:ln w="19050">
            <a:solidFill>
              <a:srgbClr val="012A2A"/>
            </a:solidFill>
            <a:prstDash val="solid"/>
          </a:ln>
        </p:spPr>
      </p:sp>
      <p:sp>
        <p:nvSpPr>
          <p:cNvPr id="11" name="Text 9"/>
          <p:cNvSpPr/>
          <p:nvPr/>
        </p:nvSpPr>
        <p:spPr>
          <a:xfrm>
            <a:off x="365760" y="2468880"/>
            <a:ext cx="4251960" cy="256032"/>
          </a:xfrm>
          <a:prstGeom prst="rect">
            <a:avLst/>
          </a:prstGeom>
          <a:noFill/>
          <a:ln/>
        </p:spPr>
        <p:txBody>
          <a:bodyPr wrap="square" rtlCol="0" anchor="ctr"/>
          <a:lstStyle/>
          <a:p>
            <a:pPr marL="0" indent="0">
              <a:buNone/>
            </a:pPr>
            <a:r>
              <a:rPr lang="en-US" sz="1150" b="1" dirty="0">
                <a:solidFill>
                  <a:srgbClr val="012A2A"/>
                </a:solidFill>
                <a:latin typeface="Calibri" pitchFamily="34" charset="0"/>
                <a:ea typeface="Calibri" pitchFamily="34" charset="-122"/>
                <a:cs typeface="Calibri" pitchFamily="34" charset="-120"/>
              </a:rPr>
              <a:t>Sales Org &amp; Territory</a:t>
            </a:r>
            <a:endParaRPr lang="en-US" sz="1150" dirty="0"/>
          </a:p>
        </p:txBody>
      </p:sp>
      <p:sp>
        <p:nvSpPr>
          <p:cNvPr id="12" name="Shape 10"/>
          <p:cNvSpPr/>
          <p:nvPr/>
        </p:nvSpPr>
        <p:spPr>
          <a:xfrm>
            <a:off x="256032" y="2724912"/>
            <a:ext cx="4434840" cy="731520"/>
          </a:xfrm>
          <a:prstGeom prst="rect">
            <a:avLst/>
          </a:prstGeom>
          <a:solidFill>
            <a:srgbClr val="FFFFFF"/>
          </a:solidFill>
          <a:ln w="6350">
            <a:solidFill>
              <a:srgbClr val="E0E0E0"/>
            </a:solidFill>
            <a:prstDash val="solid"/>
          </a:ln>
        </p:spPr>
      </p:sp>
      <p:sp>
        <p:nvSpPr>
          <p:cNvPr id="13" name="Text 11"/>
          <p:cNvSpPr/>
          <p:nvPr/>
        </p:nvSpPr>
        <p:spPr>
          <a:xfrm>
            <a:off x="365760" y="2761488"/>
            <a:ext cx="4233672" cy="640080"/>
          </a:xfrm>
          <a:prstGeom prst="rect">
            <a:avLst/>
          </a:prstGeom>
          <a:noFill/>
          <a:ln/>
        </p:spPr>
        <p:txBody>
          <a:bodyPr wrap="square" rtlCol="0" anchor="t"/>
          <a:lstStyle/>
          <a:p>
            <a:pPr marL="0" indent="0">
              <a:buNone/>
            </a:pPr>
            <a:r>
              <a:rPr lang="en-US" sz="1000" dirty="0">
                <a:solidFill>
                  <a:srgbClr val="0A1F1F"/>
                </a:solidFill>
                <a:latin typeface="Calibri" pitchFamily="34" charset="0"/>
                <a:ea typeface="Calibri" pitchFamily="34" charset="-122"/>
                <a:cs typeface="Calibri" pitchFamily="34" charset="-120"/>
              </a:rPr>
              <a:t>Interim sales organization structure and reporting lines communicated to all reps on Day 1. Territory assignments frozen — no changes without formal VP Sales approval. Key sales talent identified; retention plan for top performers in progress.</a:t>
            </a:r>
            <a:endParaRPr lang="en-US" sz="1000" dirty="0"/>
          </a:p>
        </p:txBody>
      </p:sp>
      <p:sp>
        <p:nvSpPr>
          <p:cNvPr id="14" name="Shape 12"/>
          <p:cNvSpPr/>
          <p:nvPr/>
        </p:nvSpPr>
        <p:spPr>
          <a:xfrm>
            <a:off x="256032" y="3547872"/>
            <a:ext cx="4434840" cy="256032"/>
          </a:xfrm>
          <a:prstGeom prst="roundRect">
            <a:avLst>
              <a:gd name="adj" fmla="val 10714"/>
            </a:avLst>
          </a:prstGeom>
          <a:solidFill>
            <a:srgbClr val="FFFFFF"/>
          </a:solidFill>
          <a:ln w="19050">
            <a:solidFill>
              <a:srgbClr val="012A2A"/>
            </a:solidFill>
            <a:prstDash val="solid"/>
          </a:ln>
        </p:spPr>
      </p:sp>
      <p:sp>
        <p:nvSpPr>
          <p:cNvPr id="15" name="Text 13"/>
          <p:cNvSpPr/>
          <p:nvPr/>
        </p:nvSpPr>
        <p:spPr>
          <a:xfrm>
            <a:off x="365760" y="3547872"/>
            <a:ext cx="4251960" cy="256032"/>
          </a:xfrm>
          <a:prstGeom prst="rect">
            <a:avLst/>
          </a:prstGeom>
          <a:noFill/>
          <a:ln/>
        </p:spPr>
        <p:txBody>
          <a:bodyPr wrap="square" rtlCol="0" anchor="ctr"/>
          <a:lstStyle/>
          <a:p>
            <a:pPr marL="0" indent="0">
              <a:buNone/>
            </a:pPr>
            <a:r>
              <a:rPr lang="en-US" sz="1150" b="1" dirty="0">
                <a:solidFill>
                  <a:srgbClr val="012A2A"/>
                </a:solidFill>
                <a:latin typeface="Calibri" pitchFamily="34" charset="0"/>
                <a:ea typeface="Calibri" pitchFamily="34" charset="-122"/>
                <a:cs typeface="Calibri" pitchFamily="34" charset="-120"/>
              </a:rPr>
              <a:t>Onboarding Program</a:t>
            </a:r>
            <a:endParaRPr lang="en-US" sz="1150" dirty="0"/>
          </a:p>
        </p:txBody>
      </p:sp>
      <p:sp>
        <p:nvSpPr>
          <p:cNvPr id="16" name="Shape 14"/>
          <p:cNvSpPr/>
          <p:nvPr/>
        </p:nvSpPr>
        <p:spPr>
          <a:xfrm>
            <a:off x="256032" y="3803904"/>
            <a:ext cx="4434840" cy="731520"/>
          </a:xfrm>
          <a:prstGeom prst="rect">
            <a:avLst/>
          </a:prstGeom>
          <a:solidFill>
            <a:srgbClr val="FFFFFF"/>
          </a:solidFill>
          <a:ln w="6350">
            <a:solidFill>
              <a:srgbClr val="E0E0E0"/>
            </a:solidFill>
            <a:prstDash val="solid"/>
          </a:ln>
        </p:spPr>
      </p:sp>
      <p:sp>
        <p:nvSpPr>
          <p:cNvPr id="17" name="Text 15"/>
          <p:cNvSpPr/>
          <p:nvPr/>
        </p:nvSpPr>
        <p:spPr>
          <a:xfrm>
            <a:off x="365760" y="3840480"/>
            <a:ext cx="4233672" cy="640080"/>
          </a:xfrm>
          <a:prstGeom prst="rect">
            <a:avLst/>
          </a:prstGeom>
          <a:noFill/>
          <a:ln/>
        </p:spPr>
        <p:txBody>
          <a:bodyPr wrap="square" rtlCol="0" anchor="t"/>
          <a:lstStyle/>
          <a:p>
            <a:pPr marL="0" indent="0">
              <a:buNone/>
            </a:pPr>
            <a:r>
              <a:rPr lang="en-US" sz="1000" dirty="0">
                <a:solidFill>
                  <a:srgbClr val="0A1F1F"/>
                </a:solidFill>
                <a:latin typeface="Calibri" pitchFamily="34" charset="0"/>
                <a:ea typeface="Calibri" pitchFamily="34" charset="-122"/>
                <a:cs typeface="Calibri" pitchFamily="34" charset="-120"/>
              </a:rPr>
              <a:t>Combined sales onboarding program for acquired-company reps launched in Week 1. Program covers acquirer products, pricing, CRM workflow, and combined value proposition. All-hands kickoff held Day 1 — welcome, org overview, and integration priorities communicated.</a:t>
            </a:r>
            <a:endParaRPr lang="en-US" sz="1000" dirty="0"/>
          </a:p>
        </p:txBody>
      </p:sp>
      <p:sp>
        <p:nvSpPr>
          <p:cNvPr id="18" name="Shape 16"/>
          <p:cNvSpPr/>
          <p:nvPr/>
        </p:nvSpPr>
        <p:spPr>
          <a:xfrm>
            <a:off x="4892040" y="1389888"/>
            <a:ext cx="4005072" cy="256032"/>
          </a:xfrm>
          <a:prstGeom prst="roundRect">
            <a:avLst>
              <a:gd name="adj" fmla="val 10714"/>
            </a:avLst>
          </a:prstGeom>
          <a:solidFill>
            <a:srgbClr val="FFFFFF"/>
          </a:solidFill>
          <a:ln w="19050">
            <a:solidFill>
              <a:srgbClr val="012A2A"/>
            </a:solidFill>
            <a:prstDash val="solid"/>
          </a:ln>
        </p:spPr>
      </p:sp>
      <p:sp>
        <p:nvSpPr>
          <p:cNvPr id="19" name="Text 17"/>
          <p:cNvSpPr/>
          <p:nvPr/>
        </p:nvSpPr>
        <p:spPr>
          <a:xfrm>
            <a:off x="5001768" y="1389888"/>
            <a:ext cx="3822192" cy="256032"/>
          </a:xfrm>
          <a:prstGeom prst="rect">
            <a:avLst/>
          </a:prstGeom>
          <a:noFill/>
          <a:ln/>
        </p:spPr>
        <p:txBody>
          <a:bodyPr wrap="square" rtlCol="0" anchor="ctr"/>
          <a:lstStyle/>
          <a:p>
            <a:pPr marL="0" indent="0">
              <a:buNone/>
            </a:pPr>
            <a:r>
              <a:rPr lang="en-US" sz="1150" b="1" kern="0" spc="100" dirty="0">
                <a:solidFill>
                  <a:srgbClr val="012A2A"/>
                </a:solidFill>
                <a:latin typeface="Calibri" pitchFamily="34" charset="0"/>
                <a:ea typeface="Calibri" pitchFamily="34" charset="-122"/>
                <a:cs typeface="Calibri" pitchFamily="34" charset="-120"/>
              </a:rPr>
              <a:t>SYSTEMS STATUS</a:t>
            </a:r>
            <a:endParaRPr lang="en-US" sz="1150" dirty="0"/>
          </a:p>
        </p:txBody>
      </p:sp>
      <p:sp>
        <p:nvSpPr>
          <p:cNvPr id="20" name="Shape 18"/>
          <p:cNvSpPr/>
          <p:nvPr/>
        </p:nvSpPr>
        <p:spPr>
          <a:xfrm>
            <a:off x="4892040" y="1700784"/>
            <a:ext cx="4005072" cy="539496"/>
          </a:xfrm>
          <a:prstGeom prst="rect">
            <a:avLst/>
          </a:prstGeom>
          <a:solidFill>
            <a:srgbClr val="FFF8E1"/>
          </a:solidFill>
          <a:ln w="6350">
            <a:solidFill>
              <a:srgbClr val="E0E0E0"/>
            </a:solidFill>
            <a:prstDash val="solid"/>
          </a:ln>
        </p:spPr>
      </p:sp>
      <p:sp>
        <p:nvSpPr>
          <p:cNvPr id="21" name="Shape 19"/>
          <p:cNvSpPr/>
          <p:nvPr/>
        </p:nvSpPr>
        <p:spPr>
          <a:xfrm>
            <a:off x="4983480" y="1810512"/>
            <a:ext cx="128016" cy="128016"/>
          </a:xfrm>
          <a:prstGeom prst="ellipse">
            <a:avLst/>
          </a:prstGeom>
          <a:solidFill>
            <a:srgbClr val="C97B00"/>
          </a:solidFill>
          <a:ln w="12700">
            <a:solidFill>
              <a:srgbClr val="C97B00"/>
            </a:solidFill>
            <a:prstDash val="solid"/>
          </a:ln>
        </p:spPr>
      </p:sp>
      <p:sp>
        <p:nvSpPr>
          <p:cNvPr id="22" name="Text 20"/>
          <p:cNvSpPr/>
          <p:nvPr/>
        </p:nvSpPr>
        <p:spPr>
          <a:xfrm>
            <a:off x="5166360" y="1700784"/>
            <a:ext cx="3685032" cy="201168"/>
          </a:xfrm>
          <a:prstGeom prst="rect">
            <a:avLst/>
          </a:prstGeom>
          <a:noFill/>
          <a:ln/>
        </p:spPr>
        <p:txBody>
          <a:bodyPr wrap="square" rtlCol="0" anchor="b"/>
          <a:lstStyle/>
          <a:p>
            <a:pPr marL="0" indent="0">
              <a:buNone/>
            </a:pPr>
            <a:r>
              <a:rPr lang="en-US" sz="1000" b="1" dirty="0">
                <a:solidFill>
                  <a:srgbClr val="7A4800"/>
                </a:solidFill>
                <a:latin typeface="Calibri" pitchFamily="34" charset="0"/>
                <a:ea typeface="Calibri" pitchFamily="34" charset="-122"/>
                <a:cs typeface="Calibri" pitchFamily="34" charset="-120"/>
              </a:rPr>
              <a:t>CRM Access ⚠ Delayed</a:t>
            </a:r>
            <a:endParaRPr lang="en-US" sz="1000" dirty="0"/>
          </a:p>
        </p:txBody>
      </p:sp>
      <p:sp>
        <p:nvSpPr>
          <p:cNvPr id="23" name="Text 21"/>
          <p:cNvSpPr/>
          <p:nvPr/>
        </p:nvSpPr>
        <p:spPr>
          <a:xfrm>
            <a:off x="5166360" y="1911096"/>
            <a:ext cx="3685032" cy="329184"/>
          </a:xfrm>
          <a:prstGeom prst="rect">
            <a:avLst/>
          </a:prstGeom>
          <a:noFill/>
          <a:ln/>
        </p:spPr>
        <p:txBody>
          <a:bodyPr wrap="square" rtlCol="0" anchor="t"/>
          <a:lstStyle/>
          <a:p>
            <a:pPr marL="0" indent="0">
              <a:buNone/>
            </a:pPr>
            <a:r>
              <a:rPr lang="en-US" sz="900" dirty="0">
                <a:solidFill>
                  <a:srgbClr val="0A1F1F"/>
                </a:solidFill>
                <a:latin typeface="Calibri" pitchFamily="34" charset="0"/>
                <a:ea typeface="Calibri" pitchFamily="34" charset="-122"/>
                <a:cs typeface="Calibri" pitchFamily="34" charset="-120"/>
              </a:rPr>
              <a:t>CRM access not fully operational at Day 1 open. IT Lead actively resolving. VP Sales designated SAL-044 as P1. Estimated resolution: by end of Day 1.</a:t>
            </a:r>
            <a:endParaRPr lang="en-US" sz="900" dirty="0"/>
          </a:p>
        </p:txBody>
      </p:sp>
      <p:sp>
        <p:nvSpPr>
          <p:cNvPr id="24" name="Shape 22"/>
          <p:cNvSpPr/>
          <p:nvPr/>
        </p:nvSpPr>
        <p:spPr>
          <a:xfrm>
            <a:off x="4892040" y="2295144"/>
            <a:ext cx="4005072" cy="539496"/>
          </a:xfrm>
          <a:prstGeom prst="rect">
            <a:avLst/>
          </a:prstGeom>
          <a:solidFill>
            <a:srgbClr val="FFFFFF"/>
          </a:solidFill>
          <a:ln w="6350">
            <a:solidFill>
              <a:srgbClr val="E0E0E0"/>
            </a:solidFill>
            <a:prstDash val="solid"/>
          </a:ln>
        </p:spPr>
      </p:sp>
      <p:sp>
        <p:nvSpPr>
          <p:cNvPr id="25" name="Shape 23"/>
          <p:cNvSpPr/>
          <p:nvPr/>
        </p:nvSpPr>
        <p:spPr>
          <a:xfrm>
            <a:off x="4983480" y="2404872"/>
            <a:ext cx="128016" cy="128016"/>
          </a:xfrm>
          <a:prstGeom prst="ellipse">
            <a:avLst/>
          </a:prstGeom>
          <a:solidFill>
            <a:srgbClr val="012A2A"/>
          </a:solidFill>
          <a:ln w="12700">
            <a:solidFill>
              <a:srgbClr val="012A2A"/>
            </a:solidFill>
            <a:prstDash val="solid"/>
          </a:ln>
        </p:spPr>
      </p:sp>
      <p:sp>
        <p:nvSpPr>
          <p:cNvPr id="26" name="Text 24"/>
          <p:cNvSpPr/>
          <p:nvPr/>
        </p:nvSpPr>
        <p:spPr>
          <a:xfrm>
            <a:off x="5166360" y="2295144"/>
            <a:ext cx="3685032" cy="201168"/>
          </a:xfrm>
          <a:prstGeom prst="rect">
            <a:avLst/>
          </a:prstGeom>
          <a:noFill/>
          <a:ln/>
        </p:spPr>
        <p:txBody>
          <a:bodyPr wrap="square" rtlCol="0" anchor="b"/>
          <a:lstStyle/>
          <a:p>
            <a:pPr marL="0" indent="0">
              <a:buNone/>
            </a:pPr>
            <a:r>
              <a:rPr lang="en-US" sz="1000" b="1" dirty="0">
                <a:solidFill>
                  <a:srgbClr val="012A2A"/>
                </a:solidFill>
                <a:latin typeface="Calibri" pitchFamily="34" charset="0"/>
                <a:ea typeface="Calibri" pitchFamily="34" charset="-122"/>
                <a:cs typeface="Calibri" pitchFamily="34" charset="-120"/>
              </a:rPr>
              <a:t>Email &amp; Collaboration</a:t>
            </a:r>
            <a:endParaRPr lang="en-US" sz="1000" dirty="0"/>
          </a:p>
        </p:txBody>
      </p:sp>
      <p:sp>
        <p:nvSpPr>
          <p:cNvPr id="27" name="Text 25"/>
          <p:cNvSpPr/>
          <p:nvPr/>
        </p:nvSpPr>
        <p:spPr>
          <a:xfrm>
            <a:off x="5166360" y="2505456"/>
            <a:ext cx="3685032" cy="329184"/>
          </a:xfrm>
          <a:prstGeom prst="rect">
            <a:avLst/>
          </a:prstGeom>
          <a:noFill/>
          <a:ln/>
        </p:spPr>
        <p:txBody>
          <a:bodyPr wrap="square" rtlCol="0" anchor="t"/>
          <a:lstStyle/>
          <a:p>
            <a:pPr marL="0" indent="0">
              <a:buNone/>
            </a:pPr>
            <a:r>
              <a:rPr lang="en-US" sz="900" dirty="0">
                <a:solidFill>
                  <a:srgbClr val="0A1F1F"/>
                </a:solidFill>
                <a:latin typeface="Calibri" pitchFamily="34" charset="0"/>
                <a:ea typeface="Calibri" pitchFamily="34" charset="-122"/>
                <a:cs typeface="Calibri" pitchFamily="34" charset="-120"/>
              </a:rPr>
              <a:t>Unified email and collaboration access confirmed for all combined sales team members.</a:t>
            </a:r>
            <a:endParaRPr lang="en-US" sz="900" dirty="0"/>
          </a:p>
        </p:txBody>
      </p:sp>
      <p:sp>
        <p:nvSpPr>
          <p:cNvPr id="28" name="Shape 26"/>
          <p:cNvSpPr/>
          <p:nvPr/>
        </p:nvSpPr>
        <p:spPr>
          <a:xfrm>
            <a:off x="4892040" y="2889504"/>
            <a:ext cx="4005072" cy="539496"/>
          </a:xfrm>
          <a:prstGeom prst="rect">
            <a:avLst/>
          </a:prstGeom>
          <a:solidFill>
            <a:srgbClr val="FFFFFF"/>
          </a:solidFill>
          <a:ln w="6350">
            <a:solidFill>
              <a:srgbClr val="E0E0E0"/>
            </a:solidFill>
            <a:prstDash val="solid"/>
          </a:ln>
        </p:spPr>
      </p:sp>
      <p:sp>
        <p:nvSpPr>
          <p:cNvPr id="29" name="Shape 27"/>
          <p:cNvSpPr/>
          <p:nvPr/>
        </p:nvSpPr>
        <p:spPr>
          <a:xfrm>
            <a:off x="4983480" y="2999232"/>
            <a:ext cx="128016" cy="128016"/>
          </a:xfrm>
          <a:prstGeom prst="ellipse">
            <a:avLst/>
          </a:prstGeom>
          <a:solidFill>
            <a:srgbClr val="012A2A"/>
          </a:solidFill>
          <a:ln w="12700">
            <a:solidFill>
              <a:srgbClr val="012A2A"/>
            </a:solidFill>
            <a:prstDash val="solid"/>
          </a:ln>
        </p:spPr>
      </p:sp>
      <p:sp>
        <p:nvSpPr>
          <p:cNvPr id="30" name="Text 28"/>
          <p:cNvSpPr/>
          <p:nvPr/>
        </p:nvSpPr>
        <p:spPr>
          <a:xfrm>
            <a:off x="5166360" y="2889504"/>
            <a:ext cx="3685032" cy="201168"/>
          </a:xfrm>
          <a:prstGeom prst="rect">
            <a:avLst/>
          </a:prstGeom>
          <a:noFill/>
          <a:ln/>
        </p:spPr>
        <p:txBody>
          <a:bodyPr wrap="square" rtlCol="0" anchor="b"/>
          <a:lstStyle/>
          <a:p>
            <a:pPr marL="0" indent="0">
              <a:buNone/>
            </a:pPr>
            <a:r>
              <a:rPr lang="en-US" sz="1000" b="1" dirty="0">
                <a:solidFill>
                  <a:srgbClr val="012A2A"/>
                </a:solidFill>
                <a:latin typeface="Calibri" pitchFamily="34" charset="0"/>
                <a:ea typeface="Calibri" pitchFamily="34" charset="-122"/>
                <a:cs typeface="Calibri" pitchFamily="34" charset="-120"/>
              </a:rPr>
              <a:t>Quoting &amp; Pricing Tools</a:t>
            </a:r>
            <a:endParaRPr lang="en-US" sz="1000" dirty="0"/>
          </a:p>
        </p:txBody>
      </p:sp>
      <p:sp>
        <p:nvSpPr>
          <p:cNvPr id="31" name="Text 29"/>
          <p:cNvSpPr/>
          <p:nvPr/>
        </p:nvSpPr>
        <p:spPr>
          <a:xfrm>
            <a:off x="5166360" y="3099816"/>
            <a:ext cx="3685032" cy="329184"/>
          </a:xfrm>
          <a:prstGeom prst="rect">
            <a:avLst/>
          </a:prstGeom>
          <a:noFill/>
          <a:ln/>
        </p:spPr>
        <p:txBody>
          <a:bodyPr wrap="square" rtlCol="0" anchor="t"/>
          <a:lstStyle/>
          <a:p>
            <a:pPr marL="0" indent="0">
              <a:buNone/>
            </a:pPr>
            <a:r>
              <a:rPr lang="en-US" sz="900" dirty="0">
                <a:solidFill>
                  <a:srgbClr val="0A1F1F"/>
                </a:solidFill>
                <a:latin typeface="Calibri" pitchFamily="34" charset="0"/>
                <a:ea typeface="Calibri" pitchFamily="34" charset="-122"/>
                <a:cs typeface="Calibri" pitchFamily="34" charset="-120"/>
              </a:rPr>
              <a:t>Quoting tool license provisioning in progress. Temporary manual approval process in place for any quote requiring the tool before access is restored.</a:t>
            </a:r>
            <a:endParaRPr lang="en-US" sz="900" dirty="0"/>
          </a:p>
        </p:txBody>
      </p:sp>
      <p:sp>
        <p:nvSpPr>
          <p:cNvPr id="32" name="Shape 30"/>
          <p:cNvSpPr/>
          <p:nvPr/>
        </p:nvSpPr>
        <p:spPr>
          <a:xfrm>
            <a:off x="4892040" y="3483864"/>
            <a:ext cx="4005072" cy="539496"/>
          </a:xfrm>
          <a:prstGeom prst="rect">
            <a:avLst/>
          </a:prstGeom>
          <a:solidFill>
            <a:srgbClr val="FFFFFF"/>
          </a:solidFill>
          <a:ln w="6350">
            <a:solidFill>
              <a:srgbClr val="E0E0E0"/>
            </a:solidFill>
            <a:prstDash val="solid"/>
          </a:ln>
        </p:spPr>
      </p:sp>
      <p:sp>
        <p:nvSpPr>
          <p:cNvPr id="33" name="Shape 31"/>
          <p:cNvSpPr/>
          <p:nvPr/>
        </p:nvSpPr>
        <p:spPr>
          <a:xfrm>
            <a:off x="4983480" y="3593592"/>
            <a:ext cx="128016" cy="128016"/>
          </a:xfrm>
          <a:prstGeom prst="ellipse">
            <a:avLst/>
          </a:prstGeom>
          <a:solidFill>
            <a:srgbClr val="012A2A"/>
          </a:solidFill>
          <a:ln w="12700">
            <a:solidFill>
              <a:srgbClr val="012A2A"/>
            </a:solidFill>
            <a:prstDash val="solid"/>
          </a:ln>
        </p:spPr>
      </p:sp>
      <p:sp>
        <p:nvSpPr>
          <p:cNvPr id="34" name="Text 32"/>
          <p:cNvSpPr/>
          <p:nvPr/>
        </p:nvSpPr>
        <p:spPr>
          <a:xfrm>
            <a:off x="5166360" y="3483864"/>
            <a:ext cx="3685032" cy="201168"/>
          </a:xfrm>
          <a:prstGeom prst="rect">
            <a:avLst/>
          </a:prstGeom>
          <a:noFill/>
          <a:ln/>
        </p:spPr>
        <p:txBody>
          <a:bodyPr wrap="square" rtlCol="0" anchor="b"/>
          <a:lstStyle/>
          <a:p>
            <a:pPr marL="0" indent="0">
              <a:buNone/>
            </a:pPr>
            <a:r>
              <a:rPr lang="en-US" sz="1000" b="1" dirty="0">
                <a:solidFill>
                  <a:srgbClr val="012A2A"/>
                </a:solidFill>
                <a:latin typeface="Calibri" pitchFamily="34" charset="0"/>
                <a:ea typeface="Calibri" pitchFamily="34" charset="-122"/>
                <a:cs typeface="Calibri" pitchFamily="34" charset="-120"/>
              </a:rPr>
              <a:t>Sales Enablement Platform</a:t>
            </a:r>
            <a:endParaRPr lang="en-US" sz="1000" dirty="0"/>
          </a:p>
        </p:txBody>
      </p:sp>
      <p:sp>
        <p:nvSpPr>
          <p:cNvPr id="35" name="Text 33"/>
          <p:cNvSpPr/>
          <p:nvPr/>
        </p:nvSpPr>
        <p:spPr>
          <a:xfrm>
            <a:off x="5166360" y="3694176"/>
            <a:ext cx="3685032" cy="329184"/>
          </a:xfrm>
          <a:prstGeom prst="rect">
            <a:avLst/>
          </a:prstGeom>
          <a:noFill/>
          <a:ln/>
        </p:spPr>
        <p:txBody>
          <a:bodyPr wrap="square" rtlCol="0" anchor="t"/>
          <a:lstStyle/>
          <a:p>
            <a:pPr marL="0" indent="0">
              <a:buNone/>
            </a:pPr>
            <a:r>
              <a:rPr lang="en-US" sz="900" dirty="0">
                <a:solidFill>
                  <a:srgbClr val="0A1F1F"/>
                </a:solidFill>
                <a:latin typeface="Calibri" pitchFamily="34" charset="0"/>
                <a:ea typeface="Calibri" pitchFamily="34" charset="-122"/>
                <a:cs typeface="Calibri" pitchFamily="34" charset="-120"/>
              </a:rPr>
              <a:t>Day 1 enablement kit distributed via email and shared drive as primary access method pending platform access confirmation.</a:t>
            </a:r>
            <a:endParaRPr lang="en-US" sz="900" dirty="0"/>
          </a:p>
        </p:txBody>
      </p:sp>
      <p:sp>
        <p:nvSpPr>
          <p:cNvPr id="36" name="Shape 34"/>
          <p:cNvSpPr/>
          <p:nvPr/>
        </p:nvSpPr>
        <p:spPr>
          <a:xfrm>
            <a:off x="4892040" y="4078224"/>
            <a:ext cx="4005072" cy="717804"/>
          </a:xfrm>
          <a:prstGeom prst="rect">
            <a:avLst/>
          </a:prstGeom>
          <a:solidFill>
            <a:srgbClr val="FFFFFF"/>
          </a:solidFill>
          <a:ln w="6350">
            <a:solidFill>
              <a:srgbClr val="E0E0E0"/>
            </a:solidFill>
            <a:prstDash val="solid"/>
          </a:ln>
        </p:spPr>
      </p:sp>
      <p:sp>
        <p:nvSpPr>
          <p:cNvPr id="37" name="Shape 35"/>
          <p:cNvSpPr/>
          <p:nvPr/>
        </p:nvSpPr>
        <p:spPr>
          <a:xfrm>
            <a:off x="4983480" y="4187952"/>
            <a:ext cx="128016" cy="128016"/>
          </a:xfrm>
          <a:prstGeom prst="ellipse">
            <a:avLst/>
          </a:prstGeom>
          <a:solidFill>
            <a:srgbClr val="012A2A"/>
          </a:solidFill>
          <a:ln w="12700">
            <a:solidFill>
              <a:srgbClr val="012A2A"/>
            </a:solidFill>
            <a:prstDash val="solid"/>
          </a:ln>
        </p:spPr>
      </p:sp>
      <p:sp>
        <p:nvSpPr>
          <p:cNvPr id="38" name="Text 36"/>
          <p:cNvSpPr/>
          <p:nvPr/>
        </p:nvSpPr>
        <p:spPr>
          <a:xfrm>
            <a:off x="5166360" y="4078224"/>
            <a:ext cx="3685032" cy="201168"/>
          </a:xfrm>
          <a:prstGeom prst="rect">
            <a:avLst/>
          </a:prstGeom>
          <a:noFill/>
          <a:ln/>
        </p:spPr>
        <p:txBody>
          <a:bodyPr wrap="square" rtlCol="0" anchor="b"/>
          <a:lstStyle/>
          <a:p>
            <a:pPr marL="0" indent="0">
              <a:buNone/>
            </a:pPr>
            <a:r>
              <a:rPr lang="en-US" sz="1000" b="1" dirty="0">
                <a:solidFill>
                  <a:srgbClr val="012A2A"/>
                </a:solidFill>
                <a:latin typeface="Calibri" pitchFamily="34" charset="0"/>
                <a:ea typeface="Calibri" pitchFamily="34" charset="-122"/>
                <a:cs typeface="Calibri" pitchFamily="34" charset="-120"/>
              </a:rPr>
              <a:t>Telephony</a:t>
            </a:r>
            <a:endParaRPr lang="en-US" sz="1000" dirty="0"/>
          </a:p>
        </p:txBody>
      </p:sp>
      <p:sp>
        <p:nvSpPr>
          <p:cNvPr id="39" name="Text 37"/>
          <p:cNvSpPr/>
          <p:nvPr/>
        </p:nvSpPr>
        <p:spPr>
          <a:xfrm>
            <a:off x="5166360" y="4288536"/>
            <a:ext cx="3685032" cy="329184"/>
          </a:xfrm>
          <a:prstGeom prst="rect">
            <a:avLst/>
          </a:prstGeom>
          <a:noFill/>
          <a:ln/>
        </p:spPr>
        <p:txBody>
          <a:bodyPr wrap="square" rtlCol="0" anchor="t"/>
          <a:lstStyle/>
          <a:p>
            <a:pPr marL="0" indent="0">
              <a:buNone/>
            </a:pPr>
            <a:r>
              <a:rPr lang="en-US" sz="900" dirty="0">
                <a:solidFill>
                  <a:srgbClr val="0A1F1F"/>
                </a:solidFill>
                <a:latin typeface="Calibri" pitchFamily="34" charset="0"/>
                <a:ea typeface="Calibri" pitchFamily="34" charset="-122"/>
                <a:cs typeface="Calibri" pitchFamily="34" charset="-120"/>
              </a:rPr>
              <a:t>Telephony systems under IT review. Sales reps using mobile numbers as primary contact method for Day 1 customer calls where desk phone access is pending.</a:t>
            </a:r>
            <a:endParaRPr lang="en-US" sz="900" dirty="0"/>
          </a:p>
        </p:txBody>
      </p:sp>
      <p:sp>
        <p:nvSpPr>
          <p:cNvPr id="40" name="Text 38"/>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41" name="Text 39"/>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6</a:t>
            </a:r>
            <a:endParaRPr lang="en-US" sz="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234440"/>
          </a:xfrm>
          <a:prstGeom prst="rect">
            <a:avLst/>
          </a:prstGeom>
          <a:solidFill>
            <a:srgbClr val="012A2A"/>
          </a:solidFill>
          <a:ln w="12700">
            <a:solidFill>
              <a:srgbClr val="012A2A"/>
            </a:solidFill>
            <a:prstDash val="solid"/>
          </a:ln>
        </p:spPr>
      </p:sp>
      <p:sp>
        <p:nvSpPr>
          <p:cNvPr id="3" name="Shape 1"/>
          <p:cNvSpPr/>
          <p:nvPr/>
        </p:nvSpPr>
        <p:spPr>
          <a:xfrm>
            <a:off x="0" y="1234440"/>
            <a:ext cx="9144000" cy="54864"/>
          </a:xfrm>
          <a:prstGeom prst="rect">
            <a:avLst/>
          </a:prstGeom>
          <a:solidFill>
            <a:srgbClr val="AAFF00"/>
          </a:solidFill>
          <a:ln w="12700">
            <a:solidFill>
              <a:srgbClr val="AAFF00"/>
            </a:solidFill>
            <a:prstDash val="solid"/>
          </a:ln>
        </p:spPr>
      </p:sp>
      <p:sp>
        <p:nvSpPr>
          <p:cNvPr id="4" name="Text 2"/>
          <p:cNvSpPr/>
          <p:nvPr/>
        </p:nvSpPr>
        <p:spPr>
          <a:xfrm>
            <a:off x="411480" y="91440"/>
            <a:ext cx="8229600" cy="256032"/>
          </a:xfrm>
          <a:prstGeom prst="rect">
            <a:avLst/>
          </a:prstGeom>
          <a:noFill/>
          <a:ln/>
        </p:spPr>
        <p:txBody>
          <a:bodyPr wrap="square" rtlCol="0" anchor="ctr"/>
          <a:lstStyle/>
          <a:p>
            <a:pPr marL="0" indent="0">
              <a:buNone/>
            </a:pPr>
            <a:r>
              <a:rPr lang="en-US" sz="1400" b="1" kern="0" spc="200" dirty="0">
                <a:solidFill>
                  <a:srgbClr val="AAFF00"/>
                </a:solidFill>
                <a:latin typeface="Calibri" pitchFamily="34" charset="0"/>
                <a:ea typeface="Calibri" pitchFamily="34" charset="-122"/>
                <a:cs typeface="Calibri" pitchFamily="34" charset="-120"/>
              </a:rPr>
              <a:t>KEY RISKS &amp; MITIGATIONS</a:t>
            </a:r>
            <a:endParaRPr lang="en-US" sz="1400" dirty="0"/>
          </a:p>
        </p:txBody>
      </p:sp>
      <p:sp>
        <p:nvSpPr>
          <p:cNvPr id="5" name="Text 3"/>
          <p:cNvSpPr/>
          <p:nvPr/>
        </p:nvSpPr>
        <p:spPr>
          <a:xfrm>
            <a:off x="411480" y="347472"/>
            <a:ext cx="8229600" cy="777240"/>
          </a:xfrm>
          <a:prstGeom prst="rect">
            <a:avLst/>
          </a:prstGeom>
          <a:noFill/>
          <a:ln/>
        </p:spPr>
        <p:txBody>
          <a:bodyPr wrap="square" rtlCol="0" anchor="ctr"/>
          <a:lstStyle/>
          <a:p>
            <a:pPr marL="0" indent="0">
              <a:buNone/>
            </a:pPr>
            <a:r>
              <a:rPr lang="en-US" sz="2600" b="1" dirty="0">
                <a:solidFill>
                  <a:srgbClr val="FFFFFF"/>
                </a:solidFill>
                <a:latin typeface="Cambria" pitchFamily="34" charset="0"/>
                <a:ea typeface="Cambria" pitchFamily="34" charset="-122"/>
                <a:cs typeface="Cambria" pitchFamily="34" charset="-120"/>
              </a:rPr>
              <a:t>Top RAID Items — Active &amp; Monitored</a:t>
            </a:r>
            <a:endParaRPr lang="en-US" sz="2600" dirty="0"/>
          </a:p>
        </p:txBody>
      </p:sp>
      <p:sp>
        <p:nvSpPr>
          <p:cNvPr id="6" name="Shape 4"/>
          <p:cNvSpPr/>
          <p:nvPr/>
        </p:nvSpPr>
        <p:spPr>
          <a:xfrm>
            <a:off x="256032" y="1417320"/>
            <a:ext cx="8631936" cy="804672"/>
          </a:xfrm>
          <a:prstGeom prst="rect">
            <a:avLst/>
          </a:prstGeom>
          <a:solidFill>
            <a:srgbClr val="FFFFFF"/>
          </a:solidFill>
          <a:ln w="9525">
            <a:solidFill>
              <a:srgbClr val="E0E0E0"/>
            </a:solidFill>
            <a:prstDash val="solid"/>
          </a:ln>
        </p:spPr>
      </p:sp>
      <p:sp>
        <p:nvSpPr>
          <p:cNvPr id="7" name="Shape 5"/>
          <p:cNvSpPr/>
          <p:nvPr/>
        </p:nvSpPr>
        <p:spPr>
          <a:xfrm>
            <a:off x="320040" y="1508760"/>
            <a:ext cx="822960" cy="201168"/>
          </a:xfrm>
          <a:prstGeom prst="roundRect">
            <a:avLst>
              <a:gd name="adj" fmla="val 18182"/>
            </a:avLst>
          </a:prstGeom>
          <a:solidFill>
            <a:srgbClr val="FFFFFF"/>
          </a:solidFill>
          <a:ln w="19050">
            <a:solidFill>
              <a:srgbClr val="B91C1C"/>
            </a:solidFill>
            <a:prstDash val="solid"/>
          </a:ln>
        </p:spPr>
      </p:sp>
      <p:sp>
        <p:nvSpPr>
          <p:cNvPr id="8" name="Text 6"/>
          <p:cNvSpPr/>
          <p:nvPr/>
        </p:nvSpPr>
        <p:spPr>
          <a:xfrm>
            <a:off x="320040" y="1508760"/>
            <a:ext cx="822960" cy="201168"/>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Issue</a:t>
            </a:r>
            <a:endParaRPr lang="en-US" sz="900" dirty="0"/>
          </a:p>
        </p:txBody>
      </p:sp>
      <p:sp>
        <p:nvSpPr>
          <p:cNvPr id="9" name="Shape 7"/>
          <p:cNvSpPr/>
          <p:nvPr/>
        </p:nvSpPr>
        <p:spPr>
          <a:xfrm>
            <a:off x="1188720" y="1508760"/>
            <a:ext cx="749808" cy="201168"/>
          </a:xfrm>
          <a:prstGeom prst="roundRect">
            <a:avLst>
              <a:gd name="adj" fmla="val 18182"/>
            </a:avLst>
          </a:prstGeom>
          <a:solidFill>
            <a:srgbClr val="FEE2E2"/>
          </a:solidFill>
          <a:ln w="12700">
            <a:solidFill>
              <a:srgbClr val="FEE2E2"/>
            </a:solidFill>
            <a:prstDash val="solid"/>
          </a:ln>
        </p:spPr>
      </p:sp>
      <p:sp>
        <p:nvSpPr>
          <p:cNvPr id="10" name="Text 8"/>
          <p:cNvSpPr/>
          <p:nvPr/>
        </p:nvSpPr>
        <p:spPr>
          <a:xfrm>
            <a:off x="1188720" y="1508760"/>
            <a:ext cx="749808" cy="201168"/>
          </a:xfrm>
          <a:prstGeom prst="rect">
            <a:avLst/>
          </a:prstGeom>
          <a:noFill/>
          <a:ln/>
        </p:spPr>
        <p:txBody>
          <a:bodyPr wrap="square" rtlCol="0" anchor="ctr"/>
          <a:lstStyle/>
          <a:p>
            <a:pPr marL="0" indent="0" algn="ctr">
              <a:buNone/>
            </a:pPr>
            <a:r>
              <a:rPr lang="en-US" sz="900" b="1" dirty="0">
                <a:solidFill>
                  <a:srgbClr val="B91C1C"/>
                </a:solidFill>
                <a:latin typeface="Calibri" pitchFamily="34" charset="0"/>
                <a:ea typeface="Calibri" pitchFamily="34" charset="-122"/>
                <a:cs typeface="Calibri" pitchFamily="34" charset="-120"/>
              </a:rPr>
              <a:t>Open</a:t>
            </a:r>
            <a:endParaRPr lang="en-US" sz="900" dirty="0"/>
          </a:p>
        </p:txBody>
      </p:sp>
      <p:sp>
        <p:nvSpPr>
          <p:cNvPr id="11" name="Text 9"/>
          <p:cNvSpPr/>
          <p:nvPr/>
        </p:nvSpPr>
        <p:spPr>
          <a:xfrm>
            <a:off x="1993392" y="1472184"/>
            <a:ext cx="6821424" cy="274320"/>
          </a:xfrm>
          <a:prstGeom prst="rect">
            <a:avLst/>
          </a:prstGeom>
          <a:noFill/>
          <a:ln/>
        </p:spPr>
        <p:txBody>
          <a:bodyPr wrap="square" rtlCol="0" anchor="ctr"/>
          <a:lstStyle/>
          <a:p>
            <a:pPr marL="0" indent="0">
              <a:buNone/>
            </a:pPr>
            <a:r>
              <a:rPr lang="en-US" sz="1150" b="1" dirty="0">
                <a:solidFill>
                  <a:srgbClr val="012A2A"/>
                </a:solidFill>
                <a:latin typeface="Cambria" pitchFamily="34" charset="0"/>
                <a:ea typeface="Cambria" pitchFamily="34" charset="-122"/>
                <a:cs typeface="Cambria" pitchFamily="34" charset="-120"/>
              </a:rPr>
              <a:t>Sales systems not fully operational at Day 1 — CRM, quoting, and telephony</a:t>
            </a:r>
            <a:endParaRPr lang="en-US" sz="1150" dirty="0"/>
          </a:p>
        </p:txBody>
      </p:sp>
      <p:sp>
        <p:nvSpPr>
          <p:cNvPr id="12" name="Text 10"/>
          <p:cNvSpPr/>
          <p:nvPr/>
        </p:nvSpPr>
        <p:spPr>
          <a:xfrm>
            <a:off x="320040" y="1764792"/>
            <a:ext cx="4224528" cy="402336"/>
          </a:xfrm>
          <a:prstGeom prst="rect">
            <a:avLst/>
          </a:prstGeom>
          <a:noFill/>
          <a:ln/>
        </p:spPr>
        <p:txBody>
          <a:bodyPr wrap="square" rtlCol="0" anchor="t"/>
          <a:lstStyle/>
          <a:p>
            <a:pPr marL="0" indent="0">
              <a:buNone/>
            </a:pPr>
            <a:r>
              <a:rPr lang="en-US" sz="950" dirty="0">
                <a:solidFill>
                  <a:srgbClr val="0A1F1F"/>
                </a:solidFill>
                <a:latin typeface="Calibri" pitchFamily="34" charset="0"/>
                <a:ea typeface="Calibri" pitchFamily="34" charset="-122"/>
                <a:cs typeface="Calibri" pitchFamily="34" charset="-120"/>
              </a:rPr>
              <a:t>Acquired-company reps who cannot access CRM cannot log customer interactions or update pipeline on Day 1. Without real-time pipeline visibility, VP Sales cannot assess combined entity forecast. Quoting delays slow response to Day 1 customer inquiries.</a:t>
            </a:r>
            <a:endParaRPr lang="en-US" sz="950" dirty="0"/>
          </a:p>
        </p:txBody>
      </p:sp>
      <p:sp>
        <p:nvSpPr>
          <p:cNvPr id="13" name="Text 11"/>
          <p:cNvSpPr/>
          <p:nvPr/>
        </p:nvSpPr>
        <p:spPr>
          <a:xfrm>
            <a:off x="4681728" y="1764792"/>
            <a:ext cx="4224528" cy="402336"/>
          </a:xfrm>
          <a:prstGeom prst="rect">
            <a:avLst/>
          </a:prstGeom>
          <a:noFill/>
          <a:ln/>
        </p:spPr>
        <p:txBody>
          <a:bodyPr wrap="square" rtlCol="0" anchor="t"/>
          <a:lstStyle/>
          <a:p>
            <a:pPr marL="0" indent="0">
              <a:buNone/>
            </a:pPr>
            <a:r>
              <a:rPr lang="en-US" sz="950" i="1" dirty="0">
                <a:solidFill>
                  <a:srgbClr val="1A5C5C"/>
                </a:solidFill>
                <a:latin typeface="Calibri" pitchFamily="34" charset="0"/>
                <a:ea typeface="Calibri" pitchFamily="34" charset="-122"/>
                <a:cs typeface="Calibri" pitchFamily="34" charset="-120"/>
              </a:rPr>
              <a:t>→ IT Lead resolving in real time. VP Sales designated SAL-044 a P1 issue. Manual workarounds in place — reps logging customer contacts via shared sheet. Status update to IMO every 2 hours until resolved. Full system access target: end of Day 1.</a:t>
            </a:r>
            <a:endParaRPr lang="en-US" sz="950" dirty="0"/>
          </a:p>
        </p:txBody>
      </p:sp>
      <p:sp>
        <p:nvSpPr>
          <p:cNvPr id="14" name="Shape 12"/>
          <p:cNvSpPr/>
          <p:nvPr/>
        </p:nvSpPr>
        <p:spPr>
          <a:xfrm>
            <a:off x="4572000" y="1746504"/>
            <a:ext cx="0" cy="438912"/>
          </a:xfrm>
          <a:prstGeom prst="line">
            <a:avLst/>
          </a:prstGeom>
          <a:noFill/>
          <a:ln w="9525">
            <a:solidFill>
              <a:srgbClr val="E0E0E0"/>
            </a:solidFill>
            <a:prstDash val="solid"/>
          </a:ln>
        </p:spPr>
      </p:sp>
      <p:sp>
        <p:nvSpPr>
          <p:cNvPr id="15" name="Shape 13"/>
          <p:cNvSpPr/>
          <p:nvPr/>
        </p:nvSpPr>
        <p:spPr>
          <a:xfrm>
            <a:off x="256032" y="2276856"/>
            <a:ext cx="8631936" cy="804672"/>
          </a:xfrm>
          <a:prstGeom prst="rect">
            <a:avLst/>
          </a:prstGeom>
          <a:solidFill>
            <a:srgbClr val="FFFFFF"/>
          </a:solidFill>
          <a:ln w="9525">
            <a:solidFill>
              <a:srgbClr val="E0E0E0"/>
            </a:solidFill>
            <a:prstDash val="solid"/>
          </a:ln>
        </p:spPr>
      </p:sp>
      <p:sp>
        <p:nvSpPr>
          <p:cNvPr id="16" name="Shape 14"/>
          <p:cNvSpPr/>
          <p:nvPr/>
        </p:nvSpPr>
        <p:spPr>
          <a:xfrm>
            <a:off x="320040" y="2368296"/>
            <a:ext cx="822960" cy="201168"/>
          </a:xfrm>
          <a:prstGeom prst="roundRect">
            <a:avLst>
              <a:gd name="adj" fmla="val 18182"/>
            </a:avLst>
          </a:prstGeom>
          <a:solidFill>
            <a:srgbClr val="FFFFFF"/>
          </a:solidFill>
          <a:ln w="19050">
            <a:solidFill>
              <a:srgbClr val="C97B00"/>
            </a:solidFill>
            <a:prstDash val="solid"/>
          </a:ln>
        </p:spPr>
      </p:sp>
      <p:sp>
        <p:nvSpPr>
          <p:cNvPr id="17" name="Text 15"/>
          <p:cNvSpPr/>
          <p:nvPr/>
        </p:nvSpPr>
        <p:spPr>
          <a:xfrm>
            <a:off x="320040" y="2368296"/>
            <a:ext cx="822960" cy="201168"/>
          </a:xfrm>
          <a:prstGeom prst="rect">
            <a:avLst/>
          </a:prstGeom>
          <a:noFill/>
          <a:ln/>
        </p:spPr>
        <p:txBody>
          <a:bodyPr wrap="square" rtlCol="0" anchor="ctr"/>
          <a:lstStyle/>
          <a:p>
            <a:pPr marL="0" indent="0" algn="ctr">
              <a:buNone/>
            </a:pPr>
            <a:r>
              <a:rPr lang="en-US" sz="900" b="1" dirty="0">
                <a:solidFill>
                  <a:srgbClr val="C97B00"/>
                </a:solidFill>
                <a:latin typeface="Calibri" pitchFamily="34" charset="0"/>
                <a:ea typeface="Calibri" pitchFamily="34" charset="-122"/>
                <a:cs typeface="Calibri" pitchFamily="34" charset="-120"/>
              </a:rPr>
              <a:t>Assumption</a:t>
            </a:r>
            <a:endParaRPr lang="en-US" sz="900" dirty="0"/>
          </a:p>
        </p:txBody>
      </p:sp>
      <p:sp>
        <p:nvSpPr>
          <p:cNvPr id="18" name="Shape 16"/>
          <p:cNvSpPr/>
          <p:nvPr/>
        </p:nvSpPr>
        <p:spPr>
          <a:xfrm>
            <a:off x="1188720" y="2368296"/>
            <a:ext cx="749808" cy="201168"/>
          </a:xfrm>
          <a:prstGeom prst="roundRect">
            <a:avLst>
              <a:gd name="adj" fmla="val 18182"/>
            </a:avLst>
          </a:prstGeom>
          <a:solidFill>
            <a:srgbClr val="FEF3C7"/>
          </a:solidFill>
          <a:ln w="12700">
            <a:solidFill>
              <a:srgbClr val="FEF3C7"/>
            </a:solidFill>
            <a:prstDash val="solid"/>
          </a:ln>
        </p:spPr>
      </p:sp>
      <p:sp>
        <p:nvSpPr>
          <p:cNvPr id="19" name="Text 17"/>
          <p:cNvSpPr/>
          <p:nvPr/>
        </p:nvSpPr>
        <p:spPr>
          <a:xfrm>
            <a:off x="1188720" y="2368296"/>
            <a:ext cx="749808" cy="201168"/>
          </a:xfrm>
          <a:prstGeom prst="rect">
            <a:avLst/>
          </a:prstGeom>
          <a:noFill/>
          <a:ln/>
        </p:spPr>
        <p:txBody>
          <a:bodyPr wrap="square" rtlCol="0" anchor="ctr"/>
          <a:lstStyle/>
          <a:p>
            <a:pPr marL="0" indent="0" algn="ctr">
              <a:buNone/>
            </a:pPr>
            <a:r>
              <a:rPr lang="en-US" sz="900" b="1" dirty="0">
                <a:solidFill>
                  <a:srgbClr val="92400E"/>
                </a:solidFill>
                <a:latin typeface="Calibri" pitchFamily="34" charset="0"/>
                <a:ea typeface="Calibri" pitchFamily="34" charset="-122"/>
                <a:cs typeface="Calibri" pitchFamily="34" charset="-120"/>
              </a:rPr>
              <a:t>Active</a:t>
            </a:r>
            <a:endParaRPr lang="en-US" sz="900" dirty="0"/>
          </a:p>
        </p:txBody>
      </p:sp>
      <p:sp>
        <p:nvSpPr>
          <p:cNvPr id="20" name="Text 18"/>
          <p:cNvSpPr/>
          <p:nvPr/>
        </p:nvSpPr>
        <p:spPr>
          <a:xfrm>
            <a:off x="1993392" y="2331720"/>
            <a:ext cx="6821424" cy="274320"/>
          </a:xfrm>
          <a:prstGeom prst="rect">
            <a:avLst/>
          </a:prstGeom>
          <a:noFill/>
          <a:ln/>
        </p:spPr>
        <p:txBody>
          <a:bodyPr wrap="square" rtlCol="0" anchor="ctr"/>
          <a:lstStyle/>
          <a:p>
            <a:pPr marL="0" indent="0">
              <a:buNone/>
            </a:pPr>
            <a:r>
              <a:rPr lang="en-US" sz="1150" b="1" dirty="0">
                <a:solidFill>
                  <a:srgbClr val="012A2A"/>
                </a:solidFill>
                <a:latin typeface="Cambria" pitchFamily="34" charset="0"/>
                <a:ea typeface="Cambria" pitchFamily="34" charset="-122"/>
                <a:cs typeface="Cambria" pitchFamily="34" charset="-120"/>
              </a:rPr>
              <a:t>Key acquired-company sales talent will remain through Day 1 and the integration period</a:t>
            </a:r>
            <a:endParaRPr lang="en-US" sz="1150" dirty="0"/>
          </a:p>
        </p:txBody>
      </p:sp>
      <p:sp>
        <p:nvSpPr>
          <p:cNvPr id="21" name="Text 19"/>
          <p:cNvSpPr/>
          <p:nvPr/>
        </p:nvSpPr>
        <p:spPr>
          <a:xfrm>
            <a:off x="320040" y="2624328"/>
            <a:ext cx="4224528" cy="402336"/>
          </a:xfrm>
          <a:prstGeom prst="rect">
            <a:avLst/>
          </a:prstGeom>
          <a:noFill/>
          <a:ln/>
        </p:spPr>
        <p:txBody>
          <a:bodyPr wrap="square" rtlCol="0" anchor="t"/>
          <a:lstStyle/>
          <a:p>
            <a:pPr marL="0" indent="0">
              <a:buNone/>
            </a:pPr>
            <a:r>
              <a:rPr lang="en-US" sz="950" dirty="0">
                <a:solidFill>
                  <a:srgbClr val="0A1F1F"/>
                </a:solidFill>
                <a:latin typeface="Calibri" pitchFamily="34" charset="0"/>
                <a:ea typeface="Calibri" pitchFamily="34" charset="-122"/>
                <a:cs typeface="Calibri" pitchFamily="34" charset="-120"/>
              </a:rPr>
              <a:t>If top sales performers depart at or near close, the combined entity loses customer relationships, pipeline knowledge, and territory coverage that cannot be quickly replaced. Accounts managed by departing reps are at highest churn risk.</a:t>
            </a:r>
            <a:endParaRPr lang="en-US" sz="950" dirty="0"/>
          </a:p>
        </p:txBody>
      </p:sp>
      <p:sp>
        <p:nvSpPr>
          <p:cNvPr id="22" name="Text 20"/>
          <p:cNvSpPr/>
          <p:nvPr/>
        </p:nvSpPr>
        <p:spPr>
          <a:xfrm>
            <a:off x="4681728" y="2624328"/>
            <a:ext cx="4224528" cy="402336"/>
          </a:xfrm>
          <a:prstGeom prst="rect">
            <a:avLst/>
          </a:prstGeom>
          <a:noFill/>
          <a:ln/>
        </p:spPr>
        <p:txBody>
          <a:bodyPr wrap="square" rtlCol="0" anchor="t"/>
          <a:lstStyle/>
          <a:p>
            <a:pPr marL="0" indent="0">
              <a:buNone/>
            </a:pPr>
            <a:r>
              <a:rPr lang="en-US" sz="950" i="1" dirty="0">
                <a:solidFill>
                  <a:srgbClr val="1A5C5C"/>
                </a:solidFill>
                <a:latin typeface="Calibri" pitchFamily="34" charset="0"/>
                <a:ea typeface="Calibri" pitchFamily="34" charset="-122"/>
                <a:cs typeface="Calibri" pitchFamily="34" charset="-120"/>
              </a:rPr>
              <a:t>→ Retention plan for top performers in progress (SAL-034). VP Sales conducting 1:1s with priority reps this week. Compensation alignment confirmed before Day 1. Any voluntary departure in Week 1 escalated to Executive Sponsor immediately.</a:t>
            </a:r>
            <a:endParaRPr lang="en-US" sz="950" dirty="0"/>
          </a:p>
        </p:txBody>
      </p:sp>
      <p:sp>
        <p:nvSpPr>
          <p:cNvPr id="23" name="Shape 21"/>
          <p:cNvSpPr/>
          <p:nvPr/>
        </p:nvSpPr>
        <p:spPr>
          <a:xfrm>
            <a:off x="4572000" y="2606040"/>
            <a:ext cx="0" cy="438912"/>
          </a:xfrm>
          <a:prstGeom prst="line">
            <a:avLst/>
          </a:prstGeom>
          <a:noFill/>
          <a:ln w="9525">
            <a:solidFill>
              <a:srgbClr val="E0E0E0"/>
            </a:solidFill>
            <a:prstDash val="solid"/>
          </a:ln>
        </p:spPr>
      </p:sp>
      <p:sp>
        <p:nvSpPr>
          <p:cNvPr id="24" name="Shape 22"/>
          <p:cNvSpPr/>
          <p:nvPr/>
        </p:nvSpPr>
        <p:spPr>
          <a:xfrm>
            <a:off x="256032" y="3136392"/>
            <a:ext cx="8631936" cy="804672"/>
          </a:xfrm>
          <a:prstGeom prst="rect">
            <a:avLst/>
          </a:prstGeom>
          <a:solidFill>
            <a:srgbClr val="FFFFFF"/>
          </a:solidFill>
          <a:ln w="9525">
            <a:solidFill>
              <a:srgbClr val="E0E0E0"/>
            </a:solidFill>
            <a:prstDash val="solid"/>
          </a:ln>
        </p:spPr>
      </p:sp>
      <p:sp>
        <p:nvSpPr>
          <p:cNvPr id="25" name="Shape 23"/>
          <p:cNvSpPr/>
          <p:nvPr/>
        </p:nvSpPr>
        <p:spPr>
          <a:xfrm>
            <a:off x="320040" y="3227832"/>
            <a:ext cx="822960" cy="201168"/>
          </a:xfrm>
          <a:prstGeom prst="roundRect">
            <a:avLst>
              <a:gd name="adj" fmla="val 18182"/>
            </a:avLst>
          </a:prstGeom>
          <a:solidFill>
            <a:srgbClr val="FFFFFF"/>
          </a:solidFill>
          <a:ln w="19050">
            <a:solidFill>
              <a:srgbClr val="C97B00"/>
            </a:solidFill>
            <a:prstDash val="solid"/>
          </a:ln>
        </p:spPr>
      </p:sp>
      <p:sp>
        <p:nvSpPr>
          <p:cNvPr id="26" name="Text 24"/>
          <p:cNvSpPr/>
          <p:nvPr/>
        </p:nvSpPr>
        <p:spPr>
          <a:xfrm>
            <a:off x="320040" y="3227832"/>
            <a:ext cx="822960" cy="201168"/>
          </a:xfrm>
          <a:prstGeom prst="rect">
            <a:avLst/>
          </a:prstGeom>
          <a:noFill/>
          <a:ln/>
        </p:spPr>
        <p:txBody>
          <a:bodyPr wrap="square" rtlCol="0" anchor="ctr"/>
          <a:lstStyle/>
          <a:p>
            <a:pPr marL="0" indent="0" algn="ctr">
              <a:buNone/>
            </a:pPr>
            <a:r>
              <a:rPr lang="en-US" sz="900" b="1" dirty="0">
                <a:solidFill>
                  <a:srgbClr val="C97B00"/>
                </a:solidFill>
                <a:latin typeface="Calibri" pitchFamily="34" charset="0"/>
                <a:ea typeface="Calibri" pitchFamily="34" charset="-122"/>
                <a:cs typeface="Calibri" pitchFamily="34" charset="-120"/>
              </a:rPr>
              <a:t>Assumption</a:t>
            </a:r>
            <a:endParaRPr lang="en-US" sz="900" dirty="0"/>
          </a:p>
        </p:txBody>
      </p:sp>
      <p:sp>
        <p:nvSpPr>
          <p:cNvPr id="27" name="Shape 25"/>
          <p:cNvSpPr/>
          <p:nvPr/>
        </p:nvSpPr>
        <p:spPr>
          <a:xfrm>
            <a:off x="1188720" y="3227832"/>
            <a:ext cx="749808" cy="201168"/>
          </a:xfrm>
          <a:prstGeom prst="roundRect">
            <a:avLst>
              <a:gd name="adj" fmla="val 18182"/>
            </a:avLst>
          </a:prstGeom>
          <a:solidFill>
            <a:srgbClr val="FEF3C7"/>
          </a:solidFill>
          <a:ln w="12700">
            <a:solidFill>
              <a:srgbClr val="FEF3C7"/>
            </a:solidFill>
            <a:prstDash val="solid"/>
          </a:ln>
        </p:spPr>
      </p:sp>
      <p:sp>
        <p:nvSpPr>
          <p:cNvPr id="28" name="Text 26"/>
          <p:cNvSpPr/>
          <p:nvPr/>
        </p:nvSpPr>
        <p:spPr>
          <a:xfrm>
            <a:off x="1188720" y="3227832"/>
            <a:ext cx="749808" cy="201168"/>
          </a:xfrm>
          <a:prstGeom prst="rect">
            <a:avLst/>
          </a:prstGeom>
          <a:noFill/>
          <a:ln/>
        </p:spPr>
        <p:txBody>
          <a:bodyPr wrap="square" rtlCol="0" anchor="ctr"/>
          <a:lstStyle/>
          <a:p>
            <a:pPr marL="0" indent="0" algn="ctr">
              <a:buNone/>
            </a:pPr>
            <a:r>
              <a:rPr lang="en-US" sz="900" b="1" dirty="0">
                <a:solidFill>
                  <a:srgbClr val="92400E"/>
                </a:solidFill>
                <a:latin typeface="Calibri" pitchFamily="34" charset="0"/>
                <a:ea typeface="Calibri" pitchFamily="34" charset="-122"/>
                <a:cs typeface="Calibri" pitchFamily="34" charset="-120"/>
              </a:rPr>
              <a:t>Active</a:t>
            </a:r>
            <a:endParaRPr lang="en-US" sz="900" dirty="0"/>
          </a:p>
        </p:txBody>
      </p:sp>
      <p:sp>
        <p:nvSpPr>
          <p:cNvPr id="29" name="Text 27"/>
          <p:cNvSpPr/>
          <p:nvPr/>
        </p:nvSpPr>
        <p:spPr>
          <a:xfrm>
            <a:off x="1993392" y="3191256"/>
            <a:ext cx="6821424" cy="274320"/>
          </a:xfrm>
          <a:prstGeom prst="rect">
            <a:avLst/>
          </a:prstGeom>
          <a:noFill/>
          <a:ln/>
        </p:spPr>
        <p:txBody>
          <a:bodyPr wrap="square" rtlCol="0" anchor="ctr"/>
          <a:lstStyle/>
          <a:p>
            <a:pPr marL="0" indent="0">
              <a:buNone/>
            </a:pPr>
            <a:r>
              <a:rPr lang="en-US" sz="1150" b="1" dirty="0">
                <a:solidFill>
                  <a:srgbClr val="012A2A"/>
                </a:solidFill>
                <a:latin typeface="Cambria" pitchFamily="34" charset="0"/>
                <a:ea typeface="Cambria" pitchFamily="34" charset="-122"/>
                <a:cs typeface="Cambria" pitchFamily="34" charset="-120"/>
              </a:rPr>
              <a:t>Target company will provide timely access to customer lists, pipeline data, and channel agreements</a:t>
            </a:r>
            <a:endParaRPr lang="en-US" sz="1150" dirty="0"/>
          </a:p>
        </p:txBody>
      </p:sp>
      <p:sp>
        <p:nvSpPr>
          <p:cNvPr id="30" name="Text 28"/>
          <p:cNvSpPr/>
          <p:nvPr/>
        </p:nvSpPr>
        <p:spPr>
          <a:xfrm>
            <a:off x="320040" y="3483864"/>
            <a:ext cx="4224528" cy="402336"/>
          </a:xfrm>
          <a:prstGeom prst="rect">
            <a:avLst/>
          </a:prstGeom>
          <a:noFill/>
          <a:ln/>
        </p:spPr>
        <p:txBody>
          <a:bodyPr wrap="square" rtlCol="0" anchor="t"/>
          <a:lstStyle/>
          <a:p>
            <a:pPr marL="0" indent="0">
              <a:buNone/>
            </a:pPr>
            <a:r>
              <a:rPr lang="en-US" sz="950" dirty="0">
                <a:solidFill>
                  <a:srgbClr val="0A1F1F"/>
                </a:solidFill>
                <a:latin typeface="Calibri" pitchFamily="34" charset="0"/>
                <a:ea typeface="Calibri" pitchFamily="34" charset="-122"/>
                <a:cs typeface="Calibri" pitchFamily="34" charset="-120"/>
              </a:rPr>
              <a:t>Sales planning, territory design, and channel conflict resolution all depend on timely access to target's customer and pipeline data. Delays in data access push back quota setting, territory decisions, and synergy modeling.</a:t>
            </a:r>
            <a:endParaRPr lang="en-US" sz="950" dirty="0"/>
          </a:p>
        </p:txBody>
      </p:sp>
      <p:sp>
        <p:nvSpPr>
          <p:cNvPr id="31" name="Text 29"/>
          <p:cNvSpPr/>
          <p:nvPr/>
        </p:nvSpPr>
        <p:spPr>
          <a:xfrm>
            <a:off x="4681728" y="3483864"/>
            <a:ext cx="4224528" cy="402336"/>
          </a:xfrm>
          <a:prstGeom prst="rect">
            <a:avLst/>
          </a:prstGeom>
          <a:noFill/>
          <a:ln/>
        </p:spPr>
        <p:txBody>
          <a:bodyPr wrap="square" rtlCol="0" anchor="t"/>
          <a:lstStyle/>
          <a:p>
            <a:pPr marL="0" indent="0">
              <a:buNone/>
            </a:pPr>
            <a:r>
              <a:rPr lang="en-US" sz="950" i="1" dirty="0">
                <a:solidFill>
                  <a:srgbClr val="1A5C5C"/>
                </a:solidFill>
                <a:latin typeface="Calibri" pitchFamily="34" charset="0"/>
                <a:ea typeface="Calibri" pitchFamily="34" charset="-122"/>
                <a:cs typeface="Calibri" pitchFamily="34" charset="-120"/>
              </a:rPr>
              <a:t>→ Data access confirmed under clean room protocols. Pipeline data received and loaded into IMO tracking model. Channel agreement inventory complete. Any new data access delays escalated to Legal and IMO Leader immediately.</a:t>
            </a:r>
            <a:endParaRPr lang="en-US" sz="950" dirty="0"/>
          </a:p>
        </p:txBody>
      </p:sp>
      <p:sp>
        <p:nvSpPr>
          <p:cNvPr id="32" name="Shape 30"/>
          <p:cNvSpPr/>
          <p:nvPr/>
        </p:nvSpPr>
        <p:spPr>
          <a:xfrm>
            <a:off x="4572000" y="3465576"/>
            <a:ext cx="0" cy="438912"/>
          </a:xfrm>
          <a:prstGeom prst="line">
            <a:avLst/>
          </a:prstGeom>
          <a:noFill/>
          <a:ln w="9525">
            <a:solidFill>
              <a:srgbClr val="E0E0E0"/>
            </a:solidFill>
            <a:prstDash val="solid"/>
          </a:ln>
        </p:spPr>
      </p:sp>
      <p:sp>
        <p:nvSpPr>
          <p:cNvPr id="33" name="Shape 31"/>
          <p:cNvSpPr/>
          <p:nvPr/>
        </p:nvSpPr>
        <p:spPr>
          <a:xfrm>
            <a:off x="256032" y="3995928"/>
            <a:ext cx="8631936" cy="804672"/>
          </a:xfrm>
          <a:prstGeom prst="rect">
            <a:avLst/>
          </a:prstGeom>
          <a:solidFill>
            <a:srgbClr val="FFFFFF"/>
          </a:solidFill>
          <a:ln w="9525">
            <a:solidFill>
              <a:srgbClr val="E0E0E0"/>
            </a:solidFill>
            <a:prstDash val="solid"/>
          </a:ln>
        </p:spPr>
      </p:sp>
      <p:sp>
        <p:nvSpPr>
          <p:cNvPr id="34" name="Shape 32"/>
          <p:cNvSpPr/>
          <p:nvPr/>
        </p:nvSpPr>
        <p:spPr>
          <a:xfrm>
            <a:off x="320040" y="4087368"/>
            <a:ext cx="822960" cy="201168"/>
          </a:xfrm>
          <a:prstGeom prst="roundRect">
            <a:avLst>
              <a:gd name="adj" fmla="val 18182"/>
            </a:avLst>
          </a:prstGeom>
          <a:solidFill>
            <a:srgbClr val="FFFFFF"/>
          </a:solidFill>
          <a:ln w="19050">
            <a:solidFill>
              <a:srgbClr val="C97B00"/>
            </a:solidFill>
            <a:prstDash val="solid"/>
          </a:ln>
        </p:spPr>
      </p:sp>
      <p:sp>
        <p:nvSpPr>
          <p:cNvPr id="35" name="Text 33"/>
          <p:cNvSpPr/>
          <p:nvPr/>
        </p:nvSpPr>
        <p:spPr>
          <a:xfrm>
            <a:off x="320040" y="4087368"/>
            <a:ext cx="822960" cy="201168"/>
          </a:xfrm>
          <a:prstGeom prst="rect">
            <a:avLst/>
          </a:prstGeom>
          <a:noFill/>
          <a:ln/>
        </p:spPr>
        <p:txBody>
          <a:bodyPr wrap="square" rtlCol="0" anchor="ctr"/>
          <a:lstStyle/>
          <a:p>
            <a:pPr marL="0" indent="0" algn="ctr">
              <a:buNone/>
            </a:pPr>
            <a:r>
              <a:rPr lang="en-US" sz="900" b="1" dirty="0">
                <a:solidFill>
                  <a:srgbClr val="C97B00"/>
                </a:solidFill>
                <a:latin typeface="Calibri" pitchFamily="34" charset="0"/>
                <a:ea typeface="Calibri" pitchFamily="34" charset="-122"/>
                <a:cs typeface="Calibri" pitchFamily="34" charset="-120"/>
              </a:rPr>
              <a:t>Assumption</a:t>
            </a:r>
            <a:endParaRPr lang="en-US" sz="900" dirty="0"/>
          </a:p>
        </p:txBody>
      </p:sp>
      <p:sp>
        <p:nvSpPr>
          <p:cNvPr id="36" name="Shape 34"/>
          <p:cNvSpPr/>
          <p:nvPr/>
        </p:nvSpPr>
        <p:spPr>
          <a:xfrm>
            <a:off x="1188720" y="4087368"/>
            <a:ext cx="749808" cy="201168"/>
          </a:xfrm>
          <a:prstGeom prst="roundRect">
            <a:avLst>
              <a:gd name="adj" fmla="val 18182"/>
            </a:avLst>
          </a:prstGeom>
          <a:solidFill>
            <a:srgbClr val="FEF3C7"/>
          </a:solidFill>
          <a:ln w="12700">
            <a:solidFill>
              <a:srgbClr val="FEF3C7"/>
            </a:solidFill>
            <a:prstDash val="solid"/>
          </a:ln>
        </p:spPr>
      </p:sp>
      <p:sp>
        <p:nvSpPr>
          <p:cNvPr id="37" name="Text 35"/>
          <p:cNvSpPr/>
          <p:nvPr/>
        </p:nvSpPr>
        <p:spPr>
          <a:xfrm>
            <a:off x="1188720" y="4087368"/>
            <a:ext cx="749808" cy="201168"/>
          </a:xfrm>
          <a:prstGeom prst="rect">
            <a:avLst/>
          </a:prstGeom>
          <a:noFill/>
          <a:ln/>
        </p:spPr>
        <p:txBody>
          <a:bodyPr wrap="square" rtlCol="0" anchor="ctr"/>
          <a:lstStyle/>
          <a:p>
            <a:pPr marL="0" indent="0" algn="ctr">
              <a:buNone/>
            </a:pPr>
            <a:r>
              <a:rPr lang="en-US" sz="900" b="1" dirty="0">
                <a:solidFill>
                  <a:srgbClr val="92400E"/>
                </a:solidFill>
                <a:latin typeface="Calibri" pitchFamily="34" charset="0"/>
                <a:ea typeface="Calibri" pitchFamily="34" charset="-122"/>
                <a:cs typeface="Calibri" pitchFamily="34" charset="-120"/>
              </a:rPr>
              <a:t>Active</a:t>
            </a:r>
            <a:endParaRPr lang="en-US" sz="900" dirty="0"/>
          </a:p>
        </p:txBody>
      </p:sp>
      <p:sp>
        <p:nvSpPr>
          <p:cNvPr id="38" name="Text 36"/>
          <p:cNvSpPr/>
          <p:nvPr/>
        </p:nvSpPr>
        <p:spPr>
          <a:xfrm>
            <a:off x="1993392" y="4050792"/>
            <a:ext cx="6821424" cy="274320"/>
          </a:xfrm>
          <a:prstGeom prst="rect">
            <a:avLst/>
          </a:prstGeom>
          <a:noFill/>
          <a:ln/>
        </p:spPr>
        <p:txBody>
          <a:bodyPr wrap="square" rtlCol="0" anchor="ctr"/>
          <a:lstStyle/>
          <a:p>
            <a:pPr marL="0" indent="0">
              <a:buNone/>
            </a:pPr>
            <a:r>
              <a:rPr lang="en-US" sz="1150" b="1" dirty="0">
                <a:solidFill>
                  <a:srgbClr val="012A2A"/>
                </a:solidFill>
                <a:latin typeface="Cambria" pitchFamily="34" charset="0"/>
                <a:ea typeface="Cambria" pitchFamily="34" charset="-122"/>
                <a:cs typeface="Cambria" pitchFamily="34" charset="-120"/>
              </a:rPr>
              <a:t>Close occurred on March 2 as scheduled with no material delay</a:t>
            </a:r>
            <a:endParaRPr lang="en-US" sz="1150" dirty="0"/>
          </a:p>
        </p:txBody>
      </p:sp>
      <p:sp>
        <p:nvSpPr>
          <p:cNvPr id="39" name="Text 37"/>
          <p:cNvSpPr/>
          <p:nvPr/>
        </p:nvSpPr>
        <p:spPr>
          <a:xfrm>
            <a:off x="320040" y="4343400"/>
            <a:ext cx="4224528" cy="402336"/>
          </a:xfrm>
          <a:prstGeom prst="rect">
            <a:avLst/>
          </a:prstGeom>
          <a:noFill/>
          <a:ln/>
        </p:spPr>
        <p:txBody>
          <a:bodyPr wrap="square" rtlCol="0" anchor="t"/>
          <a:lstStyle/>
          <a:p>
            <a:pPr marL="0" indent="0">
              <a:buNone/>
            </a:pPr>
            <a:r>
              <a:rPr lang="en-US" sz="950" dirty="0">
                <a:solidFill>
                  <a:srgbClr val="0A1F1F"/>
                </a:solidFill>
                <a:latin typeface="Calibri" pitchFamily="34" charset="0"/>
                <a:ea typeface="Calibri" pitchFamily="34" charset="-122"/>
                <a:cs typeface="Calibri" pitchFamily="34" charset="-120"/>
              </a:rPr>
              <a:t>All Day 1 sales readiness work — customer communication distribution, territory freeze, systems preparation, and all-hands scheduling — was sequenced to the March 2 close date.</a:t>
            </a:r>
            <a:endParaRPr lang="en-US" sz="950" dirty="0"/>
          </a:p>
        </p:txBody>
      </p:sp>
      <p:sp>
        <p:nvSpPr>
          <p:cNvPr id="40" name="Text 38"/>
          <p:cNvSpPr/>
          <p:nvPr/>
        </p:nvSpPr>
        <p:spPr>
          <a:xfrm>
            <a:off x="4681728" y="4343400"/>
            <a:ext cx="4224528" cy="402336"/>
          </a:xfrm>
          <a:prstGeom prst="rect">
            <a:avLst/>
          </a:prstGeom>
          <a:noFill/>
          <a:ln/>
        </p:spPr>
        <p:txBody>
          <a:bodyPr wrap="square" rtlCol="0" anchor="t"/>
          <a:lstStyle/>
          <a:p>
            <a:pPr marL="0" indent="0">
              <a:buNone/>
            </a:pPr>
            <a:r>
              <a:rPr lang="en-US" sz="950" i="1" dirty="0">
                <a:solidFill>
                  <a:srgbClr val="1A5C5C"/>
                </a:solidFill>
                <a:latin typeface="Calibri" pitchFamily="34" charset="0"/>
                <a:ea typeface="Calibri" pitchFamily="34" charset="-122"/>
                <a:cs typeface="Calibri" pitchFamily="34" charset="-120"/>
              </a:rPr>
              <a:t>→ Close confirmed March 2. All Day 1 actions executing on schedule. No sequencing adjustments required. Any late-breaking close risk would have been escalated by Legal and IMO Leader with minimum 72-hour notice.</a:t>
            </a:r>
            <a:endParaRPr lang="en-US" sz="950" dirty="0"/>
          </a:p>
        </p:txBody>
      </p:sp>
      <p:sp>
        <p:nvSpPr>
          <p:cNvPr id="41" name="Shape 39"/>
          <p:cNvSpPr/>
          <p:nvPr/>
        </p:nvSpPr>
        <p:spPr>
          <a:xfrm>
            <a:off x="4572000" y="4325112"/>
            <a:ext cx="0" cy="438912"/>
          </a:xfrm>
          <a:prstGeom prst="line">
            <a:avLst/>
          </a:prstGeom>
          <a:noFill/>
          <a:ln w="9525">
            <a:solidFill>
              <a:srgbClr val="E0E0E0"/>
            </a:solidFill>
            <a:prstDash val="solid"/>
          </a:ln>
        </p:spPr>
      </p:sp>
      <p:sp>
        <p:nvSpPr>
          <p:cNvPr id="42" name="Text 40"/>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000000"/>
                </a:solidFill>
                <a:latin typeface="Calibri" pitchFamily="34" charset="0"/>
                <a:ea typeface="Calibri" pitchFamily="34" charset="-122"/>
                <a:cs typeface="Calibri" pitchFamily="34" charset="-120"/>
              </a:rPr>
              <a:t>© 100-Day Advisors  ·  MandAPlaybook.com</a:t>
            </a:r>
            <a:endParaRPr lang="en-US" sz="700" dirty="0"/>
          </a:p>
        </p:txBody>
      </p:sp>
      <p:sp>
        <p:nvSpPr>
          <p:cNvPr id="43" name="Text 41"/>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000000"/>
                </a:solidFill>
                <a:latin typeface="Calibri" pitchFamily="34" charset="0"/>
                <a:ea typeface="Calibri" pitchFamily="34" charset="-122"/>
                <a:cs typeface="Calibri" pitchFamily="34" charset="-120"/>
              </a:rPr>
              <a:t>7</a:t>
            </a:r>
            <a:endParaRPr lang="en-US" sz="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12A2A"/>
        </a:solidFill>
        <a:effectLst/>
      </p:bgPr>
    </p:bg>
    <p:spTree>
      <p:nvGrpSpPr>
        <p:cNvPr id="1" name=""/>
        <p:cNvGrpSpPr/>
        <p:nvPr/>
      </p:nvGrpSpPr>
      <p:grpSpPr>
        <a:xfrm>
          <a:off x="0" y="0"/>
          <a:ext cx="0" cy="0"/>
          <a:chOff x="0" y="0"/>
          <a:chExt cx="0" cy="0"/>
        </a:xfrm>
      </p:grpSpPr>
      <p:sp>
        <p:nvSpPr>
          <p:cNvPr id="2" name="Text 0"/>
          <p:cNvSpPr/>
          <p:nvPr/>
        </p:nvSpPr>
        <p:spPr>
          <a:xfrm>
            <a:off x="548640" y="1371600"/>
            <a:ext cx="8046720" cy="822960"/>
          </a:xfrm>
          <a:prstGeom prst="rect">
            <a:avLst/>
          </a:prstGeom>
          <a:noFill/>
          <a:ln/>
        </p:spPr>
        <p:txBody>
          <a:bodyPr wrap="square" rtlCol="0" anchor="ctr"/>
          <a:lstStyle/>
          <a:p>
            <a:pPr marL="0" indent="0" algn="ctr">
              <a:buNone/>
            </a:pPr>
            <a:r>
              <a:rPr lang="en-US" sz="3600" b="1" dirty="0">
                <a:solidFill>
                  <a:srgbClr val="FFFFFF"/>
                </a:solidFill>
                <a:latin typeface="Cambria" pitchFamily="34" charset="0"/>
                <a:ea typeface="Cambria" pitchFamily="34" charset="-122"/>
                <a:cs typeface="Cambria" pitchFamily="34" charset="-120"/>
              </a:rPr>
              <a:t>Sales is Day 1 Ready and Executing.</a:t>
            </a:r>
            <a:endParaRPr lang="en-US" sz="3600" dirty="0"/>
          </a:p>
        </p:txBody>
      </p:sp>
      <p:sp>
        <p:nvSpPr>
          <p:cNvPr id="3" name="Shape 1"/>
          <p:cNvSpPr/>
          <p:nvPr/>
        </p:nvSpPr>
        <p:spPr>
          <a:xfrm>
            <a:off x="548640" y="2304288"/>
            <a:ext cx="8046720" cy="50292"/>
          </a:xfrm>
          <a:prstGeom prst="rect">
            <a:avLst/>
          </a:prstGeom>
          <a:solidFill>
            <a:srgbClr val="AAFF00"/>
          </a:solidFill>
          <a:ln w="12700">
            <a:solidFill>
              <a:srgbClr val="AAFF00"/>
            </a:solidFill>
            <a:prstDash val="solid"/>
          </a:ln>
        </p:spPr>
      </p:sp>
      <p:sp>
        <p:nvSpPr>
          <p:cNvPr id="4" name="Text 2"/>
          <p:cNvSpPr/>
          <p:nvPr/>
        </p:nvSpPr>
        <p:spPr>
          <a:xfrm>
            <a:off x="548640" y="2487168"/>
            <a:ext cx="8046720" cy="548640"/>
          </a:xfrm>
          <a:prstGeom prst="rect">
            <a:avLst/>
          </a:prstGeom>
          <a:noFill/>
          <a:ln/>
        </p:spPr>
        <p:txBody>
          <a:bodyPr wrap="square" rtlCol="0" anchor="ctr"/>
          <a:lstStyle/>
          <a:p>
            <a:pPr marL="0" indent="0" algn="ctr">
              <a:buNone/>
            </a:pPr>
            <a:r>
              <a:rPr lang="en-US" sz="2600" b="1" kern="0" spc="800" dirty="0">
                <a:solidFill>
                  <a:srgbClr val="FFFFFF"/>
                </a:solidFill>
                <a:latin typeface="Cambria" pitchFamily="34" charset="0"/>
                <a:ea typeface="Cambria" pitchFamily="34" charset="-122"/>
                <a:cs typeface="Cambria" pitchFamily="34" charset="-120"/>
              </a:rPr>
              <a:t>100-DAY ADVISORS</a:t>
            </a:r>
            <a:endParaRPr lang="en-US" sz="2600" dirty="0"/>
          </a:p>
        </p:txBody>
      </p:sp>
      <p:sp>
        <p:nvSpPr>
          <p:cNvPr id="5" name="Text 3"/>
          <p:cNvSpPr/>
          <p:nvPr/>
        </p:nvSpPr>
        <p:spPr>
          <a:xfrm>
            <a:off x="548640" y="3063240"/>
            <a:ext cx="8046720" cy="320040"/>
          </a:xfrm>
          <a:prstGeom prst="rect">
            <a:avLst/>
          </a:prstGeom>
          <a:noFill/>
          <a:ln/>
        </p:spPr>
        <p:txBody>
          <a:bodyPr wrap="square" rtlCol="0" anchor="ctr"/>
          <a:lstStyle/>
          <a:p>
            <a:pPr marL="0" indent="0" algn="ctr">
              <a:buNone/>
            </a:pPr>
            <a:r>
              <a:rPr lang="en-US" sz="1400" i="1" dirty="0">
                <a:solidFill>
                  <a:srgbClr val="AAFF00"/>
                </a:solidFill>
                <a:latin typeface="Cambria" pitchFamily="34" charset="0"/>
                <a:ea typeface="Cambria" pitchFamily="34" charset="-122"/>
                <a:cs typeface="Cambria" pitchFamily="34" charset="-120"/>
              </a:rPr>
              <a:t>Accelerating M&amp;A Integrations</a:t>
            </a:r>
            <a:endParaRPr lang="en-US" sz="1400" dirty="0"/>
          </a:p>
        </p:txBody>
      </p:sp>
      <p:sp>
        <p:nvSpPr>
          <p:cNvPr id="6" name="Text 4"/>
          <p:cNvSpPr/>
          <p:nvPr/>
        </p:nvSpPr>
        <p:spPr>
          <a:xfrm>
            <a:off x="548640" y="3493008"/>
            <a:ext cx="8046720" cy="27432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mandaplaybook.com</a:t>
            </a:r>
            <a:endParaRPr lang="en-US" sz="1200" dirty="0"/>
          </a:p>
        </p:txBody>
      </p:sp>
      <p:sp>
        <p:nvSpPr>
          <p:cNvPr id="7" name="Text 5"/>
          <p:cNvSpPr/>
          <p:nvPr/>
        </p:nvSpPr>
        <p:spPr>
          <a:xfrm>
            <a:off x="548640" y="3785616"/>
            <a:ext cx="8046720" cy="256032"/>
          </a:xfrm>
          <a:prstGeom prst="rect">
            <a:avLst/>
          </a:prstGeom>
          <a:noFill/>
          <a:ln/>
        </p:spPr>
        <p:txBody>
          <a:bodyPr wrap="square" rtlCol="0" anchor="ctr"/>
          <a:lstStyle/>
          <a:p>
            <a:pPr marL="0" indent="0" algn="ctr">
              <a:buNone/>
            </a:pPr>
            <a:r>
              <a:rPr lang="en-US" sz="1100" dirty="0">
                <a:solidFill>
                  <a:srgbClr val="C8FFB0"/>
                </a:solidFill>
                <a:latin typeface="Calibri" pitchFamily="34" charset="0"/>
                <a:ea typeface="Calibri" pitchFamily="34" charset="-122"/>
                <a:cs typeface="Calibri" pitchFamily="34" charset="-120"/>
              </a:rPr>
              <a:t>inquiries@100dayadvisors.com</a:t>
            </a:r>
            <a:endParaRPr lang="en-US" sz="1100" dirty="0"/>
          </a:p>
        </p:txBody>
      </p:sp>
      <p:sp>
        <p:nvSpPr>
          <p:cNvPr id="8" name="Text 6"/>
          <p:cNvSpPr/>
          <p:nvPr/>
        </p:nvSpPr>
        <p:spPr>
          <a:xfrm>
            <a:off x="274320" y="4942332"/>
            <a:ext cx="4572000" cy="164592"/>
          </a:xfrm>
          <a:prstGeom prst="rect">
            <a:avLst/>
          </a:prstGeom>
          <a:noFill/>
          <a:ln/>
        </p:spPr>
        <p:txBody>
          <a:bodyPr wrap="square" rtlCol="0" anchor="ctr"/>
          <a:lstStyle/>
          <a:p>
            <a:pPr marL="0" indent="0" algn="l">
              <a:buNone/>
            </a:pPr>
            <a:r>
              <a:rPr lang="en-US" sz="700" dirty="0">
                <a:solidFill>
                  <a:srgbClr val="C8FFB0"/>
                </a:solidFill>
                <a:latin typeface="Calibri" pitchFamily="34" charset="0"/>
                <a:ea typeface="Calibri" pitchFamily="34" charset="-122"/>
                <a:cs typeface="Calibri" pitchFamily="34" charset="-120"/>
              </a:rPr>
              <a:t>© 100-Day Advisors  ·  MandAPlaybook.com</a:t>
            </a:r>
            <a:endParaRPr lang="en-US" sz="700" dirty="0"/>
          </a:p>
        </p:txBody>
      </p:sp>
      <p:sp>
        <p:nvSpPr>
          <p:cNvPr id="9" name="Text 7"/>
          <p:cNvSpPr/>
          <p:nvPr/>
        </p:nvSpPr>
        <p:spPr>
          <a:xfrm>
            <a:off x="8778240" y="4942332"/>
            <a:ext cx="228600" cy="164592"/>
          </a:xfrm>
          <a:prstGeom prst="rect">
            <a:avLst/>
          </a:prstGeom>
          <a:noFill/>
          <a:ln/>
        </p:spPr>
        <p:txBody>
          <a:bodyPr wrap="square" rtlCol="0" anchor="ctr"/>
          <a:lstStyle/>
          <a:p>
            <a:pPr marL="0" indent="0" algn="r">
              <a:buNone/>
            </a:pPr>
            <a:r>
              <a:rPr lang="en-US" sz="700" dirty="0">
                <a:solidFill>
                  <a:srgbClr val="C8FFB0"/>
                </a:solidFill>
                <a:latin typeface="Calibri" pitchFamily="34" charset="0"/>
                <a:ea typeface="Calibri" pitchFamily="34" charset="-122"/>
                <a:cs typeface="Calibri" pitchFamily="34" charset="-120"/>
              </a:rPr>
              <a:t>8</a:t>
            </a:r>
            <a:endParaRPr lang="en-US" sz="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708</TotalTime>
  <Words>1540</Words>
  <Application>Microsoft Macintosh PowerPoint</Application>
  <PresentationFormat>On-screen Show (16:9)</PresentationFormat>
  <Paragraphs>165</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Sales Day 1 Readiness</dc:title>
  <dc:subject>PptxGenJS Presentation</dc:subject>
  <dc:creator>PptxGenJS</dc:creator>
  <cp:lastModifiedBy>JOE ABERGER</cp:lastModifiedBy>
  <cp:revision>3</cp:revision>
  <dcterms:created xsi:type="dcterms:W3CDTF">2026-06-26T22:43:35Z</dcterms:created>
  <dcterms:modified xsi:type="dcterms:W3CDTF">2026-06-27T15:36:27Z</dcterms:modified>
</cp:coreProperties>
</file>