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A9A"/>
    <a:srgbClr val="F5A623"/>
    <a:srgbClr val="0F4A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10"/>
  </p:normalViewPr>
  <p:slideViewPr>
    <p:cSldViewPr snapToGrid="0" snapToObjects="1">
      <p:cViewPr>
        <p:scale>
          <a:sx n="120" d="100"/>
          <a:sy n="120" d="100"/>
        </p:scale>
        <p:origin x="546"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0374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7A9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0" y="5065776"/>
            <a:ext cx="9144000" cy="73152"/>
          </a:xfrm>
          <a:prstGeom prst="rect">
            <a:avLst/>
          </a:prstGeom>
          <a:solidFill>
            <a:srgbClr val="F5A623"/>
          </a:solidFill>
          <a:ln w="12700">
            <a:solidFill>
              <a:srgbClr val="F5A623"/>
            </a:solidFill>
            <a:prstDash val="solid"/>
          </a:ln>
        </p:spPr>
        <p:txBody>
          <a:bodyPr/>
          <a:lstStyle/>
          <a:p>
            <a:endParaRPr lang="en-US"/>
          </a:p>
        </p:txBody>
      </p:sp>
      <p:sp>
        <p:nvSpPr>
          <p:cNvPr id="4" name="Shape 2"/>
          <p:cNvSpPr/>
          <p:nvPr/>
        </p:nvSpPr>
        <p:spPr>
          <a:xfrm>
            <a:off x="457200" y="594360"/>
            <a:ext cx="8229600" cy="18288"/>
          </a:xfrm>
          <a:prstGeom prst="rect">
            <a:avLst/>
          </a:prstGeom>
          <a:solidFill>
            <a:srgbClr val="F5A623"/>
          </a:solidFill>
          <a:ln w="12700">
            <a:solidFill>
              <a:srgbClr val="F5A623"/>
            </a:solidFill>
            <a:prstDash val="solid"/>
          </a:ln>
        </p:spPr>
        <p:txBody>
          <a:bodyPr/>
          <a:lstStyle/>
          <a:p>
            <a:endParaRPr lang="en-US"/>
          </a:p>
        </p:txBody>
      </p:sp>
      <p:sp>
        <p:nvSpPr>
          <p:cNvPr id="5" name="Shape 3"/>
          <p:cNvSpPr/>
          <p:nvPr/>
        </p:nvSpPr>
        <p:spPr>
          <a:xfrm>
            <a:off x="457200" y="4462272"/>
            <a:ext cx="8229600" cy="18288"/>
          </a:xfrm>
          <a:prstGeom prst="rect">
            <a:avLst/>
          </a:prstGeom>
          <a:solidFill>
            <a:srgbClr val="F5A623"/>
          </a:solidFill>
          <a:ln w="12700">
            <a:solidFill>
              <a:srgbClr val="F5A623"/>
            </a:solidFill>
            <a:prstDash val="solid"/>
          </a:ln>
        </p:spPr>
        <p:txBody>
          <a:bodyPr/>
          <a:lstStyle/>
          <a:p>
            <a:endParaRPr lang="en-US"/>
          </a:p>
        </p:txBody>
      </p:sp>
      <p:sp>
        <p:nvSpPr>
          <p:cNvPr id="6" name="Text 4"/>
          <p:cNvSpPr/>
          <p:nvPr/>
        </p:nvSpPr>
        <p:spPr>
          <a:xfrm>
            <a:off x="914400" y="914400"/>
            <a:ext cx="7315200" cy="50292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COMMUNICATIONS</a:t>
            </a:r>
            <a:endParaRPr lang="en-US" sz="4000" dirty="0"/>
          </a:p>
        </p:txBody>
      </p:sp>
      <p:sp>
        <p:nvSpPr>
          <p:cNvPr id="7" name="Text 5"/>
          <p:cNvSpPr/>
          <p:nvPr/>
        </p:nvSpPr>
        <p:spPr>
          <a:xfrm>
            <a:off x="914400" y="1444752"/>
            <a:ext cx="7315200" cy="777240"/>
          </a:xfrm>
          <a:prstGeom prst="rect">
            <a:avLst/>
          </a:prstGeom>
          <a:noFill/>
          <a:ln/>
        </p:spPr>
        <p:txBody>
          <a:bodyPr wrap="square" rtlCol="0" anchor="ctr"/>
          <a:lstStyle/>
          <a:p>
            <a:pPr marL="0" indent="0" algn="ctr">
              <a:buNone/>
            </a:pPr>
            <a:r>
              <a:rPr lang="en-US" sz="4400" b="1" dirty="0">
                <a:solidFill>
                  <a:srgbClr val="F5A623"/>
                </a:solidFill>
                <a:latin typeface="Cambria" pitchFamily="34" charset="0"/>
                <a:ea typeface="Cambria" pitchFamily="34" charset="-122"/>
                <a:cs typeface="Cambria" pitchFamily="34" charset="-120"/>
              </a:rPr>
              <a:t>M&amp;A INTEGRATION</a:t>
            </a:r>
            <a:endParaRPr lang="en-US" sz="4400" dirty="0"/>
          </a:p>
        </p:txBody>
      </p:sp>
      <p:sp>
        <p:nvSpPr>
          <p:cNvPr id="8" name="Text 6"/>
          <p:cNvSpPr/>
          <p:nvPr/>
        </p:nvSpPr>
        <p:spPr>
          <a:xfrm>
            <a:off x="914400" y="2194560"/>
            <a:ext cx="7315200" cy="685800"/>
          </a:xfrm>
          <a:prstGeom prst="rect">
            <a:avLst/>
          </a:prstGeom>
          <a:noFill/>
          <a:ln/>
        </p:spPr>
        <p:txBody>
          <a:bodyPr wrap="square" rtlCol="0" anchor="ctr"/>
          <a:lstStyle/>
          <a:p>
            <a:pPr marL="0" indent="0" algn="ctr">
              <a:buNone/>
            </a:pPr>
            <a:r>
              <a:rPr lang="en-US" sz="4000" i="1" dirty="0">
                <a:solidFill>
                  <a:srgbClr val="FFFFFF"/>
                </a:solidFill>
                <a:latin typeface="Cambria" pitchFamily="34" charset="0"/>
                <a:ea typeface="Cambria" pitchFamily="34" charset="-122"/>
                <a:cs typeface="Cambria" pitchFamily="34" charset="-120"/>
              </a:rPr>
              <a:t>KICKOFF MEETING</a:t>
            </a:r>
            <a:endParaRPr lang="en-US" sz="4000" dirty="0"/>
          </a:p>
        </p:txBody>
      </p:sp>
      <p:sp>
        <p:nvSpPr>
          <p:cNvPr id="10" name="Text 8"/>
          <p:cNvSpPr/>
          <p:nvPr/>
        </p:nvSpPr>
        <p:spPr>
          <a:xfrm>
            <a:off x="914400" y="3602736"/>
            <a:ext cx="7315200" cy="274320"/>
          </a:xfrm>
          <a:prstGeom prst="rect">
            <a:avLst/>
          </a:prstGeom>
          <a:noFill/>
          <a:ln/>
        </p:spPr>
        <p:txBody>
          <a:bodyPr wrap="square" rtlCol="0" anchor="ctr"/>
          <a:lstStyle/>
          <a:p>
            <a:pPr marL="0" indent="0" algn="ctr">
              <a:buNone/>
            </a:pPr>
            <a:r>
              <a:rPr lang="en-US" sz="1300" b="1" kern="0" spc="150" dirty="0">
                <a:solidFill>
                  <a:srgbClr val="F5A623"/>
                </a:solidFill>
                <a:latin typeface="Cambria" pitchFamily="34" charset="0"/>
                <a:ea typeface="Cambria" pitchFamily="34" charset="-122"/>
                <a:cs typeface="Cambria" pitchFamily="34" charset="-120"/>
              </a:rPr>
              <a:t>100-Day Advisors</a:t>
            </a:r>
            <a:endParaRPr lang="en-US" sz="1300" dirty="0"/>
          </a:p>
        </p:txBody>
      </p:sp>
      <p:sp>
        <p:nvSpPr>
          <p:cNvPr id="12" name="Text 3">
            <a:extLst>
              <a:ext uri="{FF2B5EF4-FFF2-40B4-BE49-F238E27FC236}">
                <a16:creationId xmlns:a16="http://schemas.microsoft.com/office/drawing/2014/main" id="{DAEF382B-4F32-00AC-9C50-38C5A348CE24}"/>
              </a:ext>
            </a:extLst>
          </p:cNvPr>
          <p:cNvSpPr/>
          <p:nvPr/>
        </p:nvSpPr>
        <p:spPr>
          <a:xfrm>
            <a:off x="-1" y="4480560"/>
            <a:ext cx="9116291" cy="642982"/>
          </a:xfrm>
          <a:prstGeom prst="rect">
            <a:avLst/>
          </a:prstGeom>
          <a:noFill/>
          <a:ln/>
        </p:spPr>
        <p:txBody>
          <a:bodyPr wrap="square" rtlCol="0" anchor="ctr"/>
          <a:lstStyle/>
          <a:p>
            <a:pPr marL="0" indent="0" algn="ctr">
              <a:buNone/>
            </a:pPr>
            <a:r>
              <a:rPr lang="en-US" sz="1400" b="1" kern="0" spc="200" dirty="0">
                <a:solidFill>
                  <a:srgbClr val="C9A84C"/>
                </a:solidFill>
                <a:latin typeface="Calibri" pitchFamily="34" charset="0"/>
                <a:ea typeface="Calibri" pitchFamily="34" charset="-122"/>
                <a:cs typeface="Calibri" pitchFamily="34" charset="-120"/>
              </a:rPr>
              <a:t>100-DAY POST-MERGER INTEGRATION PLAYBOOK</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INTEGRATION TIMELINE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Communications milestones across three phases — Pre-Close through Day 100</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9</a:t>
            </a:r>
            <a:endParaRPr lang="en-US" sz="900" dirty="0"/>
          </a:p>
        </p:txBody>
      </p:sp>
      <p:sp>
        <p:nvSpPr>
          <p:cNvPr id="9" name="Shape 6"/>
          <p:cNvSpPr/>
          <p:nvPr/>
        </p:nvSpPr>
        <p:spPr>
          <a:xfrm>
            <a:off x="320040" y="1600200"/>
            <a:ext cx="8503920" cy="256032"/>
          </a:xfrm>
          <a:prstGeom prst="rect">
            <a:avLst/>
          </a:prstGeom>
          <a:solidFill>
            <a:srgbClr val="C8E8F5"/>
          </a:solidFill>
          <a:ln w="12700">
            <a:solidFill>
              <a:srgbClr val="C8E8F5"/>
            </a:solidFill>
            <a:prstDash val="solid"/>
          </a:ln>
        </p:spPr>
        <p:txBody>
          <a:bodyPr/>
          <a:lstStyle/>
          <a:p>
            <a:endParaRPr lang="en-US"/>
          </a:p>
        </p:txBody>
      </p:sp>
      <p:sp>
        <p:nvSpPr>
          <p:cNvPr id="10" name="Shape 7"/>
          <p:cNvSpPr/>
          <p:nvPr/>
        </p:nvSpPr>
        <p:spPr>
          <a:xfrm>
            <a:off x="320040" y="1600200"/>
            <a:ext cx="3401568" cy="256032"/>
          </a:xfrm>
          <a:prstGeom prst="rect">
            <a:avLst/>
          </a:prstGeom>
          <a:solidFill>
            <a:srgbClr val="0F4A5C"/>
          </a:solidFill>
          <a:ln w="12700">
            <a:solidFill>
              <a:srgbClr val="0F4A5C"/>
            </a:solidFill>
            <a:prstDash val="solid"/>
          </a:ln>
        </p:spPr>
        <p:txBody>
          <a:bodyPr/>
          <a:lstStyle/>
          <a:p>
            <a:endParaRPr lang="en-US"/>
          </a:p>
        </p:txBody>
      </p:sp>
      <p:sp>
        <p:nvSpPr>
          <p:cNvPr id="11" name="Text 8"/>
          <p:cNvSpPr/>
          <p:nvPr/>
        </p:nvSpPr>
        <p:spPr>
          <a:xfrm>
            <a:off x="320040" y="1600200"/>
            <a:ext cx="3401568" cy="256032"/>
          </a:xfrm>
          <a:prstGeom prst="rect">
            <a:avLst/>
          </a:prstGeom>
          <a:noFill/>
          <a:ln/>
        </p:spPr>
        <p:txBody>
          <a:bodyPr wrap="square" lIns="0" tIns="0" rIns="0" bIns="0" rtlCol="0" anchor="ctr"/>
          <a:lstStyle/>
          <a:p>
            <a:pPr marL="0" indent="0" algn="ctr">
              <a:buNone/>
            </a:pPr>
            <a:r>
              <a:rPr lang="en-US" sz="800" b="1" dirty="0">
                <a:solidFill>
                  <a:srgbClr val="F5A623"/>
                </a:solidFill>
                <a:latin typeface="Cambria" pitchFamily="34" charset="0"/>
                <a:ea typeface="Cambria" pitchFamily="34" charset="-122"/>
                <a:cs typeface="Cambria" pitchFamily="34" charset="-120"/>
              </a:rPr>
              <a:t>PRE-CLOSE</a:t>
            </a:r>
            <a:endParaRPr lang="en-US" sz="800" dirty="0"/>
          </a:p>
        </p:txBody>
      </p:sp>
      <p:sp>
        <p:nvSpPr>
          <p:cNvPr id="12" name="Shape 9"/>
          <p:cNvSpPr/>
          <p:nvPr/>
        </p:nvSpPr>
        <p:spPr>
          <a:xfrm>
            <a:off x="3538728" y="1600200"/>
            <a:ext cx="2359152" cy="256032"/>
          </a:xfrm>
          <a:prstGeom prst="rect">
            <a:avLst/>
          </a:prstGeom>
          <a:solidFill>
            <a:srgbClr val="1B7A9A"/>
          </a:solidFill>
          <a:ln w="12700">
            <a:solidFill>
              <a:srgbClr val="1B7A9A"/>
            </a:solidFill>
            <a:prstDash val="solid"/>
          </a:ln>
        </p:spPr>
        <p:txBody>
          <a:bodyPr/>
          <a:lstStyle/>
          <a:p>
            <a:endParaRPr lang="en-US"/>
          </a:p>
        </p:txBody>
      </p:sp>
      <p:sp>
        <p:nvSpPr>
          <p:cNvPr id="13" name="Text 10"/>
          <p:cNvSpPr/>
          <p:nvPr/>
        </p:nvSpPr>
        <p:spPr>
          <a:xfrm>
            <a:off x="3538728" y="1600200"/>
            <a:ext cx="2286000" cy="256032"/>
          </a:xfrm>
          <a:prstGeom prst="rect">
            <a:avLst/>
          </a:prstGeom>
          <a:noFill/>
          <a:ln/>
        </p:spPr>
        <p:txBody>
          <a:bodyPr wrap="square" lIns="0" tIns="0" rIns="0" bIns="0" rtlCol="0" anchor="ctr"/>
          <a:lstStyle/>
          <a:p>
            <a:pPr marL="0" indent="0" algn="ctr">
              <a:buNone/>
            </a:pPr>
            <a:r>
              <a:rPr lang="en-US" sz="800" b="1" dirty="0">
                <a:solidFill>
                  <a:srgbClr val="F5A623"/>
                </a:solidFill>
                <a:latin typeface="Cambria" pitchFamily="34" charset="0"/>
                <a:ea typeface="Cambria" pitchFamily="34" charset="-122"/>
                <a:cs typeface="Cambria" pitchFamily="34" charset="-120"/>
              </a:rPr>
              <a:t>DAY 1 / WEEK 1</a:t>
            </a:r>
            <a:endParaRPr lang="en-US" sz="800" dirty="0"/>
          </a:p>
        </p:txBody>
      </p:sp>
      <p:sp>
        <p:nvSpPr>
          <p:cNvPr id="14" name="Shape 11"/>
          <p:cNvSpPr/>
          <p:nvPr/>
        </p:nvSpPr>
        <p:spPr>
          <a:xfrm>
            <a:off x="5897880" y="1600200"/>
            <a:ext cx="3145536" cy="256032"/>
          </a:xfrm>
          <a:prstGeom prst="rect">
            <a:avLst/>
          </a:prstGeom>
          <a:solidFill>
            <a:srgbClr val="1A5A72"/>
          </a:solidFill>
          <a:ln w="12700">
            <a:solidFill>
              <a:srgbClr val="1A5A72"/>
            </a:solidFill>
            <a:prstDash val="solid"/>
          </a:ln>
        </p:spPr>
        <p:txBody>
          <a:bodyPr/>
          <a:lstStyle/>
          <a:p>
            <a:endParaRPr lang="en-US"/>
          </a:p>
        </p:txBody>
      </p:sp>
      <p:sp>
        <p:nvSpPr>
          <p:cNvPr id="15" name="Text 12"/>
          <p:cNvSpPr/>
          <p:nvPr/>
        </p:nvSpPr>
        <p:spPr>
          <a:xfrm>
            <a:off x="4827118" y="1600200"/>
            <a:ext cx="3996842" cy="256032"/>
          </a:xfrm>
          <a:prstGeom prst="rect">
            <a:avLst/>
          </a:prstGeom>
          <a:noFill/>
          <a:ln/>
        </p:spPr>
        <p:txBody>
          <a:bodyPr wrap="square" lIns="0" tIns="0" rIns="0" bIns="0" rtlCol="0" anchor="ctr"/>
          <a:lstStyle/>
          <a:p>
            <a:pPr marL="0" indent="0" algn="ctr">
              <a:buNone/>
            </a:pPr>
            <a:r>
              <a:rPr lang="en-US" sz="800" b="1" dirty="0">
                <a:solidFill>
                  <a:srgbClr val="F5A623"/>
                </a:solidFill>
                <a:latin typeface="Cambria" pitchFamily="34" charset="0"/>
                <a:ea typeface="Cambria" pitchFamily="34" charset="-122"/>
                <a:cs typeface="Cambria" pitchFamily="34" charset="-120"/>
              </a:rPr>
              <a:t>  DAYS 8–100</a:t>
            </a:r>
            <a:endParaRPr lang="en-US" sz="800" dirty="0"/>
          </a:p>
        </p:txBody>
      </p:sp>
      <p:sp>
        <p:nvSpPr>
          <p:cNvPr id="16" name="Shape 13"/>
          <p:cNvSpPr/>
          <p:nvPr/>
        </p:nvSpPr>
        <p:spPr>
          <a:xfrm>
            <a:off x="320040" y="1956816"/>
            <a:ext cx="3063240" cy="2947576"/>
          </a:xfrm>
          <a:prstGeom prst="roundRect">
            <a:avLst>
              <a:gd name="adj" fmla="val 2258"/>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7" name="Text 14"/>
          <p:cNvSpPr/>
          <p:nvPr/>
        </p:nvSpPr>
        <p:spPr>
          <a:xfrm>
            <a:off x="429768" y="2020824"/>
            <a:ext cx="2843784" cy="256032"/>
          </a:xfrm>
          <a:prstGeom prst="rect">
            <a:avLst/>
          </a:prstGeom>
          <a:noFill/>
          <a:ln/>
        </p:spPr>
        <p:txBody>
          <a:bodyPr wrap="square" rtlCol="0" anchor="ctr"/>
          <a:lstStyle/>
          <a:p>
            <a:pPr marL="0" indent="0">
              <a:buNone/>
            </a:pPr>
            <a:r>
              <a:rPr lang="en-US" sz="1050" b="1" dirty="0">
                <a:solidFill>
                  <a:srgbClr val="0F4A5C"/>
                </a:solidFill>
                <a:latin typeface="Cambria" pitchFamily="34" charset="0"/>
                <a:ea typeface="Cambria" pitchFamily="34" charset="-122"/>
                <a:cs typeface="Cambria" pitchFamily="34" charset="-120"/>
              </a:rPr>
              <a:t>PRE-CLOSE</a:t>
            </a:r>
            <a:endParaRPr lang="en-US" sz="1050" dirty="0"/>
          </a:p>
        </p:txBody>
      </p:sp>
      <p:sp>
        <p:nvSpPr>
          <p:cNvPr id="19" name="Shape 16"/>
          <p:cNvSpPr/>
          <p:nvPr/>
        </p:nvSpPr>
        <p:spPr>
          <a:xfrm>
            <a:off x="429768" y="2478024"/>
            <a:ext cx="2843784" cy="18288"/>
          </a:xfrm>
          <a:prstGeom prst="rect">
            <a:avLst/>
          </a:prstGeom>
          <a:solidFill>
            <a:srgbClr val="C8E8F5"/>
          </a:solidFill>
          <a:ln w="12700">
            <a:solidFill>
              <a:srgbClr val="C8E8F5"/>
            </a:solidFill>
            <a:prstDash val="solid"/>
          </a:ln>
        </p:spPr>
        <p:txBody>
          <a:bodyPr/>
          <a:lstStyle/>
          <a:p>
            <a:endParaRPr lang="en-US"/>
          </a:p>
        </p:txBody>
      </p:sp>
      <p:sp>
        <p:nvSpPr>
          <p:cNvPr id="20" name="Text 17"/>
          <p:cNvSpPr/>
          <p:nvPr/>
        </p:nvSpPr>
        <p:spPr>
          <a:xfrm>
            <a:off x="429768" y="2532888"/>
            <a:ext cx="284378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Communications Lead appointed; team confirmed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Embargo protocol written and distributed to all staff and agencies</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Both companies' comms functions fully audited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Master narrative and messaging frameworks approved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Brand architecture decision made; trademark clearance complete</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All Day 1 assets drafted, Legal-cleared, and staged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Full Day 1 dress rehearsal completed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Day 1 Readiness Gate certified by Comms Lead to IMO</a:t>
            </a:r>
            <a:endParaRPr lang="en-US" sz="950" dirty="0"/>
          </a:p>
        </p:txBody>
      </p:sp>
      <p:sp>
        <p:nvSpPr>
          <p:cNvPr id="21" name="Shape 18"/>
          <p:cNvSpPr/>
          <p:nvPr/>
        </p:nvSpPr>
        <p:spPr>
          <a:xfrm>
            <a:off x="3538728" y="1956816"/>
            <a:ext cx="2286000" cy="2947576"/>
          </a:xfrm>
          <a:prstGeom prst="roundRect">
            <a:avLst>
              <a:gd name="adj" fmla="val 280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3648456" y="2020824"/>
            <a:ext cx="2066544" cy="256032"/>
          </a:xfrm>
          <a:prstGeom prst="rect">
            <a:avLst/>
          </a:prstGeom>
          <a:noFill/>
          <a:ln/>
        </p:spPr>
        <p:txBody>
          <a:bodyPr wrap="square" rtlCol="0" anchor="ctr"/>
          <a:lstStyle/>
          <a:p>
            <a:pPr marL="0" indent="0">
              <a:buNone/>
            </a:pPr>
            <a:r>
              <a:rPr lang="en-US" sz="1050" b="1" dirty="0">
                <a:solidFill>
                  <a:srgbClr val="0F4A5C"/>
                </a:solidFill>
                <a:latin typeface="Cambria" pitchFamily="34" charset="0"/>
                <a:ea typeface="Cambria" pitchFamily="34" charset="-122"/>
                <a:cs typeface="Cambria" pitchFamily="34" charset="-120"/>
              </a:rPr>
              <a:t>DAY 1 / WEEK 1</a:t>
            </a:r>
            <a:endParaRPr lang="en-US" sz="1050" dirty="0"/>
          </a:p>
        </p:txBody>
      </p:sp>
      <p:sp>
        <p:nvSpPr>
          <p:cNvPr id="24" name="Shape 21"/>
          <p:cNvSpPr/>
          <p:nvPr/>
        </p:nvSpPr>
        <p:spPr>
          <a:xfrm>
            <a:off x="3648456" y="2478024"/>
            <a:ext cx="2066544" cy="18288"/>
          </a:xfrm>
          <a:prstGeom prst="rect">
            <a:avLst/>
          </a:prstGeom>
          <a:solidFill>
            <a:srgbClr val="C8E8F5"/>
          </a:solidFill>
          <a:ln w="12700">
            <a:solidFill>
              <a:srgbClr val="C8E8F5"/>
            </a:solidFill>
            <a:prstDash val="solid"/>
          </a:ln>
        </p:spPr>
        <p:txBody>
          <a:bodyPr/>
          <a:lstStyle/>
          <a:p>
            <a:endParaRPr lang="en-US"/>
          </a:p>
        </p:txBody>
      </p:sp>
      <p:sp>
        <p:nvSpPr>
          <p:cNvPr id="25" name="Text 22"/>
          <p:cNvSpPr/>
          <p:nvPr/>
        </p:nvSpPr>
        <p:spPr>
          <a:xfrm>
            <a:off x="3648456" y="2532888"/>
            <a:ext cx="2066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CEO letter in manager inboxes before press release</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Top 20 accounts called before wire release</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Publish sequence executed per approved plan</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Website, social, and intranet go live simultaneously</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Comms Lead shadows CEO for first 4 hours</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Sentiment monitored hourly; escalation within 30 min</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Week 1 effectiveness assessment; plan adjusted if needed</a:t>
            </a:r>
            <a:endParaRPr lang="en-US" sz="950" dirty="0"/>
          </a:p>
        </p:txBody>
      </p:sp>
      <p:sp>
        <p:nvSpPr>
          <p:cNvPr id="26" name="Shape 23"/>
          <p:cNvSpPr/>
          <p:nvPr/>
        </p:nvSpPr>
        <p:spPr>
          <a:xfrm>
            <a:off x="5980176" y="1956816"/>
            <a:ext cx="3163824" cy="2947576"/>
          </a:xfrm>
          <a:prstGeom prst="roundRect">
            <a:avLst>
              <a:gd name="adj" fmla="val 2258"/>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27" name="Text 24"/>
          <p:cNvSpPr/>
          <p:nvPr/>
        </p:nvSpPr>
        <p:spPr>
          <a:xfrm>
            <a:off x="6089904" y="2020824"/>
            <a:ext cx="3209544" cy="256032"/>
          </a:xfrm>
          <a:prstGeom prst="rect">
            <a:avLst/>
          </a:prstGeom>
          <a:noFill/>
          <a:ln/>
        </p:spPr>
        <p:txBody>
          <a:bodyPr wrap="square" rtlCol="0" anchor="ctr"/>
          <a:lstStyle/>
          <a:p>
            <a:pPr marL="0" indent="0">
              <a:buNone/>
            </a:pPr>
            <a:r>
              <a:rPr lang="en-US" sz="1050" b="1" dirty="0">
                <a:solidFill>
                  <a:srgbClr val="0F4A5C"/>
                </a:solidFill>
                <a:latin typeface="Cambria" pitchFamily="34" charset="0"/>
                <a:ea typeface="Cambria" pitchFamily="34" charset="-122"/>
                <a:cs typeface="Cambria" pitchFamily="34" charset="-120"/>
              </a:rPr>
              <a:t>DAYS 8–100</a:t>
            </a:r>
            <a:endParaRPr lang="en-US" sz="1050" dirty="0"/>
          </a:p>
        </p:txBody>
      </p:sp>
      <p:sp>
        <p:nvSpPr>
          <p:cNvPr id="29" name="Shape 26"/>
          <p:cNvSpPr/>
          <p:nvPr/>
        </p:nvSpPr>
        <p:spPr>
          <a:xfrm>
            <a:off x="6089904" y="2478024"/>
            <a:ext cx="3209544" cy="18288"/>
          </a:xfrm>
          <a:prstGeom prst="rect">
            <a:avLst/>
          </a:prstGeom>
          <a:solidFill>
            <a:srgbClr val="C8E8F5"/>
          </a:solidFill>
          <a:ln w="12700">
            <a:solidFill>
              <a:srgbClr val="C8E8F5"/>
            </a:solidFill>
            <a:prstDash val="solid"/>
          </a:ln>
        </p:spPr>
        <p:txBody>
          <a:bodyPr/>
          <a:lstStyle/>
          <a:p>
            <a:endParaRPr lang="en-US"/>
          </a:p>
        </p:txBody>
      </p:sp>
      <p:sp>
        <p:nvSpPr>
          <p:cNvPr id="30" name="Text 27"/>
          <p:cNvSpPr/>
          <p:nvPr/>
        </p:nvSpPr>
        <p:spPr>
          <a:xfrm>
            <a:off x="6089904" y="2532888"/>
            <a:ext cx="3209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Pulse survey data reviewed; gaps addressed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Milestone press release issued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Communications gate review with IMO</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Agency consolidation complete</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Brand transition on all digital assets complete</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Journalist correction briefings complete</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Email signature push confirmed by IT</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All comms archived; lessons documented</a:t>
            </a:r>
            <a:endParaRPr lang="en-US" sz="950" dirty="0"/>
          </a:p>
          <a:p>
            <a:pPr marL="342900" indent="-342900">
              <a:spcAft>
                <a:spcPts val="200"/>
              </a:spcAft>
              <a:buSzPct val="100000"/>
              <a:buChar char="•"/>
            </a:pPr>
            <a:r>
              <a:rPr lang="en-US" sz="950" dirty="0">
                <a:solidFill>
                  <a:srgbClr val="0A2A35"/>
                </a:solidFill>
                <a:latin typeface="Calibri" pitchFamily="34" charset="0"/>
                <a:ea typeface="Calibri" pitchFamily="34" charset="-122"/>
                <a:cs typeface="Calibri" pitchFamily="34" charset="-120"/>
              </a:rPr>
              <a:t>Communications gate closed</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DUE DILIGENCE RULES OF ENGAGEMENT</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Data sharing guidelines governing all pre-close Communications access and planning</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10</a:t>
            </a:r>
            <a:endParaRPr lang="en-US" sz="900" dirty="0"/>
          </a:p>
        </p:txBody>
      </p:sp>
      <p:sp>
        <p:nvSpPr>
          <p:cNvPr id="9" name="Shape 6"/>
          <p:cNvSpPr/>
          <p:nvPr/>
        </p:nvSpPr>
        <p:spPr>
          <a:xfrm>
            <a:off x="320040" y="1426464"/>
            <a:ext cx="5166360" cy="3401568"/>
          </a:xfrm>
          <a:prstGeom prst="roundRect">
            <a:avLst>
              <a:gd name="adj" fmla="val 1882"/>
            </a:avLst>
          </a:prstGeom>
          <a:solidFill>
            <a:srgbClr val="1B7A9A"/>
          </a:solidFill>
          <a:ln w="12700">
            <a:noFill/>
            <a:prstDash val="solid"/>
          </a:ln>
        </p:spPr>
        <p:txBody>
          <a:bodyPr/>
          <a:lstStyle/>
          <a:p>
            <a:endParaRPr lang="en-US"/>
          </a:p>
        </p:txBody>
      </p:sp>
      <p:sp>
        <p:nvSpPr>
          <p:cNvPr id="10" name="Text 7"/>
          <p:cNvSpPr/>
          <p:nvPr/>
        </p:nvSpPr>
        <p:spPr>
          <a:xfrm>
            <a:off x="457200" y="1499616"/>
            <a:ext cx="4892040" cy="320040"/>
          </a:xfrm>
          <a:prstGeom prst="rect">
            <a:avLst/>
          </a:prstGeom>
          <a:noFill/>
          <a:ln/>
        </p:spPr>
        <p:txBody>
          <a:bodyPr wrap="square" rtlCol="0" anchor="ctr"/>
          <a:lstStyle/>
          <a:p>
            <a:pPr marL="0" indent="0">
              <a:buNone/>
            </a:pPr>
            <a:r>
              <a:rPr lang="en-US" sz="1050" b="1" kern="0" spc="40" dirty="0">
                <a:solidFill>
                  <a:srgbClr val="F5A623"/>
                </a:solidFill>
                <a:latin typeface="Cambria" pitchFamily="34" charset="0"/>
                <a:ea typeface="Cambria" pitchFamily="34" charset="-122"/>
                <a:cs typeface="Cambria" pitchFamily="34" charset="-120"/>
              </a:rPr>
              <a:t>WHAT YOU MAY AND MAY NOT DO</a:t>
            </a:r>
            <a:endParaRPr lang="en-US" sz="1050" dirty="0"/>
          </a:p>
        </p:txBody>
      </p:sp>
      <p:sp>
        <p:nvSpPr>
          <p:cNvPr id="11" name="Shape 8"/>
          <p:cNvSpPr/>
          <p:nvPr/>
        </p:nvSpPr>
        <p:spPr>
          <a:xfrm>
            <a:off x="457200" y="1819656"/>
            <a:ext cx="4892040"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57200" y="1874520"/>
            <a:ext cx="4892040" cy="288036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All pre-close communications planning uses only information cleared through the data room — confirm scope with Legal before any draft uses non-public target information</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draft message, talking point, or press release may reference non-public target company data without Legal review and sign-off</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Agency partners are subject to the same embargo rules as internal staff — brief them under NDA before any brand or creative work begins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Any message drafted pre-close that could constitute a material public statement must be reviewed by Legal and IR before it is shared internally</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proactive media or investor outreach before close without explicit Legal and CFO authorization</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Social media accounts for the target company may be inventoried but not modified, merged, or retired before close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If you are unsure whether a pre-close communications action is permitted, stop and ask Legal or the Communications Lead before proceeding</a:t>
            </a:r>
            <a:endParaRPr lang="en-US" sz="1050" dirty="0"/>
          </a:p>
        </p:txBody>
      </p:sp>
      <p:sp>
        <p:nvSpPr>
          <p:cNvPr id="13" name="Shape 10"/>
          <p:cNvSpPr/>
          <p:nvPr/>
        </p:nvSpPr>
        <p:spPr>
          <a:xfrm>
            <a:off x="5669280" y="1426464"/>
            <a:ext cx="3246120" cy="1591056"/>
          </a:xfrm>
          <a:prstGeom prst="roundRect">
            <a:avLst>
              <a:gd name="adj" fmla="val 402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5797296" y="1499616"/>
            <a:ext cx="2990088" cy="274320"/>
          </a:xfrm>
          <a:prstGeom prst="rect">
            <a:avLst/>
          </a:prstGeom>
          <a:noFill/>
          <a:ln/>
        </p:spPr>
        <p:txBody>
          <a:bodyPr wrap="square" rtlCol="0" anchor="ctr"/>
          <a:lstStyle/>
          <a:p>
            <a:pPr marL="0" indent="0">
              <a:buNone/>
            </a:pPr>
            <a:r>
              <a:rPr lang="en-US" sz="1000" b="1" dirty="0">
                <a:solidFill>
                  <a:srgbClr val="0F4A5C"/>
                </a:solidFill>
                <a:latin typeface="Cambria" pitchFamily="34" charset="0"/>
                <a:ea typeface="Cambria" pitchFamily="34" charset="-122"/>
                <a:cs typeface="Cambria" pitchFamily="34" charset="-120"/>
              </a:rPr>
              <a:t>CONSEQUENCES OF VIOLATIONS</a:t>
            </a:r>
            <a:endParaRPr lang="en-US" sz="1000" dirty="0"/>
          </a:p>
        </p:txBody>
      </p:sp>
      <p:sp>
        <p:nvSpPr>
          <p:cNvPr id="15" name="Shape 12"/>
          <p:cNvSpPr/>
          <p:nvPr/>
        </p:nvSpPr>
        <p:spPr>
          <a:xfrm>
            <a:off x="5797296" y="1773936"/>
            <a:ext cx="2990088"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5797296" y="1828800"/>
            <a:ext cx="2990088" cy="113385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Using non-public target information in a pre-close communication — even internally — can constitute gun-jumping under HSR antitrust rules. A leaked brand direction or draft press release can become a material public statement. The document trail is the liability.</a:t>
            </a:r>
            <a:endParaRPr lang="en-US" sz="1000" dirty="0"/>
          </a:p>
        </p:txBody>
      </p:sp>
      <p:sp>
        <p:nvSpPr>
          <p:cNvPr id="17" name="Shape 14"/>
          <p:cNvSpPr/>
          <p:nvPr/>
        </p:nvSpPr>
        <p:spPr>
          <a:xfrm>
            <a:off x="5669280" y="3127248"/>
            <a:ext cx="3246120" cy="1700784"/>
          </a:xfrm>
          <a:prstGeom prst="roundRect">
            <a:avLst>
              <a:gd name="adj" fmla="val 376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5797296" y="3200400"/>
            <a:ext cx="2990088" cy="274320"/>
          </a:xfrm>
          <a:prstGeom prst="rect">
            <a:avLst/>
          </a:prstGeom>
          <a:noFill/>
          <a:ln/>
        </p:spPr>
        <p:txBody>
          <a:bodyPr wrap="square" rtlCol="0" anchor="ctr"/>
          <a:lstStyle/>
          <a:p>
            <a:pPr marL="0" indent="0">
              <a:buNone/>
            </a:pPr>
            <a:r>
              <a:rPr lang="en-US" sz="1000" b="1" dirty="0">
                <a:solidFill>
                  <a:srgbClr val="0F4A5C"/>
                </a:solidFill>
                <a:latin typeface="Cambria" pitchFamily="34" charset="0"/>
                <a:ea typeface="Cambria" pitchFamily="34" charset="-122"/>
                <a:cs typeface="Cambria" pitchFamily="34" charset="-120"/>
              </a:rPr>
              <a:t>WHEN IN DOUBT — STOP AND ASK</a:t>
            </a:r>
            <a:endParaRPr lang="en-US" sz="1000" dirty="0"/>
          </a:p>
        </p:txBody>
      </p:sp>
      <p:sp>
        <p:nvSpPr>
          <p:cNvPr id="19" name="Shape 16"/>
          <p:cNvSpPr/>
          <p:nvPr/>
        </p:nvSpPr>
        <p:spPr>
          <a:xfrm>
            <a:off x="5797296" y="3474720"/>
            <a:ext cx="2990088"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5797296" y="3529584"/>
            <a:ext cx="2990088" cy="1243584"/>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Before drafting any communications asset that uses target company information, contact the Communications Lead or Legal. The data room agreement defines what is in scope. If it is not explicitly cleared, it is not cleared.</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2821"/>
            <a:ext cx="9144000" cy="5143500"/>
          </a:xfrm>
          <a:prstGeom prst="rect">
            <a:avLst/>
          </a:prstGeom>
          <a:solidFill>
            <a:srgbClr val="1B7A9A"/>
          </a:solidFill>
          <a:ln/>
        </p:spPr>
        <p:txBody>
          <a:bodyPr/>
          <a:lstStyle/>
          <a:p>
            <a:endParaRPr lang="en-US" dirty="0"/>
          </a:p>
        </p:txBody>
      </p:sp>
      <p:sp>
        <p:nvSpPr>
          <p:cNvPr id="3" name="Shape 1"/>
          <p:cNvSpPr/>
          <p:nvPr/>
        </p:nvSpPr>
        <p:spPr>
          <a:xfrm>
            <a:off x="0" y="1389888"/>
            <a:ext cx="9144000" cy="54864"/>
          </a:xfrm>
          <a:prstGeom prst="rect">
            <a:avLst/>
          </a:prstGeom>
          <a:solidFill>
            <a:srgbClr val="F5A623"/>
          </a:solidFill>
          <a:ln/>
        </p:spPr>
        <p:txBody>
          <a:bodyPr/>
          <a:lstStyle/>
          <a:p>
            <a:endParaRPr lang="en-US" dirty="0">
              <a:solidFill>
                <a:schemeClr val="accent4"/>
              </a:solidFill>
            </a:endParaRPr>
          </a:p>
        </p:txBody>
      </p:sp>
      <p:sp>
        <p:nvSpPr>
          <p:cNvPr id="4" name="Shape 2"/>
          <p:cNvSpPr/>
          <p:nvPr/>
        </p:nvSpPr>
        <p:spPr>
          <a:xfrm>
            <a:off x="0" y="2798064"/>
            <a:ext cx="9144000" cy="54864"/>
          </a:xfrm>
          <a:prstGeom prst="rect">
            <a:avLst/>
          </a:prstGeom>
          <a:solidFill>
            <a:srgbClr val="F5A623"/>
          </a:solidFill>
          <a:ln/>
        </p:spPr>
        <p:txBody>
          <a:bodyPr/>
          <a:lstStyle/>
          <a:p>
            <a:endParaRPr lang="en-US" dirty="0">
              <a:solidFill>
                <a:schemeClr val="accent4"/>
              </a:solidFill>
            </a:endParaRPr>
          </a:p>
        </p:txBody>
      </p:sp>
      <p:sp>
        <p:nvSpPr>
          <p:cNvPr id="5" name="Text 3"/>
          <p:cNvSpPr/>
          <p:nvPr/>
        </p:nvSpPr>
        <p:spPr>
          <a:xfrm>
            <a:off x="0" y="1312818"/>
            <a:ext cx="9144000" cy="1188720"/>
          </a:xfrm>
          <a:prstGeom prst="rect">
            <a:avLst/>
          </a:prstGeom>
          <a:noFill/>
          <a:ln/>
        </p:spPr>
        <p:txBody>
          <a:bodyPr wrap="square" rtlCol="0" anchor="ctr"/>
          <a:lstStyle/>
          <a:p>
            <a:pPr marL="0" indent="0" algn="ctr">
              <a:buNone/>
            </a:pPr>
            <a:r>
              <a:rPr lang="en-US" sz="4800" b="1" i="1" kern="0" spc="800" dirty="0">
                <a:solidFill>
                  <a:srgbClr val="F5A623"/>
                </a:solidFill>
                <a:latin typeface="Cambria" pitchFamily="34" charset="0"/>
                <a:ea typeface="Cambria" pitchFamily="34" charset="-122"/>
                <a:cs typeface="Cambria" pitchFamily="34" charset="-120"/>
              </a:rPr>
              <a:t>100-DAY </a:t>
            </a:r>
            <a:r>
              <a:rPr lang="en-US" sz="4800" b="1" kern="0" spc="1000" dirty="0">
                <a:solidFill>
                  <a:srgbClr val="FFFFFF"/>
                </a:solidFill>
                <a:latin typeface="Cambria" pitchFamily="34" charset="0"/>
                <a:ea typeface="Cambria" pitchFamily="34" charset="-122"/>
                <a:cs typeface="Cambria" pitchFamily="34" charset="-120"/>
              </a:rPr>
              <a:t>ADVISORS</a:t>
            </a:r>
            <a:endParaRPr lang="en-US" sz="4800" dirty="0"/>
          </a:p>
        </p:txBody>
      </p:sp>
      <p:sp>
        <p:nvSpPr>
          <p:cNvPr id="6" name="Text 4"/>
          <p:cNvSpPr/>
          <p:nvPr/>
        </p:nvSpPr>
        <p:spPr>
          <a:xfrm>
            <a:off x="0" y="2304288"/>
            <a:ext cx="9144000" cy="384048"/>
          </a:xfrm>
          <a:prstGeom prst="rect">
            <a:avLst/>
          </a:prstGeom>
          <a:noFill/>
          <a:ln/>
        </p:spPr>
        <p:txBody>
          <a:bodyPr wrap="square" rtlCol="0" anchor="ctr"/>
          <a:lstStyle/>
          <a:p>
            <a:pPr marL="0" indent="0" algn="ctr">
              <a:buNone/>
            </a:pPr>
            <a:r>
              <a:rPr lang="en-US" sz="2800" i="1" dirty="0">
                <a:solidFill>
                  <a:srgbClr val="FFFFFF"/>
                </a:solidFill>
                <a:latin typeface="Calibri" pitchFamily="34" charset="0"/>
                <a:ea typeface="Calibri" pitchFamily="34" charset="-122"/>
                <a:cs typeface="Calibri" pitchFamily="34" charset="-120"/>
              </a:rPr>
              <a:t>Accelerating M&amp;A Integrations</a:t>
            </a:r>
            <a:endParaRPr lang="en-US" sz="2800" dirty="0"/>
          </a:p>
        </p:txBody>
      </p:sp>
      <p:sp>
        <p:nvSpPr>
          <p:cNvPr id="7" name="Text 5"/>
          <p:cNvSpPr/>
          <p:nvPr/>
        </p:nvSpPr>
        <p:spPr>
          <a:xfrm>
            <a:off x="0" y="2944368"/>
            <a:ext cx="9144000" cy="384048"/>
          </a:xfrm>
          <a:prstGeom prst="rect">
            <a:avLst/>
          </a:prstGeom>
          <a:noFill/>
          <a:ln/>
        </p:spPr>
        <p:txBody>
          <a:bodyPr wrap="square" rtlCol="0" anchor="ctr"/>
          <a:lstStyle/>
          <a:p>
            <a:pPr marL="0" indent="0" algn="ctr">
              <a:buNone/>
            </a:pPr>
            <a:r>
              <a:rPr lang="en-US" sz="1400" b="1" dirty="0">
                <a:solidFill>
                  <a:srgbClr val="C9A84C"/>
                </a:solidFill>
                <a:latin typeface="Calibri" pitchFamily="34" charset="0"/>
                <a:ea typeface="Calibri" pitchFamily="34" charset="-122"/>
                <a:cs typeface="Calibri" pitchFamily="34" charset="-120"/>
              </a:rPr>
              <a:t>MandAPlaybook.com</a:t>
            </a:r>
            <a:endParaRPr lang="en-US" sz="1400" dirty="0"/>
          </a:p>
        </p:txBody>
      </p:sp>
      <p:sp>
        <p:nvSpPr>
          <p:cNvPr id="8" name="Text 6"/>
          <p:cNvSpPr/>
          <p:nvPr/>
        </p:nvSpPr>
        <p:spPr>
          <a:xfrm>
            <a:off x="0" y="3337560"/>
            <a:ext cx="9144000" cy="320040"/>
          </a:xfrm>
          <a:prstGeom prst="rect">
            <a:avLst/>
          </a:prstGeom>
          <a:noFill/>
          <a:ln/>
        </p:spPr>
        <p:txBody>
          <a:bodyPr wrap="square" rtlCol="0" anchor="ctr"/>
          <a:lstStyle/>
          <a:p>
            <a:pPr marL="0" indent="0" algn="ctr">
              <a:buNone/>
            </a:pPr>
            <a:r>
              <a:rPr lang="en-US" sz="1200" dirty="0">
                <a:solidFill>
                  <a:srgbClr val="FFC000"/>
                </a:solidFill>
                <a:latin typeface="Calibri" pitchFamily="34" charset="0"/>
                <a:ea typeface="Calibri" pitchFamily="34" charset="-122"/>
                <a:cs typeface="Calibri" pitchFamily="34" charset="-120"/>
              </a:rPr>
              <a:t>inquiries@MandAPlaybook.com</a:t>
            </a:r>
            <a:endParaRPr lang="en-US" sz="1200" dirty="0">
              <a:solidFill>
                <a:srgbClr val="FFC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13476"/>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VALUE DRIVERS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Why Communications is a strategic workstream — not a support function</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1</a:t>
            </a:r>
            <a:endParaRPr lang="en-US" sz="900" dirty="0"/>
          </a:p>
        </p:txBody>
      </p:sp>
      <p:sp>
        <p:nvSpPr>
          <p:cNvPr id="9" name="Shape 6"/>
          <p:cNvSpPr/>
          <p:nvPr/>
        </p:nvSpPr>
        <p:spPr>
          <a:xfrm>
            <a:off x="320040" y="1426464"/>
            <a:ext cx="4251960" cy="1060704"/>
          </a:xfrm>
          <a:prstGeom prst="roundRect">
            <a:avLst>
              <a:gd name="adj" fmla="val 6034"/>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428550"/>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Narrative Control</a:t>
            </a:r>
            <a:endParaRPr lang="en-US" sz="1100" dirty="0"/>
          </a:p>
        </p:txBody>
      </p:sp>
      <p:sp>
        <p:nvSpPr>
          <p:cNvPr id="11" name="Shape 8"/>
          <p:cNvSpPr/>
          <p:nvPr/>
        </p:nvSpPr>
        <p:spPr>
          <a:xfrm>
            <a:off x="448056" y="1721158"/>
            <a:ext cx="3995928"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48056" y="1776022"/>
            <a:ext cx="3995928" cy="52120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Every stakeholder — employees, customers, media, investors — forms an impression of this deal in the first 48 hours. A strong, coordinated narrative set on Day 1 is far easier to maintain than a fractured one to repair.</a:t>
            </a:r>
            <a:endParaRPr lang="en-US" sz="1050" dirty="0"/>
          </a:p>
        </p:txBody>
      </p:sp>
      <p:sp>
        <p:nvSpPr>
          <p:cNvPr id="13" name="Shape 10"/>
          <p:cNvSpPr/>
          <p:nvPr/>
        </p:nvSpPr>
        <p:spPr>
          <a:xfrm>
            <a:off x="4800600" y="1426464"/>
            <a:ext cx="4251960" cy="1060704"/>
          </a:xfrm>
          <a:prstGeom prst="roundRect">
            <a:avLst>
              <a:gd name="adj" fmla="val 6034"/>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412508"/>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Employee Retention</a:t>
            </a:r>
            <a:endParaRPr lang="en-US" sz="1100" dirty="0"/>
          </a:p>
        </p:txBody>
      </p:sp>
      <p:sp>
        <p:nvSpPr>
          <p:cNvPr id="15" name="Shape 12"/>
          <p:cNvSpPr/>
          <p:nvPr/>
        </p:nvSpPr>
        <p:spPr>
          <a:xfrm>
            <a:off x="4928616" y="1705116"/>
            <a:ext cx="3995928"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4928616" y="1759980"/>
            <a:ext cx="3995928" cy="52120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Uncertainty drives attrition. Employees who receive clear, consistent, and timely communications from leadership stay engaged. Those who hear the deal narrative first from external sources lose trust — and trust is slow to rebuild.</a:t>
            </a:r>
            <a:endParaRPr lang="en-US" sz="1050" dirty="0"/>
          </a:p>
        </p:txBody>
      </p:sp>
      <p:sp>
        <p:nvSpPr>
          <p:cNvPr id="17" name="Shape 14"/>
          <p:cNvSpPr/>
          <p:nvPr/>
        </p:nvSpPr>
        <p:spPr>
          <a:xfrm>
            <a:off x="320040" y="2624328"/>
            <a:ext cx="4251960" cy="1060704"/>
          </a:xfrm>
          <a:prstGeom prst="roundRect">
            <a:avLst>
              <a:gd name="adj" fmla="val 6034"/>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2610372"/>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Customer Confidence</a:t>
            </a:r>
            <a:endParaRPr lang="en-US" sz="1100" dirty="0"/>
          </a:p>
        </p:txBody>
      </p:sp>
      <p:sp>
        <p:nvSpPr>
          <p:cNvPr id="19" name="Shape 16"/>
          <p:cNvSpPr/>
          <p:nvPr/>
        </p:nvSpPr>
        <p:spPr>
          <a:xfrm>
            <a:off x="448056" y="2902980"/>
            <a:ext cx="3995928"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448056" y="2957844"/>
            <a:ext cx="3995928" cy="52120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Customers are retention risks the moment a deal is announced. Proactive outreach from their account contact — before the press release — signals continuity and preserves the relationship through the transition.</a:t>
            </a:r>
            <a:endParaRPr lang="en-US" sz="1050" dirty="0"/>
          </a:p>
        </p:txBody>
      </p:sp>
      <p:sp>
        <p:nvSpPr>
          <p:cNvPr id="21" name="Shape 18"/>
          <p:cNvSpPr/>
          <p:nvPr/>
        </p:nvSpPr>
        <p:spPr>
          <a:xfrm>
            <a:off x="4800600" y="2624328"/>
            <a:ext cx="4251960" cy="1060704"/>
          </a:xfrm>
          <a:prstGeom prst="roundRect">
            <a:avLst>
              <a:gd name="adj" fmla="val 6034"/>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2610372"/>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Regulatory &amp; Investor Credibility</a:t>
            </a:r>
            <a:endParaRPr lang="en-US" sz="1100" dirty="0"/>
          </a:p>
        </p:txBody>
      </p:sp>
      <p:sp>
        <p:nvSpPr>
          <p:cNvPr id="23" name="Shape 20"/>
          <p:cNvSpPr/>
          <p:nvPr/>
        </p:nvSpPr>
        <p:spPr>
          <a:xfrm>
            <a:off x="4928616" y="2902980"/>
            <a:ext cx="3995928" cy="22860"/>
          </a:xfrm>
          <a:prstGeom prst="rect">
            <a:avLst/>
          </a:prstGeom>
          <a:solidFill>
            <a:srgbClr val="F5A623"/>
          </a:solidFill>
          <a:ln w="12700">
            <a:solidFill>
              <a:srgbClr val="F5A623"/>
            </a:solidFill>
            <a:prstDash val="solid"/>
          </a:ln>
        </p:spPr>
        <p:txBody>
          <a:bodyPr/>
          <a:lstStyle/>
          <a:p>
            <a:endParaRPr lang="en-US"/>
          </a:p>
        </p:txBody>
      </p:sp>
      <p:sp>
        <p:nvSpPr>
          <p:cNvPr id="24" name="Text 21"/>
          <p:cNvSpPr/>
          <p:nvPr/>
        </p:nvSpPr>
        <p:spPr>
          <a:xfrm>
            <a:off x="4928616" y="2957844"/>
            <a:ext cx="3995928" cy="52120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The sequencing and accuracy of investor and regulatory communications is a legal obligation. A misstatement in an investor letter or a gap in regulatory notice carries material securities law exposure.</a:t>
            </a:r>
            <a:endParaRPr lang="en-US" sz="1050" dirty="0"/>
          </a:p>
        </p:txBody>
      </p:sp>
      <p:sp>
        <p:nvSpPr>
          <p:cNvPr id="25" name="Shape 22"/>
          <p:cNvSpPr/>
          <p:nvPr/>
        </p:nvSpPr>
        <p:spPr>
          <a:xfrm>
            <a:off x="320040" y="3822192"/>
            <a:ext cx="8503920" cy="1060704"/>
          </a:xfrm>
          <a:prstGeom prst="roundRect">
            <a:avLst>
              <a:gd name="adj" fmla="val 6034"/>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448056" y="3808236"/>
            <a:ext cx="824788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Brand &amp; Reputation Protection</a:t>
            </a:r>
            <a:endParaRPr lang="en-US" sz="1100" dirty="0"/>
          </a:p>
        </p:txBody>
      </p:sp>
      <p:sp>
        <p:nvSpPr>
          <p:cNvPr id="27" name="Shape 24"/>
          <p:cNvSpPr/>
          <p:nvPr/>
        </p:nvSpPr>
        <p:spPr>
          <a:xfrm>
            <a:off x="448056" y="4100844"/>
            <a:ext cx="8247888" cy="22860"/>
          </a:xfrm>
          <a:prstGeom prst="rect">
            <a:avLst/>
          </a:prstGeom>
          <a:solidFill>
            <a:srgbClr val="F5A623"/>
          </a:solidFill>
          <a:ln w="12700">
            <a:solidFill>
              <a:srgbClr val="F5A623"/>
            </a:solidFill>
            <a:prstDash val="solid"/>
          </a:ln>
        </p:spPr>
        <p:txBody>
          <a:bodyPr/>
          <a:lstStyle/>
          <a:p>
            <a:endParaRPr lang="en-US"/>
          </a:p>
        </p:txBody>
      </p:sp>
      <p:sp>
        <p:nvSpPr>
          <p:cNvPr id="28" name="Text 25"/>
          <p:cNvSpPr/>
          <p:nvPr/>
        </p:nvSpPr>
        <p:spPr>
          <a:xfrm>
            <a:off x="448056" y="4155708"/>
            <a:ext cx="8247888" cy="52120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The combined entity's market position is built on two brands that may carry different equity. A deliberate, legally cleared brand transition plan protects both while the combined narrative takes hold.</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SUCCESS METRICS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How we measure communications effectiveness — tracked weekly and reported to IMO</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2</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Reach</a:t>
            </a:r>
            <a:endParaRPr lang="en-US" sz="1100" dirty="0"/>
          </a:p>
        </p:txBody>
      </p:sp>
      <p:sp>
        <p:nvSpPr>
          <p:cNvPr id="11" name="Shape 8"/>
          <p:cNvSpPr/>
          <p:nvPr/>
        </p:nvSpPr>
        <p:spPr>
          <a:xfrm>
            <a:off x="448056" y="1801368"/>
            <a:ext cx="3995928"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100% of employees receive each integration communication through their primary channel</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Top 20 strategic accounts personally contacted before press release goes live</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All five audience types covered: employees, customers, media, investors, regulators</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Comprehension</a:t>
            </a:r>
            <a:endParaRPr lang="en-US" sz="1100" dirty="0"/>
          </a:p>
        </p:txBody>
      </p:sp>
      <p:sp>
        <p:nvSpPr>
          <p:cNvPr id="15" name="Shape 12"/>
          <p:cNvSpPr/>
          <p:nvPr/>
        </p:nvSpPr>
        <p:spPr>
          <a:xfrm>
            <a:off x="4928616" y="1801368"/>
            <a:ext cx="3995928"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Day 30 pulse survey: employees can articulate the deal rationale in their own words</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Manager briefings confirm guides received and team conversations completed</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Integration intranet FAQ updated weekly; top questions addressed within 48 hours</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Sentiment</a:t>
            </a:r>
            <a:endParaRPr lang="en-US" sz="1100" dirty="0"/>
          </a:p>
        </p:txBody>
      </p:sp>
      <p:sp>
        <p:nvSpPr>
          <p:cNvPr id="19" name="Shape 16"/>
          <p:cNvSpPr/>
          <p:nvPr/>
        </p:nvSpPr>
        <p:spPr>
          <a:xfrm>
            <a:off x="448056" y="3511296"/>
            <a:ext cx="3995928"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Media sentiment tracked daily; no sustained negative narrative without rapid response</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Employee Net Promoter Score at Day 30, 60, and 100 — no sustained decline</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Customer inquiries resolved within 48 hours; no deal-related churn in first 30 days</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Timeliness</a:t>
            </a:r>
            <a:endParaRPr lang="en-US" sz="1100" dirty="0"/>
          </a:p>
        </p:txBody>
      </p:sp>
      <p:sp>
        <p:nvSpPr>
          <p:cNvPr id="23" name="Shape 20"/>
          <p:cNvSpPr/>
          <p:nvPr/>
        </p:nvSpPr>
        <p:spPr>
          <a:xfrm>
            <a:off x="4928616" y="3511296"/>
            <a:ext cx="3995928" cy="22860"/>
          </a:xfrm>
          <a:prstGeom prst="rect">
            <a:avLst/>
          </a:prstGeom>
          <a:solidFill>
            <a:srgbClr val="F5A623"/>
          </a:solidFill>
          <a:ln w="12700">
            <a:solidFill>
              <a:srgbClr val="F5A623"/>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Every communications asset published before employees hear from external sources</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Day 1 publish sequence executes without error per rehearsed minute-by-minute plan</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No inaccurate trade media coverage unaddressed more than 5 business days</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EXTENT OF INTEGRATION</a:t>
            </a:r>
            <a:endParaRPr lang="en-US" sz="2200" dirty="0"/>
          </a:p>
        </p:txBody>
      </p:sp>
      <p:sp>
        <p:nvSpPr>
          <p:cNvPr id="6" name="Text 3"/>
          <p:cNvSpPr/>
          <p:nvPr/>
        </p:nvSpPr>
        <p:spPr>
          <a:xfrm>
            <a:off x="365760" y="1005840"/>
            <a:ext cx="8412480" cy="347472"/>
          </a:xfrm>
          <a:prstGeom prst="rect">
            <a:avLst/>
          </a:prstGeom>
          <a:noFill/>
          <a:ln>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What is being unified, what is being transitioned, and what stays separate until BAU</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3</a:t>
            </a:r>
            <a:endParaRPr lang="en-US" sz="900" dirty="0"/>
          </a:p>
        </p:txBody>
      </p:sp>
      <p:sp>
        <p:nvSpPr>
          <p:cNvPr id="9" name="Shape 6"/>
          <p:cNvSpPr/>
          <p:nvPr/>
        </p:nvSpPr>
        <p:spPr>
          <a:xfrm>
            <a:off x="320040" y="1426464"/>
            <a:ext cx="2715768" cy="3456432"/>
          </a:xfrm>
          <a:prstGeom prst="roundRect">
            <a:avLst>
              <a:gd name="adj" fmla="val 2357"/>
            </a:avLst>
          </a:prstGeom>
          <a:solidFill>
            <a:srgbClr val="1B7A9A"/>
          </a:solidFill>
          <a:ln w="12700">
            <a:noFill/>
            <a:prstDash val="solid"/>
          </a:ln>
        </p:spPr>
        <p:txBody>
          <a:bodyPr/>
          <a:lstStyle/>
          <a:p>
            <a:endParaRPr lang="en-US"/>
          </a:p>
        </p:txBody>
      </p:sp>
      <p:sp>
        <p:nvSpPr>
          <p:cNvPr id="10" name="Text 7"/>
          <p:cNvSpPr/>
          <p:nvPr/>
        </p:nvSpPr>
        <p:spPr>
          <a:xfrm>
            <a:off x="429768" y="1517904"/>
            <a:ext cx="2496312" cy="347472"/>
          </a:xfrm>
          <a:prstGeom prst="rect">
            <a:avLst/>
          </a:prstGeom>
          <a:noFill/>
          <a:ln/>
        </p:spPr>
        <p:txBody>
          <a:bodyPr wrap="square" rtlCol="0" anchor="ctr"/>
          <a:lstStyle/>
          <a:p>
            <a:pPr marL="0" indent="0" algn="ctr">
              <a:buNone/>
            </a:pPr>
            <a:r>
              <a:rPr lang="en-US" sz="1000" b="1" kern="0" spc="50" dirty="0">
                <a:solidFill>
                  <a:srgbClr val="F5A623"/>
                </a:solidFill>
                <a:latin typeface="Cambria" pitchFamily="34" charset="0"/>
                <a:ea typeface="Cambria" pitchFamily="34" charset="-122"/>
                <a:cs typeface="Cambria" pitchFamily="34" charset="-120"/>
              </a:rPr>
              <a:t>FULLY INTEGRATE</a:t>
            </a:r>
            <a:endParaRPr lang="en-US" sz="1000" dirty="0"/>
          </a:p>
        </p:txBody>
      </p:sp>
      <p:sp>
        <p:nvSpPr>
          <p:cNvPr id="11" name="Shape 8"/>
          <p:cNvSpPr/>
          <p:nvPr/>
        </p:nvSpPr>
        <p:spPr>
          <a:xfrm>
            <a:off x="429768" y="1865376"/>
            <a:ext cx="2496312"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29768"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Master integration narrative and core message platform</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Communications approval workflow and embargo protocol</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RACI matrix across all five audience types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Media monitoring and sentiment reporting</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Internal communications calendar and cadence</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Executive talking points and spokesperson protocols</a:t>
            </a:r>
            <a:endParaRPr lang="en-US" sz="1050" dirty="0"/>
          </a:p>
        </p:txBody>
      </p:sp>
      <p:sp>
        <p:nvSpPr>
          <p:cNvPr id="13" name="Shape 10"/>
          <p:cNvSpPr/>
          <p:nvPr/>
        </p:nvSpPr>
        <p:spPr>
          <a:xfrm>
            <a:off x="3191256" y="1426464"/>
            <a:ext cx="2715768" cy="3456432"/>
          </a:xfrm>
          <a:prstGeom prst="roundRect">
            <a:avLst>
              <a:gd name="adj" fmla="val 2357"/>
            </a:avLst>
          </a:prstGeom>
          <a:solidFill>
            <a:srgbClr val="1B7A9A"/>
          </a:solidFill>
          <a:ln w="12700">
            <a:noFill/>
            <a:prstDash val="solid"/>
          </a:ln>
        </p:spPr>
        <p:txBody>
          <a:bodyPr/>
          <a:lstStyle/>
          <a:p>
            <a:endParaRPr lang="en-US"/>
          </a:p>
        </p:txBody>
      </p:sp>
      <p:sp>
        <p:nvSpPr>
          <p:cNvPr id="14" name="Text 11"/>
          <p:cNvSpPr/>
          <p:nvPr/>
        </p:nvSpPr>
        <p:spPr>
          <a:xfrm>
            <a:off x="3300984" y="1517904"/>
            <a:ext cx="2496312" cy="347472"/>
          </a:xfrm>
          <a:prstGeom prst="rect">
            <a:avLst/>
          </a:prstGeom>
          <a:noFill/>
          <a:ln/>
        </p:spPr>
        <p:txBody>
          <a:bodyPr wrap="square" rtlCol="0" anchor="ctr"/>
          <a:lstStyle/>
          <a:p>
            <a:pPr marL="0" indent="0" algn="ctr">
              <a:buNone/>
            </a:pPr>
            <a:r>
              <a:rPr lang="en-US" sz="1000" b="1" kern="0" spc="50" dirty="0">
                <a:solidFill>
                  <a:srgbClr val="F5A623"/>
                </a:solidFill>
                <a:latin typeface="Cambria" pitchFamily="34" charset="0"/>
                <a:ea typeface="Cambria" pitchFamily="34" charset="-122"/>
                <a:cs typeface="Cambria" pitchFamily="34" charset="-120"/>
              </a:rPr>
              <a:t>PHASED / TRANSITIONAL</a:t>
            </a:r>
            <a:endParaRPr lang="en-US" sz="1000" dirty="0"/>
          </a:p>
        </p:txBody>
      </p:sp>
      <p:sp>
        <p:nvSpPr>
          <p:cNvPr id="15" name="Shape 12"/>
          <p:cNvSpPr/>
          <p:nvPr/>
        </p:nvSpPr>
        <p:spPr>
          <a:xfrm>
            <a:off x="3300984" y="1865376"/>
            <a:ext cx="2496312"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3300984"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Brand architecture — decision Day 1; execution phased through Day 100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Agency consolidation — conflicts cleared by Day 45; rationalization by Day 60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Social media handle consolidation — Day 1 digital, physical assets phased</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Integration intranet site — launched Day 1, built out through Day 60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Biweekly manager briefing cadence — live from Week 1 through Day 100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Journalist correction briefings — completed by Day 60</a:t>
            </a:r>
            <a:endParaRPr lang="en-US" sz="1050" dirty="0"/>
          </a:p>
        </p:txBody>
      </p:sp>
      <p:sp>
        <p:nvSpPr>
          <p:cNvPr id="17" name="Shape 14"/>
          <p:cNvSpPr/>
          <p:nvPr/>
        </p:nvSpPr>
        <p:spPr>
          <a:xfrm>
            <a:off x="6062472" y="1426464"/>
            <a:ext cx="2715768" cy="3456432"/>
          </a:xfrm>
          <a:prstGeom prst="roundRect">
            <a:avLst>
              <a:gd name="adj" fmla="val 2357"/>
            </a:avLst>
          </a:prstGeom>
          <a:solidFill>
            <a:srgbClr val="1B7A9A"/>
          </a:solidFill>
          <a:ln w="12700">
            <a:noFill/>
            <a:prstDash val="solid"/>
          </a:ln>
        </p:spPr>
        <p:txBody>
          <a:bodyPr/>
          <a:lstStyle/>
          <a:p>
            <a:endParaRPr lang="en-US"/>
          </a:p>
        </p:txBody>
      </p:sp>
      <p:sp>
        <p:nvSpPr>
          <p:cNvPr id="18" name="Text 15"/>
          <p:cNvSpPr/>
          <p:nvPr/>
        </p:nvSpPr>
        <p:spPr>
          <a:xfrm>
            <a:off x="6172200" y="1517904"/>
            <a:ext cx="2496312" cy="347472"/>
          </a:xfrm>
          <a:prstGeom prst="rect">
            <a:avLst/>
          </a:prstGeom>
          <a:noFill/>
          <a:ln/>
        </p:spPr>
        <p:txBody>
          <a:bodyPr wrap="square" rtlCol="0" anchor="ctr"/>
          <a:lstStyle/>
          <a:p>
            <a:pPr marL="0" indent="0" algn="ctr">
              <a:buNone/>
            </a:pPr>
            <a:r>
              <a:rPr lang="en-US" sz="1000" b="1" kern="0" spc="50" dirty="0">
                <a:solidFill>
                  <a:srgbClr val="F5A623"/>
                </a:solidFill>
                <a:latin typeface="Cambria" pitchFamily="34" charset="0"/>
                <a:ea typeface="Cambria" pitchFamily="34" charset="-122"/>
                <a:cs typeface="Cambria" pitchFamily="34" charset="-120"/>
              </a:rPr>
              <a:t>RETIRE / ARCHIVE</a:t>
            </a:r>
            <a:endParaRPr lang="en-US" sz="1000" dirty="0"/>
          </a:p>
        </p:txBody>
      </p:sp>
      <p:sp>
        <p:nvSpPr>
          <p:cNvPr id="19" name="Shape 16"/>
          <p:cNvSpPr/>
          <p:nvPr/>
        </p:nvSpPr>
        <p:spPr>
          <a:xfrm>
            <a:off x="6172200" y="1865376"/>
            <a:ext cx="2496312"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6172200"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brand assets — retired per phased transition schedule</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Duplicate agency relationships in same category</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Separate social handles per approved consolidation plan</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approval workflows — replaced by combined RACI</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All integration communications archived at Day 100 per Legal hold schedule</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END STATES — WHAT 'INTEGRATION COMPLETE' LOOKS LIKE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Observable outcomes that signal the Communications workstream is done — by audience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4</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FOR SHAREHOLDERS</a:t>
            </a:r>
            <a:endParaRPr lang="en-US" sz="1100" dirty="0"/>
          </a:p>
        </p:txBody>
      </p:sp>
      <p:sp>
        <p:nvSpPr>
          <p:cNvPr id="11" name="Shape 8"/>
          <p:cNvSpPr/>
          <p:nvPr/>
        </p:nvSpPr>
        <p:spPr>
          <a:xfrm>
            <a:off x="448056" y="1801368"/>
            <a:ext cx="3995928"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Combined entity narrative established in financial media; deal rationale understood</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Day 100 integration success story issued; synergy and retention data anchors the coverage</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All investor communications completed without securities disclosure gaps or corrections</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FOR CUSTOMERS</a:t>
            </a:r>
            <a:endParaRPr lang="en-US" sz="1100" dirty="0"/>
          </a:p>
        </p:txBody>
      </p:sp>
      <p:sp>
        <p:nvSpPr>
          <p:cNvPr id="15" name="Shape 12"/>
          <p:cNvSpPr/>
          <p:nvPr/>
        </p:nvSpPr>
        <p:spPr>
          <a:xfrm>
            <a:off x="4928616" y="1801368"/>
            <a:ext cx="3995928"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Every customer account contacted before the press release; no deal news from external sources</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Combined entity brand and service commitments communicated and confirmed</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No deal-related customer churn attributable to communications failure</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FOR MEDIA &amp; REGULATORS</a:t>
            </a:r>
            <a:endParaRPr lang="en-US" sz="1100" dirty="0"/>
          </a:p>
        </p:txBody>
      </p:sp>
      <p:sp>
        <p:nvSpPr>
          <p:cNvPr id="19" name="Shape 16"/>
          <p:cNvSpPr/>
          <p:nvPr/>
        </p:nvSpPr>
        <p:spPr>
          <a:xfrm>
            <a:off x="448056" y="3511296"/>
            <a:ext cx="3995928"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Inaccurate Day 1 trade coverage corrected via journalist briefings with on-record statements</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Single designated spokesperson across all media inquiries through Day 100</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All regulatory communications completed on Legal-approved timeline; no filing gaps</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FOR EMPLOYEES</a:t>
            </a:r>
            <a:endParaRPr lang="en-US" sz="1100" dirty="0"/>
          </a:p>
        </p:txBody>
      </p:sp>
      <p:sp>
        <p:nvSpPr>
          <p:cNvPr id="23" name="Shape 20"/>
          <p:cNvSpPr/>
          <p:nvPr/>
        </p:nvSpPr>
        <p:spPr>
          <a:xfrm>
            <a:off x="4928616" y="3511296"/>
            <a:ext cx="3995928" cy="22860"/>
          </a:xfrm>
          <a:prstGeom prst="rect">
            <a:avLst/>
          </a:prstGeom>
          <a:solidFill>
            <a:srgbClr val="F5A623"/>
          </a:solidFill>
          <a:ln w="12700">
            <a:solidFill>
              <a:srgbClr val="F5A623"/>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Every employee received leadership communication before hearing the news externally</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Integration intranet site active with current FAQ, org chart, and workstream updates</a:t>
            </a:r>
            <a:endParaRPr lang="en-US" sz="1050" dirty="0"/>
          </a:p>
          <a:p>
            <a:pPr marL="342900" indent="-342900">
              <a:spcAft>
                <a:spcPts val="300"/>
              </a:spcAft>
              <a:buSzPct val="100000"/>
              <a:buChar char="•"/>
            </a:pPr>
            <a:r>
              <a:rPr lang="en-US" sz="1050" dirty="0">
                <a:solidFill>
                  <a:srgbClr val="0A2A35"/>
                </a:solidFill>
                <a:latin typeface="Calibri" pitchFamily="34" charset="0"/>
                <a:ea typeface="Calibri" pitchFamily="34" charset="-122"/>
                <a:cs typeface="Calibri" pitchFamily="34" charset="-120"/>
              </a:rPr>
              <a:t>Day 100 pulse survey shows comprehension and sentiment at or above Day 1 baseline</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NON-NEGOTIABLES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Communications commitments that cannot be deferred, delegated, or compromised</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5</a:t>
            </a:r>
            <a:endParaRPr lang="en-US" sz="900" dirty="0"/>
          </a:p>
        </p:txBody>
      </p:sp>
      <p:sp>
        <p:nvSpPr>
          <p:cNvPr id="9" name="Shape 6"/>
          <p:cNvSpPr/>
          <p:nvPr/>
        </p:nvSpPr>
        <p:spPr>
          <a:xfrm>
            <a:off x="320040" y="1426464"/>
            <a:ext cx="2715768" cy="1572768"/>
          </a:xfrm>
          <a:prstGeom prst="roundRect">
            <a:avLst>
              <a:gd name="adj" fmla="val 4070"/>
            </a:avLst>
          </a:prstGeom>
          <a:solidFill>
            <a:srgbClr val="1B7A9A"/>
          </a:solidFill>
          <a:ln w="12700">
            <a:noFill/>
            <a:prstDash val="solid"/>
          </a:ln>
        </p:spPr>
        <p:txBody>
          <a:bodyPr/>
          <a:lstStyle/>
          <a:p>
            <a:endParaRPr lang="en-US"/>
          </a:p>
        </p:txBody>
      </p:sp>
      <p:sp>
        <p:nvSpPr>
          <p:cNvPr id="10" name="Text 7"/>
          <p:cNvSpPr/>
          <p:nvPr/>
        </p:nvSpPr>
        <p:spPr>
          <a:xfrm>
            <a:off x="448056" y="1508760"/>
            <a:ext cx="2459736" cy="292608"/>
          </a:xfrm>
          <a:prstGeom prst="rect">
            <a:avLst/>
          </a:prstGeom>
          <a:noFill/>
          <a:ln/>
        </p:spPr>
        <p:txBody>
          <a:bodyPr wrap="square" rtlCol="0" anchor="ctr"/>
          <a:lstStyle/>
          <a:p>
            <a:pPr marL="0" indent="0">
              <a:buNone/>
            </a:pPr>
            <a:r>
              <a:rPr lang="en-US" sz="1100" b="1" dirty="0">
                <a:solidFill>
                  <a:srgbClr val="F5A623"/>
                </a:solidFill>
                <a:latin typeface="Cambria" pitchFamily="34" charset="0"/>
                <a:ea typeface="Cambria" pitchFamily="34" charset="-122"/>
                <a:cs typeface="Cambria" pitchFamily="34" charset="-120"/>
              </a:rPr>
              <a:t>Employees Hear It First</a:t>
            </a:r>
            <a:endParaRPr lang="en-US" sz="1100" dirty="0"/>
          </a:p>
        </p:txBody>
      </p:sp>
      <p:sp>
        <p:nvSpPr>
          <p:cNvPr id="11" name="Shape 8"/>
          <p:cNvSpPr/>
          <p:nvPr/>
        </p:nvSpPr>
        <p:spPr>
          <a:xfrm>
            <a:off x="448056" y="1801368"/>
            <a:ext cx="2459736"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48056" y="1856232"/>
            <a:ext cx="2459736" cy="1033272"/>
          </a:xfrm>
          <a:prstGeom prst="rect">
            <a:avLst/>
          </a:prstGeom>
          <a:noFill/>
          <a:ln>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The CEO-signed employee letter reaches manager inboxes before the press release goes live — without exception. An employee who reads about the deal in the news before hearing from leadership loses trust that is slow and expensive to rebuild.</a:t>
            </a:r>
            <a:endParaRPr lang="en-US" sz="1050" dirty="0"/>
          </a:p>
        </p:txBody>
      </p:sp>
      <p:sp>
        <p:nvSpPr>
          <p:cNvPr id="13" name="Shape 10"/>
          <p:cNvSpPr/>
          <p:nvPr/>
        </p:nvSpPr>
        <p:spPr>
          <a:xfrm>
            <a:off x="3191256" y="1426464"/>
            <a:ext cx="2715768" cy="1572768"/>
          </a:xfrm>
          <a:prstGeom prst="roundRect">
            <a:avLst>
              <a:gd name="adj" fmla="val 4070"/>
            </a:avLst>
          </a:prstGeom>
          <a:solidFill>
            <a:srgbClr val="1B7A9A"/>
          </a:solidFill>
          <a:ln w="12700">
            <a:noFill/>
            <a:prstDash val="solid"/>
          </a:ln>
        </p:spPr>
        <p:txBody>
          <a:bodyPr/>
          <a:lstStyle/>
          <a:p>
            <a:endParaRPr lang="en-US"/>
          </a:p>
        </p:txBody>
      </p:sp>
      <p:sp>
        <p:nvSpPr>
          <p:cNvPr id="14" name="Text 11"/>
          <p:cNvSpPr/>
          <p:nvPr/>
        </p:nvSpPr>
        <p:spPr>
          <a:xfrm>
            <a:off x="3319272" y="1508760"/>
            <a:ext cx="2459736" cy="292608"/>
          </a:xfrm>
          <a:prstGeom prst="rect">
            <a:avLst/>
          </a:prstGeom>
          <a:noFill/>
          <a:ln/>
        </p:spPr>
        <p:txBody>
          <a:bodyPr wrap="square" rtlCol="0" anchor="ctr"/>
          <a:lstStyle/>
          <a:p>
            <a:pPr marL="0" indent="0">
              <a:buNone/>
            </a:pPr>
            <a:r>
              <a:rPr lang="en-US" sz="1100" b="1" dirty="0">
                <a:solidFill>
                  <a:srgbClr val="F5A623"/>
                </a:solidFill>
                <a:latin typeface="Cambria" pitchFamily="34" charset="0"/>
                <a:ea typeface="Cambria" pitchFamily="34" charset="-122"/>
                <a:cs typeface="Cambria" pitchFamily="34" charset="-120"/>
              </a:rPr>
              <a:t>The Publish Sequence Is Locked</a:t>
            </a:r>
            <a:endParaRPr lang="en-US" sz="1100" dirty="0"/>
          </a:p>
        </p:txBody>
      </p:sp>
      <p:sp>
        <p:nvSpPr>
          <p:cNvPr id="15" name="Shape 12"/>
          <p:cNvSpPr/>
          <p:nvPr/>
        </p:nvSpPr>
        <p:spPr>
          <a:xfrm>
            <a:off x="3319272" y="1801368"/>
            <a:ext cx="2459736"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3319272"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Regulatory filing → investor comms → employee announcement → press release → social. Any change to this order requires Legal and CFO sign-off. It cannot be modified on the fly during a live close sequence.</a:t>
            </a:r>
            <a:endParaRPr lang="en-US" sz="1050" dirty="0"/>
          </a:p>
        </p:txBody>
      </p:sp>
      <p:sp>
        <p:nvSpPr>
          <p:cNvPr id="17" name="Shape 14"/>
          <p:cNvSpPr/>
          <p:nvPr/>
        </p:nvSpPr>
        <p:spPr>
          <a:xfrm>
            <a:off x="6062472" y="1426464"/>
            <a:ext cx="2715768" cy="1572768"/>
          </a:xfrm>
          <a:prstGeom prst="roundRect">
            <a:avLst>
              <a:gd name="adj" fmla="val 4070"/>
            </a:avLst>
          </a:prstGeom>
          <a:solidFill>
            <a:srgbClr val="1B7A9A"/>
          </a:solidFill>
          <a:ln w="12700">
            <a:noFill/>
            <a:prstDash val="solid"/>
          </a:ln>
        </p:spPr>
        <p:txBody>
          <a:bodyPr/>
          <a:lstStyle/>
          <a:p>
            <a:endParaRPr lang="en-US"/>
          </a:p>
        </p:txBody>
      </p:sp>
      <p:sp>
        <p:nvSpPr>
          <p:cNvPr id="18" name="Text 15"/>
          <p:cNvSpPr/>
          <p:nvPr/>
        </p:nvSpPr>
        <p:spPr>
          <a:xfrm>
            <a:off x="6190488" y="1508760"/>
            <a:ext cx="2459736" cy="292608"/>
          </a:xfrm>
          <a:prstGeom prst="rect">
            <a:avLst/>
          </a:prstGeom>
          <a:noFill/>
          <a:ln/>
        </p:spPr>
        <p:txBody>
          <a:bodyPr wrap="square" rtlCol="0" anchor="ctr"/>
          <a:lstStyle/>
          <a:p>
            <a:pPr marL="0" indent="0">
              <a:buNone/>
            </a:pPr>
            <a:r>
              <a:rPr lang="en-US" sz="1100" b="1" dirty="0">
                <a:solidFill>
                  <a:srgbClr val="F5A623"/>
                </a:solidFill>
                <a:latin typeface="Cambria" pitchFamily="34" charset="0"/>
                <a:ea typeface="Cambria" pitchFamily="34" charset="-122"/>
                <a:cs typeface="Cambria" pitchFamily="34" charset="-120"/>
              </a:rPr>
              <a:t>One Spokesperson. No Exceptions.</a:t>
            </a:r>
            <a:endParaRPr lang="en-US" sz="1100" dirty="0"/>
          </a:p>
        </p:txBody>
      </p:sp>
      <p:sp>
        <p:nvSpPr>
          <p:cNvPr id="19" name="Shape 16"/>
          <p:cNvSpPr/>
          <p:nvPr/>
        </p:nvSpPr>
        <p:spPr>
          <a:xfrm>
            <a:off x="6190488" y="1801368"/>
            <a:ext cx="2459736"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6190488" y="1856232"/>
            <a:ext cx="2587752" cy="1033272"/>
          </a:xfrm>
          <a:prstGeom prst="rect">
            <a:avLst/>
          </a:prstGeom>
          <a:solidFill>
            <a:srgbClr val="1B7A9A"/>
          </a:solid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All media inquiries route to a single designated spokesperson. Every other executive and employee must be briefed to redirect press calls. A rogue spokesperson incident on Day 1 can define the combined entity's media narrative for months.</a:t>
            </a:r>
            <a:endParaRPr lang="en-US" sz="1050" dirty="0"/>
          </a:p>
        </p:txBody>
      </p:sp>
      <p:sp>
        <p:nvSpPr>
          <p:cNvPr id="21" name="Shape 18"/>
          <p:cNvSpPr/>
          <p:nvPr/>
        </p:nvSpPr>
        <p:spPr>
          <a:xfrm>
            <a:off x="320040" y="3118104"/>
            <a:ext cx="2715768" cy="1572768"/>
          </a:xfrm>
          <a:prstGeom prst="roundRect">
            <a:avLst>
              <a:gd name="adj" fmla="val 4070"/>
            </a:avLst>
          </a:prstGeom>
          <a:solidFill>
            <a:srgbClr val="1B7A9A"/>
          </a:solidFill>
          <a:ln w="12700">
            <a:noFill/>
            <a:prstDash val="solid"/>
          </a:ln>
        </p:spPr>
        <p:txBody>
          <a:bodyPr/>
          <a:lstStyle/>
          <a:p>
            <a:endParaRPr lang="en-US"/>
          </a:p>
        </p:txBody>
      </p:sp>
      <p:sp>
        <p:nvSpPr>
          <p:cNvPr id="22" name="Text 19"/>
          <p:cNvSpPr/>
          <p:nvPr/>
        </p:nvSpPr>
        <p:spPr>
          <a:xfrm>
            <a:off x="448056" y="3200400"/>
            <a:ext cx="2459736" cy="292608"/>
          </a:xfrm>
          <a:prstGeom prst="rect">
            <a:avLst/>
          </a:prstGeom>
          <a:noFill/>
          <a:ln/>
        </p:spPr>
        <p:txBody>
          <a:bodyPr wrap="square" rtlCol="0" anchor="ctr"/>
          <a:lstStyle/>
          <a:p>
            <a:pPr marL="0" indent="0">
              <a:buNone/>
            </a:pPr>
            <a:r>
              <a:rPr lang="en-US" sz="1100" b="1" dirty="0">
                <a:solidFill>
                  <a:srgbClr val="F5A623"/>
                </a:solidFill>
                <a:latin typeface="Cambria" pitchFamily="34" charset="0"/>
                <a:ea typeface="Cambria" pitchFamily="34" charset="-122"/>
                <a:cs typeface="Cambria" pitchFamily="34" charset="-120"/>
              </a:rPr>
              <a:t>Master Narrative Before Any Content</a:t>
            </a:r>
            <a:endParaRPr lang="en-US" sz="1100" dirty="0"/>
          </a:p>
        </p:txBody>
      </p:sp>
      <p:sp>
        <p:nvSpPr>
          <p:cNvPr id="23" name="Shape 20"/>
          <p:cNvSpPr/>
          <p:nvPr/>
        </p:nvSpPr>
        <p:spPr>
          <a:xfrm>
            <a:off x="448056" y="3493008"/>
            <a:ext cx="2459736" cy="22860"/>
          </a:xfrm>
          <a:prstGeom prst="rect">
            <a:avLst/>
          </a:prstGeom>
          <a:solidFill>
            <a:srgbClr val="F5A623"/>
          </a:solidFill>
          <a:ln w="12700">
            <a:solidFill>
              <a:srgbClr val="F5A623"/>
            </a:solidFill>
            <a:prstDash val="solid"/>
          </a:ln>
        </p:spPr>
        <p:txBody>
          <a:bodyPr/>
          <a:lstStyle/>
          <a:p>
            <a:endParaRPr lang="en-US"/>
          </a:p>
        </p:txBody>
      </p:sp>
      <p:sp>
        <p:nvSpPr>
          <p:cNvPr id="24" name="Text 21"/>
          <p:cNvSpPr/>
          <p:nvPr/>
        </p:nvSpPr>
        <p:spPr>
          <a:xfrm>
            <a:off x="448056"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No external-facing copy is written until the master integration narrative is approved by the executive sponsor and Legal. All audience-specific content must trace back to this document — without exception.</a:t>
            </a:r>
            <a:endParaRPr lang="en-US" sz="1050" dirty="0"/>
          </a:p>
        </p:txBody>
      </p:sp>
      <p:sp>
        <p:nvSpPr>
          <p:cNvPr id="25" name="Shape 22"/>
          <p:cNvSpPr/>
          <p:nvPr/>
        </p:nvSpPr>
        <p:spPr>
          <a:xfrm>
            <a:off x="3191256" y="3118104"/>
            <a:ext cx="2715768" cy="1572768"/>
          </a:xfrm>
          <a:prstGeom prst="roundRect">
            <a:avLst>
              <a:gd name="adj" fmla="val 4070"/>
            </a:avLst>
          </a:prstGeom>
          <a:solidFill>
            <a:srgbClr val="1B7A9A"/>
          </a:solidFill>
          <a:ln w="12700">
            <a:noFill/>
            <a:prstDash val="solid"/>
          </a:ln>
        </p:spPr>
        <p:txBody>
          <a:bodyPr/>
          <a:lstStyle/>
          <a:p>
            <a:endParaRPr lang="en-US"/>
          </a:p>
        </p:txBody>
      </p:sp>
      <p:sp>
        <p:nvSpPr>
          <p:cNvPr id="26" name="Text 23"/>
          <p:cNvSpPr/>
          <p:nvPr/>
        </p:nvSpPr>
        <p:spPr>
          <a:xfrm>
            <a:off x="3319272" y="3200400"/>
            <a:ext cx="2459736" cy="292608"/>
          </a:xfrm>
          <a:prstGeom prst="rect">
            <a:avLst/>
          </a:prstGeom>
          <a:noFill/>
          <a:ln/>
        </p:spPr>
        <p:txBody>
          <a:bodyPr wrap="square" rtlCol="0" anchor="ctr"/>
          <a:lstStyle/>
          <a:p>
            <a:pPr marL="0" indent="0">
              <a:buNone/>
            </a:pPr>
            <a:r>
              <a:rPr lang="en-US" sz="1100" b="1" dirty="0">
                <a:solidFill>
                  <a:srgbClr val="F5A623"/>
                </a:solidFill>
                <a:latin typeface="Cambria" pitchFamily="34" charset="0"/>
                <a:ea typeface="Cambria" pitchFamily="34" charset="-122"/>
                <a:cs typeface="Cambria" pitchFamily="34" charset="-120"/>
              </a:rPr>
              <a:t>Legal Clears Every Asset</a:t>
            </a:r>
            <a:endParaRPr lang="en-US" sz="1100" dirty="0"/>
          </a:p>
        </p:txBody>
      </p:sp>
      <p:sp>
        <p:nvSpPr>
          <p:cNvPr id="27" name="Shape 24"/>
          <p:cNvSpPr/>
          <p:nvPr/>
        </p:nvSpPr>
        <p:spPr>
          <a:xfrm>
            <a:off x="3319272" y="3493008"/>
            <a:ext cx="2459736" cy="22860"/>
          </a:xfrm>
          <a:prstGeom prst="rect">
            <a:avLst/>
          </a:prstGeom>
          <a:solidFill>
            <a:srgbClr val="F5A623"/>
          </a:solidFill>
          <a:ln w="12700">
            <a:solidFill>
              <a:srgbClr val="F5A623"/>
            </a:solidFill>
            <a:prstDash val="solid"/>
          </a:ln>
        </p:spPr>
        <p:txBody>
          <a:bodyPr/>
          <a:lstStyle/>
          <a:p>
            <a:endParaRPr lang="en-US"/>
          </a:p>
        </p:txBody>
      </p:sp>
      <p:sp>
        <p:nvSpPr>
          <p:cNvPr id="28" name="Text 25"/>
          <p:cNvSpPr/>
          <p:nvPr/>
        </p:nvSpPr>
        <p:spPr>
          <a:xfrm>
            <a:off x="3319272"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No communications asset — press release, employee letter, website update, social post — goes live without Legal sign-off on the final version. Version control must be tracked; Legal reviews the final draft, not an earlier one.</a:t>
            </a:r>
            <a:endParaRPr lang="en-US" sz="1050" dirty="0"/>
          </a:p>
        </p:txBody>
      </p:sp>
      <p:sp>
        <p:nvSpPr>
          <p:cNvPr id="29" name="Shape 26"/>
          <p:cNvSpPr/>
          <p:nvPr/>
        </p:nvSpPr>
        <p:spPr>
          <a:xfrm>
            <a:off x="6062472" y="3118104"/>
            <a:ext cx="2715768" cy="1572768"/>
          </a:xfrm>
          <a:prstGeom prst="roundRect">
            <a:avLst>
              <a:gd name="adj" fmla="val 4070"/>
            </a:avLst>
          </a:prstGeom>
          <a:solidFill>
            <a:srgbClr val="1B7A9A"/>
          </a:solidFill>
          <a:ln w="12700">
            <a:noFill/>
            <a:prstDash val="solid"/>
          </a:ln>
        </p:spPr>
        <p:txBody>
          <a:bodyPr/>
          <a:lstStyle/>
          <a:p>
            <a:endParaRPr lang="en-US"/>
          </a:p>
        </p:txBody>
      </p:sp>
      <p:sp>
        <p:nvSpPr>
          <p:cNvPr id="30" name="Text 27"/>
          <p:cNvSpPr/>
          <p:nvPr/>
        </p:nvSpPr>
        <p:spPr>
          <a:xfrm>
            <a:off x="6190488" y="3192379"/>
            <a:ext cx="2587752" cy="292608"/>
          </a:xfrm>
          <a:prstGeom prst="rect">
            <a:avLst/>
          </a:prstGeom>
          <a:noFill/>
          <a:ln/>
        </p:spPr>
        <p:txBody>
          <a:bodyPr wrap="square" rtlCol="0" anchor="ctr"/>
          <a:lstStyle/>
          <a:p>
            <a:pPr marL="0" indent="0">
              <a:buNone/>
            </a:pPr>
            <a:r>
              <a:rPr lang="en-US" sz="1100" b="1" dirty="0">
                <a:solidFill>
                  <a:srgbClr val="F5A623"/>
                </a:solidFill>
                <a:latin typeface="Cambria" pitchFamily="34" charset="0"/>
                <a:ea typeface="Cambria" pitchFamily="34" charset="-122"/>
                <a:cs typeface="Cambria" pitchFamily="34" charset="-120"/>
              </a:rPr>
              <a:t>Day 1 Is Rehearsed, Not Improvised</a:t>
            </a:r>
            <a:endParaRPr lang="en-US" sz="1100" dirty="0"/>
          </a:p>
        </p:txBody>
      </p:sp>
      <p:sp>
        <p:nvSpPr>
          <p:cNvPr id="31" name="Shape 28"/>
          <p:cNvSpPr/>
          <p:nvPr/>
        </p:nvSpPr>
        <p:spPr>
          <a:xfrm>
            <a:off x="6190488" y="3484987"/>
            <a:ext cx="2459736" cy="22860"/>
          </a:xfrm>
          <a:prstGeom prst="rect">
            <a:avLst/>
          </a:prstGeom>
          <a:solidFill>
            <a:srgbClr val="F5A623"/>
          </a:solidFill>
          <a:ln w="12700">
            <a:solidFill>
              <a:srgbClr val="F5A623"/>
            </a:solidFill>
            <a:prstDash val="solid"/>
          </a:ln>
        </p:spPr>
        <p:txBody>
          <a:bodyPr/>
          <a:lstStyle/>
          <a:p>
            <a:endParaRPr lang="en-US"/>
          </a:p>
        </p:txBody>
      </p:sp>
      <p:sp>
        <p:nvSpPr>
          <p:cNvPr id="32" name="Text 29"/>
          <p:cNvSpPr/>
          <p:nvPr/>
        </p:nvSpPr>
        <p:spPr>
          <a:xfrm>
            <a:off x="6190488" y="3539851"/>
            <a:ext cx="250545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A full-dress rehearsal — every publish workflow, every spokesperson, every timing sequence — must be completed at least two weeks before Day 1. Any technical failure found in the dry run must be resolved before the real sequence runs.</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GOVERNANCE MODEL</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Who owns what — Communications sub-workstream leads and their responsibilities</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6</a:t>
            </a:r>
            <a:endParaRPr lang="en-US" sz="900" dirty="0"/>
          </a:p>
        </p:txBody>
      </p:sp>
      <p:sp>
        <p:nvSpPr>
          <p:cNvPr id="9" name="Shape 6"/>
          <p:cNvSpPr/>
          <p:nvPr/>
        </p:nvSpPr>
        <p:spPr>
          <a:xfrm>
            <a:off x="320040" y="1426464"/>
            <a:ext cx="2715768" cy="1389888"/>
          </a:xfrm>
          <a:prstGeom prst="roundRect">
            <a:avLst>
              <a:gd name="adj" fmla="val 4605"/>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2459736"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Communications Lead</a:t>
            </a:r>
            <a:endParaRPr lang="en-US" sz="1100" dirty="0"/>
          </a:p>
        </p:txBody>
      </p:sp>
      <p:sp>
        <p:nvSpPr>
          <p:cNvPr id="11" name="Shape 8"/>
          <p:cNvSpPr/>
          <p:nvPr/>
        </p:nvSpPr>
        <p:spPr>
          <a:xfrm>
            <a:off x="448056" y="1801368"/>
            <a:ext cx="2459736"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48056" y="1856232"/>
            <a:ext cx="2459736" cy="850392"/>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Single accountable owner for the workstream. Commands the Day 1 publish sequence. Certifies readiness to IMO. Attends Steering Committee. Approves all audience-facing content.</a:t>
            </a:r>
            <a:endParaRPr lang="en-US" sz="1050" dirty="0"/>
          </a:p>
        </p:txBody>
      </p:sp>
      <p:sp>
        <p:nvSpPr>
          <p:cNvPr id="13" name="Shape 10"/>
          <p:cNvSpPr/>
          <p:nvPr/>
        </p:nvSpPr>
        <p:spPr>
          <a:xfrm>
            <a:off x="3191256" y="1426464"/>
            <a:ext cx="2715768" cy="1389888"/>
          </a:xfrm>
          <a:prstGeom prst="roundRect">
            <a:avLst>
              <a:gd name="adj" fmla="val 4605"/>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3319272" y="1468655"/>
            <a:ext cx="2587752"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Communications Integration Manager</a:t>
            </a:r>
            <a:endParaRPr lang="en-US" sz="1100" dirty="0"/>
          </a:p>
        </p:txBody>
      </p:sp>
      <p:sp>
        <p:nvSpPr>
          <p:cNvPr id="15" name="Shape 12"/>
          <p:cNvSpPr/>
          <p:nvPr/>
        </p:nvSpPr>
        <p:spPr>
          <a:xfrm>
            <a:off x="3319272" y="1801368"/>
            <a:ext cx="2459736"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3319272" y="1856232"/>
            <a:ext cx="2459736" cy="850392"/>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Owns integration plan, RAID log, and weekly IMO status reporting. Manages internal communications calendar, executive dashboard, and Day 30/100 gate deliverables.</a:t>
            </a:r>
            <a:endParaRPr lang="en-US" sz="1050" dirty="0"/>
          </a:p>
        </p:txBody>
      </p:sp>
      <p:sp>
        <p:nvSpPr>
          <p:cNvPr id="17" name="Shape 14"/>
          <p:cNvSpPr/>
          <p:nvPr/>
        </p:nvSpPr>
        <p:spPr>
          <a:xfrm>
            <a:off x="6062472" y="1426464"/>
            <a:ext cx="2715768" cy="1389888"/>
          </a:xfrm>
          <a:prstGeom prst="roundRect">
            <a:avLst>
              <a:gd name="adj" fmla="val 4605"/>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6190488" y="1508760"/>
            <a:ext cx="2459736"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Media Relations Manager</a:t>
            </a:r>
            <a:endParaRPr lang="en-US" sz="1100" dirty="0"/>
          </a:p>
        </p:txBody>
      </p:sp>
      <p:sp>
        <p:nvSpPr>
          <p:cNvPr id="19" name="Shape 16"/>
          <p:cNvSpPr/>
          <p:nvPr/>
        </p:nvSpPr>
        <p:spPr>
          <a:xfrm>
            <a:off x="6190488" y="1801368"/>
            <a:ext cx="2459736"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6190488" y="1856232"/>
            <a:ext cx="2459736" cy="850392"/>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Owns press release, media strategy, spokesperson briefing, mock interviews, holding statements, Day 30 press release, and Day 100 success story. Manages journalist correction briefings.</a:t>
            </a:r>
            <a:endParaRPr lang="en-US" sz="1050" dirty="0"/>
          </a:p>
        </p:txBody>
      </p:sp>
      <p:sp>
        <p:nvSpPr>
          <p:cNvPr id="21" name="Shape 18"/>
          <p:cNvSpPr/>
          <p:nvPr/>
        </p:nvSpPr>
        <p:spPr>
          <a:xfrm>
            <a:off x="320040" y="2935224"/>
            <a:ext cx="2715768" cy="1389888"/>
          </a:xfrm>
          <a:prstGeom prst="roundRect">
            <a:avLst>
              <a:gd name="adj" fmla="val 4605"/>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48056" y="3017520"/>
            <a:ext cx="2459736"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Brand &amp; Creative Director</a:t>
            </a:r>
            <a:endParaRPr lang="en-US" sz="1100" dirty="0"/>
          </a:p>
        </p:txBody>
      </p:sp>
      <p:sp>
        <p:nvSpPr>
          <p:cNvPr id="23" name="Shape 20"/>
          <p:cNvSpPr/>
          <p:nvPr/>
        </p:nvSpPr>
        <p:spPr>
          <a:xfrm>
            <a:off x="448056" y="3310128"/>
            <a:ext cx="2459736" cy="22860"/>
          </a:xfrm>
          <a:prstGeom prst="rect">
            <a:avLst/>
          </a:prstGeom>
          <a:solidFill>
            <a:srgbClr val="F5A623"/>
          </a:solidFill>
          <a:ln w="12700">
            <a:solidFill>
              <a:srgbClr val="F5A623"/>
            </a:solidFill>
            <a:prstDash val="solid"/>
          </a:ln>
        </p:spPr>
        <p:txBody>
          <a:bodyPr/>
          <a:lstStyle/>
          <a:p>
            <a:endParaRPr lang="en-US"/>
          </a:p>
        </p:txBody>
      </p:sp>
      <p:sp>
        <p:nvSpPr>
          <p:cNvPr id="24" name="Text 21"/>
          <p:cNvSpPr/>
          <p:nvPr/>
        </p:nvSpPr>
        <p:spPr>
          <a:xfrm>
            <a:off x="448056" y="3364992"/>
            <a:ext cx="2459736" cy="850392"/>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Owns brand architecture decision, trademark clearance coordination, design agency briefing, branded touchpoint inventory, and phased brand transition execution through Day 100.</a:t>
            </a:r>
            <a:endParaRPr lang="en-US" sz="1050" dirty="0"/>
          </a:p>
        </p:txBody>
      </p:sp>
      <p:sp>
        <p:nvSpPr>
          <p:cNvPr id="25" name="Shape 22"/>
          <p:cNvSpPr/>
          <p:nvPr/>
        </p:nvSpPr>
        <p:spPr>
          <a:xfrm>
            <a:off x="3191256" y="2935224"/>
            <a:ext cx="2715768" cy="1389888"/>
          </a:xfrm>
          <a:prstGeom prst="roundRect">
            <a:avLst>
              <a:gd name="adj" fmla="val 4605"/>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3319272" y="3017520"/>
            <a:ext cx="2459736"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Digital Communications Manager</a:t>
            </a:r>
            <a:endParaRPr lang="en-US" sz="1100" dirty="0"/>
          </a:p>
        </p:txBody>
      </p:sp>
      <p:sp>
        <p:nvSpPr>
          <p:cNvPr id="27" name="Shape 24"/>
          <p:cNvSpPr/>
          <p:nvPr/>
        </p:nvSpPr>
        <p:spPr>
          <a:xfrm>
            <a:off x="3319272" y="3310128"/>
            <a:ext cx="2459736" cy="22860"/>
          </a:xfrm>
          <a:prstGeom prst="rect">
            <a:avLst/>
          </a:prstGeom>
          <a:solidFill>
            <a:srgbClr val="F5A623"/>
          </a:solidFill>
          <a:ln w="12700">
            <a:solidFill>
              <a:srgbClr val="F5A623"/>
            </a:solidFill>
            <a:prstDash val="solid"/>
          </a:ln>
        </p:spPr>
        <p:txBody>
          <a:bodyPr/>
          <a:lstStyle/>
          <a:p>
            <a:endParaRPr lang="en-US"/>
          </a:p>
        </p:txBody>
      </p:sp>
      <p:sp>
        <p:nvSpPr>
          <p:cNvPr id="28" name="Text 25"/>
          <p:cNvSpPr/>
          <p:nvPr/>
        </p:nvSpPr>
        <p:spPr>
          <a:xfrm>
            <a:off x="3319272" y="3364992"/>
            <a:ext cx="2459736" cy="850392"/>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Owns website, social channels, intranet, and email signature rollout. Manages Day 1 digital publish sequence, social monitoring protocol, and IT-pushed email signature adoption.</a:t>
            </a:r>
            <a:endParaRPr lang="en-US" sz="1050" dirty="0"/>
          </a:p>
        </p:txBody>
      </p:sp>
      <p:sp>
        <p:nvSpPr>
          <p:cNvPr id="29" name="Shape 26"/>
          <p:cNvSpPr/>
          <p:nvPr/>
        </p:nvSpPr>
        <p:spPr>
          <a:xfrm>
            <a:off x="6062472" y="2935224"/>
            <a:ext cx="2715768" cy="1389888"/>
          </a:xfrm>
          <a:prstGeom prst="roundRect">
            <a:avLst>
              <a:gd name="adj" fmla="val 4605"/>
            </a:avLst>
          </a:prstGeom>
          <a:solidFill>
            <a:srgbClr val="FFFFFF"/>
          </a:solidFill>
          <a:ln w="12700">
            <a:solidFill>
              <a:srgbClr val="C8E8F5"/>
            </a:solidFill>
            <a:prstDash val="solid"/>
          </a:ln>
          <a:effectLst>
            <a:outerShdw blurRad="76200" dist="25400" dir="2700000" algn="bl" rotWithShape="0">
              <a:srgbClr val="000000">
                <a:alpha val="9000"/>
              </a:srgbClr>
            </a:outerShdw>
          </a:effectLst>
        </p:spPr>
        <p:txBody>
          <a:bodyPr/>
          <a:lstStyle/>
          <a:p>
            <a:endParaRPr lang="en-US"/>
          </a:p>
        </p:txBody>
      </p:sp>
      <p:sp>
        <p:nvSpPr>
          <p:cNvPr id="30" name="Text 27"/>
          <p:cNvSpPr/>
          <p:nvPr/>
        </p:nvSpPr>
        <p:spPr>
          <a:xfrm>
            <a:off x="6190488" y="3017520"/>
            <a:ext cx="2459736" cy="292608"/>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IMO (Integration Mgmt Office)</a:t>
            </a:r>
            <a:endParaRPr lang="en-US" sz="1100" dirty="0"/>
          </a:p>
        </p:txBody>
      </p:sp>
      <p:sp>
        <p:nvSpPr>
          <p:cNvPr id="31" name="Shape 28"/>
          <p:cNvSpPr/>
          <p:nvPr/>
        </p:nvSpPr>
        <p:spPr>
          <a:xfrm>
            <a:off x="6190488" y="3310128"/>
            <a:ext cx="2459736" cy="22860"/>
          </a:xfrm>
          <a:prstGeom prst="rect">
            <a:avLst/>
          </a:prstGeom>
          <a:solidFill>
            <a:srgbClr val="F5A623"/>
          </a:solidFill>
          <a:ln w="12700">
            <a:solidFill>
              <a:srgbClr val="F5A623"/>
            </a:solidFill>
            <a:prstDash val="solid"/>
          </a:ln>
        </p:spPr>
        <p:txBody>
          <a:bodyPr/>
          <a:lstStyle/>
          <a:p>
            <a:endParaRPr lang="en-US"/>
          </a:p>
        </p:txBody>
      </p:sp>
      <p:sp>
        <p:nvSpPr>
          <p:cNvPr id="32" name="Text 29"/>
          <p:cNvSpPr/>
          <p:nvPr/>
        </p:nvSpPr>
        <p:spPr>
          <a:xfrm>
            <a:off x="6190488" y="3364992"/>
            <a:ext cx="2459736" cy="850392"/>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Cross-workstream coordination and steering committee reporting. Receives Communications status weekly. Facilitates Day 30 and Day 100 gate reviews. Escalates unresolved blockers.</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GUIDING PRINCIPLES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The criteria that guide every Communications integration decision</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7</a:t>
            </a:r>
            <a:endParaRPr lang="en-US" sz="900" dirty="0"/>
          </a:p>
        </p:txBody>
      </p:sp>
      <p:sp>
        <p:nvSpPr>
          <p:cNvPr id="9" name="Shape 6"/>
          <p:cNvSpPr/>
          <p:nvPr/>
        </p:nvSpPr>
        <p:spPr>
          <a:xfrm>
            <a:off x="320040" y="142646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0" name="Shape 7"/>
          <p:cNvSpPr/>
          <p:nvPr/>
        </p:nvSpPr>
        <p:spPr>
          <a:xfrm>
            <a:off x="429768" y="1600200"/>
            <a:ext cx="347472" cy="347472"/>
          </a:xfrm>
          <a:prstGeom prst="line">
            <a:avLst/>
          </a:prstGeom>
          <a:solidFill>
            <a:srgbClr val="0F4A5C"/>
          </a:solidFill>
          <a:ln w="12700">
            <a:solidFill>
              <a:srgbClr val="0F4A5C"/>
            </a:solidFill>
            <a:prstDash val="solid"/>
          </a:ln>
        </p:spPr>
        <p:txBody>
          <a:bodyPr/>
          <a:lstStyle/>
          <a:p>
            <a:endParaRPr lang="en-US"/>
          </a:p>
        </p:txBody>
      </p:sp>
      <p:sp>
        <p:nvSpPr>
          <p:cNvPr id="11" name="Text 8"/>
          <p:cNvSpPr/>
          <p:nvPr/>
        </p:nvSpPr>
        <p:spPr>
          <a:xfrm>
            <a:off x="429768" y="160020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01</a:t>
            </a:r>
            <a:endParaRPr lang="en-US" sz="900" dirty="0"/>
          </a:p>
        </p:txBody>
      </p:sp>
      <p:sp>
        <p:nvSpPr>
          <p:cNvPr id="12" name="Text 9"/>
          <p:cNvSpPr/>
          <p:nvPr/>
        </p:nvSpPr>
        <p:spPr>
          <a:xfrm>
            <a:off x="868680" y="137817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Employees First, Always</a:t>
            </a:r>
            <a:endParaRPr lang="en-US" sz="1100" dirty="0"/>
          </a:p>
        </p:txBody>
      </p:sp>
      <p:sp>
        <p:nvSpPr>
          <p:cNvPr id="13" name="Text 10"/>
          <p:cNvSpPr/>
          <p:nvPr/>
        </p:nvSpPr>
        <p:spPr>
          <a:xfrm>
            <a:off x="868680" y="1625066"/>
            <a:ext cx="3575304" cy="40233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Employees who understand the deal and hear it from leadership first are the best advocates to customers, media, and the market.</a:t>
            </a:r>
            <a:endParaRPr lang="en-US" sz="1000" dirty="0"/>
          </a:p>
        </p:txBody>
      </p:sp>
      <p:sp>
        <p:nvSpPr>
          <p:cNvPr id="14" name="Shape 11"/>
          <p:cNvSpPr/>
          <p:nvPr/>
        </p:nvSpPr>
        <p:spPr>
          <a:xfrm>
            <a:off x="4727448" y="142646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5" name="Shape 12"/>
          <p:cNvSpPr/>
          <p:nvPr/>
        </p:nvSpPr>
        <p:spPr>
          <a:xfrm>
            <a:off x="4837176" y="1600200"/>
            <a:ext cx="347472" cy="347472"/>
          </a:xfrm>
          <a:prstGeom prst="line">
            <a:avLst/>
          </a:prstGeom>
          <a:solidFill>
            <a:srgbClr val="0F4A5C"/>
          </a:solidFill>
          <a:ln w="12700">
            <a:solidFill>
              <a:srgbClr val="0F4A5C"/>
            </a:solidFill>
            <a:prstDash val="solid"/>
          </a:ln>
        </p:spPr>
        <p:txBody>
          <a:bodyPr/>
          <a:lstStyle/>
          <a:p>
            <a:endParaRPr lang="en-US"/>
          </a:p>
        </p:txBody>
      </p:sp>
      <p:sp>
        <p:nvSpPr>
          <p:cNvPr id="16" name="Text 13"/>
          <p:cNvSpPr/>
          <p:nvPr/>
        </p:nvSpPr>
        <p:spPr>
          <a:xfrm>
            <a:off x="4837176" y="160020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02</a:t>
            </a:r>
            <a:endParaRPr lang="en-US" sz="900" dirty="0"/>
          </a:p>
        </p:txBody>
      </p:sp>
      <p:sp>
        <p:nvSpPr>
          <p:cNvPr id="17" name="Text 14"/>
          <p:cNvSpPr/>
          <p:nvPr/>
        </p:nvSpPr>
        <p:spPr>
          <a:xfrm>
            <a:off x="5276088" y="137817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One Narrative, All Audiences</a:t>
            </a:r>
            <a:endParaRPr lang="en-US" sz="1100" dirty="0"/>
          </a:p>
        </p:txBody>
      </p:sp>
      <p:sp>
        <p:nvSpPr>
          <p:cNvPr id="18" name="Text 15"/>
          <p:cNvSpPr/>
          <p:nvPr/>
        </p:nvSpPr>
        <p:spPr>
          <a:xfrm>
            <a:off x="5276088" y="1625066"/>
            <a:ext cx="3575304" cy="40233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Every audience-specific message traces back to the master integration narrative. Consistency across channels prevents the contradictions that generate employee confusion.</a:t>
            </a:r>
            <a:endParaRPr lang="en-US" sz="1000" dirty="0"/>
          </a:p>
        </p:txBody>
      </p:sp>
      <p:sp>
        <p:nvSpPr>
          <p:cNvPr id="19" name="Shape 16"/>
          <p:cNvSpPr/>
          <p:nvPr/>
        </p:nvSpPr>
        <p:spPr>
          <a:xfrm>
            <a:off x="320040" y="224942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20" name="Shape 17"/>
          <p:cNvSpPr/>
          <p:nvPr/>
        </p:nvSpPr>
        <p:spPr>
          <a:xfrm>
            <a:off x="429768" y="2423160"/>
            <a:ext cx="347472" cy="347472"/>
          </a:xfrm>
          <a:prstGeom prst="line">
            <a:avLst/>
          </a:prstGeom>
          <a:solidFill>
            <a:srgbClr val="0F4A5C"/>
          </a:solidFill>
          <a:ln w="12700">
            <a:solidFill>
              <a:srgbClr val="0F4A5C"/>
            </a:solidFill>
            <a:prstDash val="solid"/>
          </a:ln>
        </p:spPr>
        <p:txBody>
          <a:bodyPr/>
          <a:lstStyle/>
          <a:p>
            <a:endParaRPr lang="en-US"/>
          </a:p>
        </p:txBody>
      </p:sp>
      <p:sp>
        <p:nvSpPr>
          <p:cNvPr id="21" name="Text 18"/>
          <p:cNvSpPr/>
          <p:nvPr/>
        </p:nvSpPr>
        <p:spPr>
          <a:xfrm>
            <a:off x="429768" y="242316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03</a:t>
            </a:r>
            <a:endParaRPr lang="en-US" sz="900" dirty="0"/>
          </a:p>
        </p:txBody>
      </p:sp>
      <p:sp>
        <p:nvSpPr>
          <p:cNvPr id="22" name="Text 19"/>
          <p:cNvSpPr/>
          <p:nvPr/>
        </p:nvSpPr>
        <p:spPr>
          <a:xfrm>
            <a:off x="868680" y="220113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Sequence Is Legal, Not Preference</a:t>
            </a:r>
            <a:endParaRPr lang="en-US" sz="1100" dirty="0"/>
          </a:p>
        </p:txBody>
      </p:sp>
      <p:sp>
        <p:nvSpPr>
          <p:cNvPr id="23" name="Text 20"/>
          <p:cNvSpPr/>
          <p:nvPr/>
        </p:nvSpPr>
        <p:spPr>
          <a:xfrm>
            <a:off x="868680" y="2448026"/>
            <a:ext cx="3575304" cy="566928"/>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The publish order — regulatory, investor, employee, press release, social — is a legal obligation, not a preference. Deviation requires Legal and CFO approval.</a:t>
            </a:r>
            <a:endParaRPr lang="en-US" sz="1000" dirty="0"/>
          </a:p>
        </p:txBody>
      </p:sp>
      <p:sp>
        <p:nvSpPr>
          <p:cNvPr id="24" name="Shape 21"/>
          <p:cNvSpPr/>
          <p:nvPr/>
        </p:nvSpPr>
        <p:spPr>
          <a:xfrm>
            <a:off x="4727448" y="224942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25" name="Shape 22"/>
          <p:cNvSpPr/>
          <p:nvPr/>
        </p:nvSpPr>
        <p:spPr>
          <a:xfrm>
            <a:off x="4837176" y="2423160"/>
            <a:ext cx="347472" cy="347472"/>
          </a:xfrm>
          <a:prstGeom prst="line">
            <a:avLst/>
          </a:prstGeom>
          <a:solidFill>
            <a:srgbClr val="0F4A5C"/>
          </a:solidFill>
          <a:ln w="12700">
            <a:solidFill>
              <a:srgbClr val="0F4A5C"/>
            </a:solidFill>
            <a:prstDash val="solid"/>
          </a:ln>
        </p:spPr>
        <p:txBody>
          <a:bodyPr/>
          <a:lstStyle/>
          <a:p>
            <a:endParaRPr lang="en-US"/>
          </a:p>
        </p:txBody>
      </p:sp>
      <p:sp>
        <p:nvSpPr>
          <p:cNvPr id="26" name="Text 23"/>
          <p:cNvSpPr/>
          <p:nvPr/>
        </p:nvSpPr>
        <p:spPr>
          <a:xfrm>
            <a:off x="4837176" y="242316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04</a:t>
            </a:r>
            <a:endParaRPr lang="en-US" sz="900" dirty="0"/>
          </a:p>
        </p:txBody>
      </p:sp>
      <p:sp>
        <p:nvSpPr>
          <p:cNvPr id="27" name="Text 24"/>
          <p:cNvSpPr/>
          <p:nvPr/>
        </p:nvSpPr>
        <p:spPr>
          <a:xfrm>
            <a:off x="5276088" y="220113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Rehearse Before You Execute</a:t>
            </a:r>
            <a:endParaRPr lang="en-US" sz="1100" dirty="0"/>
          </a:p>
        </p:txBody>
      </p:sp>
      <p:sp>
        <p:nvSpPr>
          <p:cNvPr id="28" name="Text 25"/>
          <p:cNvSpPr/>
          <p:nvPr/>
        </p:nvSpPr>
        <p:spPr>
          <a:xfrm>
            <a:off x="5276088" y="2448026"/>
            <a:ext cx="3703320" cy="40233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The Day 1 sequence is rehearsed end to end at least two weeks before close. Technical failures, spokesman gaps, and timing errors found in the dry run are fixed — not accepted as Day 1 risk.</a:t>
            </a:r>
            <a:endParaRPr lang="en-US" sz="1000" dirty="0"/>
          </a:p>
        </p:txBody>
      </p:sp>
      <p:sp>
        <p:nvSpPr>
          <p:cNvPr id="29" name="Shape 26"/>
          <p:cNvSpPr/>
          <p:nvPr/>
        </p:nvSpPr>
        <p:spPr>
          <a:xfrm>
            <a:off x="320040" y="307238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30" name="Shape 27"/>
          <p:cNvSpPr/>
          <p:nvPr/>
        </p:nvSpPr>
        <p:spPr>
          <a:xfrm>
            <a:off x="429768" y="3246120"/>
            <a:ext cx="347472" cy="347472"/>
          </a:xfrm>
          <a:prstGeom prst="line">
            <a:avLst/>
          </a:prstGeom>
          <a:solidFill>
            <a:srgbClr val="0F4A5C"/>
          </a:solidFill>
          <a:ln w="12700">
            <a:solidFill>
              <a:srgbClr val="0F4A5C"/>
            </a:solidFill>
            <a:prstDash val="solid"/>
          </a:ln>
        </p:spPr>
        <p:txBody>
          <a:bodyPr/>
          <a:lstStyle/>
          <a:p>
            <a:endParaRPr lang="en-US"/>
          </a:p>
        </p:txBody>
      </p:sp>
      <p:sp>
        <p:nvSpPr>
          <p:cNvPr id="31" name="Text 28"/>
          <p:cNvSpPr/>
          <p:nvPr/>
        </p:nvSpPr>
        <p:spPr>
          <a:xfrm>
            <a:off x="429768" y="324612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05</a:t>
            </a:r>
            <a:endParaRPr lang="en-US" sz="900" dirty="0"/>
          </a:p>
        </p:txBody>
      </p:sp>
      <p:sp>
        <p:nvSpPr>
          <p:cNvPr id="32" name="Text 29"/>
          <p:cNvSpPr/>
          <p:nvPr/>
        </p:nvSpPr>
        <p:spPr>
          <a:xfrm>
            <a:off x="868680" y="302409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Silence Is a Message</a:t>
            </a:r>
            <a:endParaRPr lang="en-US" sz="1100" dirty="0"/>
          </a:p>
        </p:txBody>
      </p:sp>
      <p:sp>
        <p:nvSpPr>
          <p:cNvPr id="33" name="Text 30"/>
          <p:cNvSpPr/>
          <p:nvPr/>
        </p:nvSpPr>
        <p:spPr>
          <a:xfrm>
            <a:off x="868680" y="3270986"/>
            <a:ext cx="3575304" cy="40233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Every skipped newsletter, cancelled town hall, or unanswered employee question sends a signal. A consistent cadence — even when there is little new to say.</a:t>
            </a:r>
            <a:endParaRPr lang="en-US" sz="1000" dirty="0"/>
          </a:p>
        </p:txBody>
      </p:sp>
      <p:sp>
        <p:nvSpPr>
          <p:cNvPr id="34" name="Shape 31"/>
          <p:cNvSpPr/>
          <p:nvPr/>
        </p:nvSpPr>
        <p:spPr>
          <a:xfrm>
            <a:off x="4727448" y="307238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35" name="Shape 32"/>
          <p:cNvSpPr/>
          <p:nvPr/>
        </p:nvSpPr>
        <p:spPr>
          <a:xfrm>
            <a:off x="4837176" y="3246120"/>
            <a:ext cx="347472" cy="347472"/>
          </a:xfrm>
          <a:prstGeom prst="line">
            <a:avLst/>
          </a:prstGeom>
          <a:solidFill>
            <a:srgbClr val="0F4A5C"/>
          </a:solidFill>
          <a:ln w="12700">
            <a:solidFill>
              <a:srgbClr val="0F4A5C"/>
            </a:solidFill>
            <a:prstDash val="solid"/>
          </a:ln>
        </p:spPr>
        <p:txBody>
          <a:bodyPr/>
          <a:lstStyle/>
          <a:p>
            <a:endParaRPr lang="en-US"/>
          </a:p>
        </p:txBody>
      </p:sp>
      <p:sp>
        <p:nvSpPr>
          <p:cNvPr id="36" name="Text 33"/>
          <p:cNvSpPr/>
          <p:nvPr/>
        </p:nvSpPr>
        <p:spPr>
          <a:xfrm>
            <a:off x="4837176" y="324612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06</a:t>
            </a:r>
            <a:endParaRPr lang="en-US" sz="900" dirty="0"/>
          </a:p>
        </p:txBody>
      </p:sp>
      <p:sp>
        <p:nvSpPr>
          <p:cNvPr id="37" name="Text 34"/>
          <p:cNvSpPr/>
          <p:nvPr/>
        </p:nvSpPr>
        <p:spPr>
          <a:xfrm>
            <a:off x="5276088" y="302409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Correct Fast, Correct Once</a:t>
            </a:r>
            <a:endParaRPr lang="en-US" sz="1100" dirty="0"/>
          </a:p>
        </p:txBody>
      </p:sp>
      <p:sp>
        <p:nvSpPr>
          <p:cNvPr id="38" name="Text 35"/>
          <p:cNvSpPr/>
          <p:nvPr/>
        </p:nvSpPr>
        <p:spPr>
          <a:xfrm>
            <a:off x="5276088" y="3270986"/>
            <a:ext cx="3703320" cy="40233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Inaccurate media coverage is addressed proactively through journalist briefings with Legal-approved on-record statements — not ignored and not addressed through social media arguments.</a:t>
            </a:r>
            <a:endParaRPr lang="en-US" sz="1000" dirty="0"/>
          </a:p>
        </p:txBody>
      </p:sp>
      <p:sp>
        <p:nvSpPr>
          <p:cNvPr id="39" name="Shape 36"/>
          <p:cNvSpPr/>
          <p:nvPr/>
        </p:nvSpPr>
        <p:spPr>
          <a:xfrm>
            <a:off x="320040" y="389534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40" name="Shape 37"/>
          <p:cNvSpPr/>
          <p:nvPr/>
        </p:nvSpPr>
        <p:spPr>
          <a:xfrm>
            <a:off x="429768" y="4069080"/>
            <a:ext cx="347472" cy="347472"/>
          </a:xfrm>
          <a:prstGeom prst="line">
            <a:avLst/>
          </a:prstGeom>
          <a:solidFill>
            <a:srgbClr val="0F4A5C"/>
          </a:solidFill>
          <a:ln w="12700">
            <a:solidFill>
              <a:srgbClr val="0F4A5C"/>
            </a:solidFill>
            <a:prstDash val="solid"/>
          </a:ln>
        </p:spPr>
        <p:txBody>
          <a:bodyPr/>
          <a:lstStyle/>
          <a:p>
            <a:endParaRPr lang="en-US"/>
          </a:p>
        </p:txBody>
      </p:sp>
      <p:sp>
        <p:nvSpPr>
          <p:cNvPr id="41" name="Text 38"/>
          <p:cNvSpPr/>
          <p:nvPr/>
        </p:nvSpPr>
        <p:spPr>
          <a:xfrm>
            <a:off x="429768" y="406908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07</a:t>
            </a:r>
            <a:endParaRPr lang="en-US" sz="900" dirty="0"/>
          </a:p>
        </p:txBody>
      </p:sp>
      <p:sp>
        <p:nvSpPr>
          <p:cNvPr id="42" name="Text 39"/>
          <p:cNvSpPr/>
          <p:nvPr/>
        </p:nvSpPr>
        <p:spPr>
          <a:xfrm>
            <a:off x="868680" y="384705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Brand Changes Are Phased, Not Rushed</a:t>
            </a:r>
            <a:endParaRPr lang="en-US" sz="1100" dirty="0"/>
          </a:p>
        </p:txBody>
      </p:sp>
      <p:sp>
        <p:nvSpPr>
          <p:cNvPr id="43" name="Text 40"/>
          <p:cNvSpPr/>
          <p:nvPr/>
        </p:nvSpPr>
        <p:spPr>
          <a:xfrm>
            <a:off x="868679" y="4093946"/>
            <a:ext cx="3647173" cy="40233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Day 1 brand changes are limited to what can be executed without error. Over-ambitious Day 1 transitions create customer confusion. Lower-visibility touchpoints follow a published phased schedule.</a:t>
            </a:r>
            <a:endParaRPr lang="en-US" sz="1000" dirty="0"/>
          </a:p>
        </p:txBody>
      </p:sp>
      <p:sp>
        <p:nvSpPr>
          <p:cNvPr id="44" name="Shape 41"/>
          <p:cNvSpPr/>
          <p:nvPr/>
        </p:nvSpPr>
        <p:spPr>
          <a:xfrm>
            <a:off x="4727448" y="3895344"/>
            <a:ext cx="4251960" cy="731520"/>
          </a:xfrm>
          <a:prstGeom prst="roundRect">
            <a:avLst>
              <a:gd name="adj" fmla="val 8750"/>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45" name="Shape 42"/>
          <p:cNvSpPr/>
          <p:nvPr/>
        </p:nvSpPr>
        <p:spPr>
          <a:xfrm>
            <a:off x="4837176" y="4069080"/>
            <a:ext cx="347472" cy="347472"/>
          </a:xfrm>
          <a:prstGeom prst="line">
            <a:avLst/>
          </a:prstGeom>
          <a:solidFill>
            <a:srgbClr val="0F4A5C"/>
          </a:solidFill>
          <a:ln w="12700">
            <a:solidFill>
              <a:srgbClr val="0F4A5C"/>
            </a:solidFill>
            <a:prstDash val="solid"/>
          </a:ln>
        </p:spPr>
        <p:txBody>
          <a:bodyPr/>
          <a:lstStyle/>
          <a:p>
            <a:endParaRPr lang="en-US"/>
          </a:p>
        </p:txBody>
      </p:sp>
      <p:sp>
        <p:nvSpPr>
          <p:cNvPr id="46" name="Text 43"/>
          <p:cNvSpPr/>
          <p:nvPr/>
        </p:nvSpPr>
        <p:spPr>
          <a:xfrm>
            <a:off x="4837176" y="4069080"/>
            <a:ext cx="347472" cy="347472"/>
          </a:xfrm>
          <a:prstGeom prst="rect">
            <a:avLst/>
          </a:prstGeom>
          <a:noFill/>
          <a:ln/>
        </p:spPr>
        <p:txBody>
          <a:bodyPr wrap="square" lIns="0" tIns="0" rIns="0" bIns="0" rtlCol="0" anchor="ctr"/>
          <a:lstStyle/>
          <a:p>
            <a:pPr marL="0" indent="0" algn="ctr">
              <a:buNone/>
            </a:pPr>
            <a:r>
              <a:rPr lang="en-US" sz="900" b="1" dirty="0">
                <a:solidFill>
                  <a:srgbClr val="F5A623"/>
                </a:solidFill>
                <a:latin typeface="Cambria" pitchFamily="34" charset="0"/>
                <a:ea typeface="Cambria" pitchFamily="34" charset="-122"/>
                <a:cs typeface="Cambria" pitchFamily="34" charset="-120"/>
              </a:rPr>
              <a:t>08</a:t>
            </a:r>
            <a:endParaRPr lang="en-US" sz="900" dirty="0"/>
          </a:p>
        </p:txBody>
      </p:sp>
      <p:sp>
        <p:nvSpPr>
          <p:cNvPr id="47" name="Text 44"/>
          <p:cNvSpPr/>
          <p:nvPr/>
        </p:nvSpPr>
        <p:spPr>
          <a:xfrm>
            <a:off x="5276088" y="3847058"/>
            <a:ext cx="3575304" cy="256032"/>
          </a:xfrm>
          <a:prstGeom prst="rect">
            <a:avLst/>
          </a:prstGeom>
          <a:noFill/>
          <a:ln/>
        </p:spPr>
        <p:txBody>
          <a:bodyPr wrap="square" rtlCol="0" anchor="ctr"/>
          <a:lstStyle/>
          <a:p>
            <a:pPr marL="0" indent="0">
              <a:buNone/>
            </a:pPr>
            <a:r>
              <a:rPr lang="en-US" sz="1100" b="1" dirty="0">
                <a:solidFill>
                  <a:srgbClr val="0F4A5C"/>
                </a:solidFill>
                <a:latin typeface="Cambria" pitchFamily="34" charset="0"/>
                <a:ea typeface="Cambria" pitchFamily="34" charset="-122"/>
                <a:cs typeface="Cambria" pitchFamily="34" charset="-120"/>
              </a:rPr>
              <a:t>Archive Everything</a:t>
            </a:r>
            <a:endParaRPr lang="en-US" sz="1100" dirty="0"/>
          </a:p>
        </p:txBody>
      </p:sp>
      <p:sp>
        <p:nvSpPr>
          <p:cNvPr id="48" name="Text 45"/>
          <p:cNvSpPr/>
          <p:nvPr/>
        </p:nvSpPr>
        <p:spPr>
          <a:xfrm>
            <a:off x="5276088" y="4093946"/>
            <a:ext cx="3575304" cy="402336"/>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All integration communications — press releases, employee letters, talking points, media coverage — are archived at Day 100</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0F8FF"/>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5A623"/>
          </a:solidFill>
          <a:ln w="12700">
            <a:solidFill>
              <a:srgbClr val="F5A623"/>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B7A9A"/>
          </a:solidFill>
          <a:ln w="12700">
            <a:no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CORE MESSAGES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A72"/>
                </a:solidFill>
                <a:latin typeface="Calibri" pitchFamily="34" charset="0"/>
                <a:ea typeface="Calibri" pitchFamily="34" charset="-122"/>
                <a:cs typeface="Calibri" pitchFamily="34" charset="-120"/>
              </a:rPr>
              <a:t>What every employee and stakeholder needs to understand about this deal</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99"/>
                </a:solidFill>
                <a:latin typeface="Calibri" pitchFamily="34" charset="0"/>
                <a:ea typeface="Calibri" pitchFamily="34" charset="-122"/>
                <a:cs typeface="Calibri" pitchFamily="34" charset="-120"/>
              </a:rPr>
              <a:t>© Copyright 100-Day Advisors  |  Communications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A72"/>
                </a:solidFill>
                <a:latin typeface="Calibri" pitchFamily="34" charset="0"/>
                <a:ea typeface="Calibri" pitchFamily="34" charset="-122"/>
                <a:cs typeface="Calibri" pitchFamily="34" charset="-120"/>
              </a:rPr>
              <a:t>8</a:t>
            </a:r>
            <a:endParaRPr lang="en-US" sz="900" dirty="0"/>
          </a:p>
        </p:txBody>
      </p:sp>
      <p:sp>
        <p:nvSpPr>
          <p:cNvPr id="9" name="Shape 6"/>
          <p:cNvSpPr/>
          <p:nvPr/>
        </p:nvSpPr>
        <p:spPr>
          <a:xfrm>
            <a:off x="320040" y="1426464"/>
            <a:ext cx="4251960" cy="1097280"/>
          </a:xfrm>
          <a:prstGeom prst="roundRect">
            <a:avLst>
              <a:gd name="adj" fmla="val 583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0" name="Text 7"/>
          <p:cNvSpPr/>
          <p:nvPr/>
        </p:nvSpPr>
        <p:spPr>
          <a:xfrm>
            <a:off x="448056" y="1490472"/>
            <a:ext cx="3995928" cy="256032"/>
          </a:xfrm>
          <a:prstGeom prst="rect">
            <a:avLst/>
          </a:prstGeom>
          <a:noFill/>
          <a:ln/>
        </p:spPr>
        <p:txBody>
          <a:bodyPr wrap="square" rtlCol="0" anchor="ctr"/>
          <a:lstStyle/>
          <a:p>
            <a:pPr marL="0" indent="0">
              <a:buNone/>
            </a:pPr>
            <a:r>
              <a:rPr lang="en-US" sz="1000" b="1" kern="0" spc="40" dirty="0">
                <a:solidFill>
                  <a:srgbClr val="0F4A5C"/>
                </a:solidFill>
                <a:latin typeface="Cambria" pitchFamily="34" charset="0"/>
                <a:ea typeface="Cambria" pitchFamily="34" charset="-122"/>
                <a:cs typeface="Cambria" pitchFamily="34" charset="-120"/>
              </a:rPr>
              <a:t>WHY THIS DEAL</a:t>
            </a:r>
            <a:endParaRPr lang="en-US" sz="1000" dirty="0"/>
          </a:p>
        </p:txBody>
      </p:sp>
      <p:sp>
        <p:nvSpPr>
          <p:cNvPr id="11" name="Shape 8"/>
          <p:cNvSpPr/>
          <p:nvPr/>
        </p:nvSpPr>
        <p:spPr>
          <a:xfrm>
            <a:off x="448056" y="1746504"/>
            <a:ext cx="3995928" cy="22860"/>
          </a:xfrm>
          <a:prstGeom prst="rect">
            <a:avLst/>
          </a:prstGeom>
          <a:solidFill>
            <a:srgbClr val="F5A623"/>
          </a:solidFill>
          <a:ln w="12700">
            <a:solidFill>
              <a:srgbClr val="F5A623"/>
            </a:solidFill>
            <a:prstDash val="solid"/>
          </a:ln>
        </p:spPr>
        <p:txBody>
          <a:bodyPr/>
          <a:lstStyle/>
          <a:p>
            <a:endParaRPr lang="en-US"/>
          </a:p>
        </p:txBody>
      </p:sp>
      <p:sp>
        <p:nvSpPr>
          <p:cNvPr id="12" name="Text 9"/>
          <p:cNvSpPr/>
          <p:nvPr/>
        </p:nvSpPr>
        <p:spPr>
          <a:xfrm>
            <a:off x="448056" y="1801368"/>
            <a:ext cx="3995928" cy="61264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This acquisition creates a combined entity with greater market reach, broader capabilities, and stronger competitive position than either company had independently.</a:t>
            </a:r>
            <a:endParaRPr lang="en-US" sz="1050" dirty="0"/>
          </a:p>
        </p:txBody>
      </p:sp>
      <p:sp>
        <p:nvSpPr>
          <p:cNvPr id="13" name="Shape 10"/>
          <p:cNvSpPr/>
          <p:nvPr/>
        </p:nvSpPr>
        <p:spPr>
          <a:xfrm>
            <a:off x="4800600" y="1426464"/>
            <a:ext cx="4251960" cy="1097280"/>
          </a:xfrm>
          <a:prstGeom prst="roundRect">
            <a:avLst>
              <a:gd name="adj" fmla="val 583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4928616" y="1490472"/>
            <a:ext cx="3995928" cy="256032"/>
          </a:xfrm>
          <a:prstGeom prst="rect">
            <a:avLst/>
          </a:prstGeom>
          <a:noFill/>
          <a:ln/>
        </p:spPr>
        <p:txBody>
          <a:bodyPr wrap="square" rtlCol="0" anchor="ctr"/>
          <a:lstStyle/>
          <a:p>
            <a:pPr marL="0" indent="0">
              <a:buNone/>
            </a:pPr>
            <a:r>
              <a:rPr lang="en-US" sz="1000" b="1" kern="0" spc="40" dirty="0">
                <a:solidFill>
                  <a:srgbClr val="0F4A5C"/>
                </a:solidFill>
                <a:latin typeface="Cambria" pitchFamily="34" charset="0"/>
                <a:ea typeface="Cambria" pitchFamily="34" charset="-122"/>
                <a:cs typeface="Cambria" pitchFamily="34" charset="-120"/>
              </a:rPr>
              <a:t>WHAT CHANGES ON DAY 1</a:t>
            </a:r>
            <a:endParaRPr lang="en-US" sz="1000" dirty="0"/>
          </a:p>
        </p:txBody>
      </p:sp>
      <p:sp>
        <p:nvSpPr>
          <p:cNvPr id="15" name="Shape 12"/>
          <p:cNvSpPr/>
          <p:nvPr/>
        </p:nvSpPr>
        <p:spPr>
          <a:xfrm>
            <a:off x="4928616" y="1746504"/>
            <a:ext cx="3995928" cy="22860"/>
          </a:xfrm>
          <a:prstGeom prst="rect">
            <a:avLst/>
          </a:prstGeom>
          <a:solidFill>
            <a:srgbClr val="F5A623"/>
          </a:solidFill>
          <a:ln w="12700">
            <a:solidFill>
              <a:srgbClr val="F5A623"/>
            </a:solidFill>
            <a:prstDash val="solid"/>
          </a:ln>
        </p:spPr>
        <p:txBody>
          <a:bodyPr/>
          <a:lstStyle/>
          <a:p>
            <a:endParaRPr lang="en-US"/>
          </a:p>
        </p:txBody>
      </p:sp>
      <p:sp>
        <p:nvSpPr>
          <p:cNvPr id="16" name="Text 13"/>
          <p:cNvSpPr/>
          <p:nvPr/>
        </p:nvSpPr>
        <p:spPr>
          <a:xfrm>
            <a:off x="4928616" y="1801368"/>
            <a:ext cx="3995928" cy="61264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A CEO-signed letter is in your inbox. The combined entity's website, social channels, and intranet are live. One spokesperson handles all media inquiries. One narrative. One voice.</a:t>
            </a:r>
            <a:endParaRPr lang="en-US" sz="1050" dirty="0"/>
          </a:p>
        </p:txBody>
      </p:sp>
      <p:sp>
        <p:nvSpPr>
          <p:cNvPr id="17" name="Shape 14"/>
          <p:cNvSpPr/>
          <p:nvPr/>
        </p:nvSpPr>
        <p:spPr>
          <a:xfrm>
            <a:off x="320040" y="2606040"/>
            <a:ext cx="4251960" cy="1097280"/>
          </a:xfrm>
          <a:prstGeom prst="roundRect">
            <a:avLst>
              <a:gd name="adj" fmla="val 583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448056" y="2670048"/>
            <a:ext cx="3995928" cy="256032"/>
          </a:xfrm>
          <a:prstGeom prst="rect">
            <a:avLst/>
          </a:prstGeom>
          <a:noFill/>
          <a:ln/>
        </p:spPr>
        <p:txBody>
          <a:bodyPr wrap="square" rtlCol="0" anchor="ctr"/>
          <a:lstStyle/>
          <a:p>
            <a:pPr marL="0" indent="0">
              <a:buNone/>
            </a:pPr>
            <a:r>
              <a:rPr lang="en-US" sz="1000" b="1" kern="0" spc="40" dirty="0">
                <a:solidFill>
                  <a:srgbClr val="0F4A5C"/>
                </a:solidFill>
                <a:latin typeface="Cambria" pitchFamily="34" charset="0"/>
                <a:ea typeface="Cambria" pitchFamily="34" charset="-122"/>
                <a:cs typeface="Cambria" pitchFamily="34" charset="-120"/>
              </a:rPr>
              <a:t>WHAT STAYS THE SAME</a:t>
            </a:r>
            <a:endParaRPr lang="en-US" sz="1000" dirty="0"/>
          </a:p>
        </p:txBody>
      </p:sp>
      <p:sp>
        <p:nvSpPr>
          <p:cNvPr id="19" name="Shape 16"/>
          <p:cNvSpPr/>
          <p:nvPr/>
        </p:nvSpPr>
        <p:spPr>
          <a:xfrm>
            <a:off x="448056" y="2926080"/>
            <a:ext cx="3995928" cy="22860"/>
          </a:xfrm>
          <a:prstGeom prst="rect">
            <a:avLst/>
          </a:prstGeom>
          <a:solidFill>
            <a:srgbClr val="F5A623"/>
          </a:solidFill>
          <a:ln w="12700">
            <a:solidFill>
              <a:srgbClr val="F5A623"/>
            </a:solidFill>
            <a:prstDash val="solid"/>
          </a:ln>
        </p:spPr>
        <p:txBody>
          <a:bodyPr/>
          <a:lstStyle/>
          <a:p>
            <a:endParaRPr lang="en-US"/>
          </a:p>
        </p:txBody>
      </p:sp>
      <p:sp>
        <p:nvSpPr>
          <p:cNvPr id="20" name="Text 17"/>
          <p:cNvSpPr/>
          <p:nvPr/>
        </p:nvSpPr>
        <p:spPr>
          <a:xfrm>
            <a:off x="448056" y="2980944"/>
            <a:ext cx="3995928" cy="61264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Customer relationships, service commitments, and existing contracts continue without interruption. No brand or process changes without advance communication and a clear transition plan.</a:t>
            </a:r>
            <a:endParaRPr lang="en-US" sz="1050" dirty="0"/>
          </a:p>
        </p:txBody>
      </p:sp>
      <p:sp>
        <p:nvSpPr>
          <p:cNvPr id="21" name="Shape 18"/>
          <p:cNvSpPr/>
          <p:nvPr/>
        </p:nvSpPr>
        <p:spPr>
          <a:xfrm>
            <a:off x="4800600" y="2606040"/>
            <a:ext cx="4251960" cy="1097280"/>
          </a:xfrm>
          <a:prstGeom prst="roundRect">
            <a:avLst>
              <a:gd name="adj" fmla="val 583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4928616" y="2670048"/>
            <a:ext cx="3995928" cy="256032"/>
          </a:xfrm>
          <a:prstGeom prst="rect">
            <a:avLst/>
          </a:prstGeom>
          <a:noFill/>
          <a:ln/>
        </p:spPr>
        <p:txBody>
          <a:bodyPr wrap="square" rtlCol="0" anchor="ctr"/>
          <a:lstStyle/>
          <a:p>
            <a:pPr marL="0" indent="0">
              <a:buNone/>
            </a:pPr>
            <a:r>
              <a:rPr lang="en-US" sz="1000" b="1" kern="0" spc="40" dirty="0">
                <a:solidFill>
                  <a:srgbClr val="0F4A5C"/>
                </a:solidFill>
                <a:latin typeface="Cambria" pitchFamily="34" charset="0"/>
                <a:ea typeface="Cambria" pitchFamily="34" charset="-122"/>
                <a:cs typeface="Cambria" pitchFamily="34" charset="-120"/>
              </a:rPr>
              <a:t>HOW DECISIONS WILL BE MADE</a:t>
            </a:r>
            <a:endParaRPr lang="en-US" sz="1000" dirty="0"/>
          </a:p>
        </p:txBody>
      </p:sp>
      <p:sp>
        <p:nvSpPr>
          <p:cNvPr id="23" name="Shape 20"/>
          <p:cNvSpPr/>
          <p:nvPr/>
        </p:nvSpPr>
        <p:spPr>
          <a:xfrm>
            <a:off x="4928616" y="2926080"/>
            <a:ext cx="3995928" cy="22860"/>
          </a:xfrm>
          <a:prstGeom prst="rect">
            <a:avLst/>
          </a:prstGeom>
          <a:solidFill>
            <a:srgbClr val="F5A623"/>
          </a:solidFill>
          <a:ln w="12700">
            <a:solidFill>
              <a:srgbClr val="F5A623"/>
            </a:solidFill>
            <a:prstDash val="solid"/>
          </a:ln>
        </p:spPr>
        <p:txBody>
          <a:bodyPr/>
          <a:lstStyle/>
          <a:p>
            <a:endParaRPr lang="en-US"/>
          </a:p>
        </p:txBody>
      </p:sp>
      <p:sp>
        <p:nvSpPr>
          <p:cNvPr id="24" name="Text 21"/>
          <p:cNvSpPr/>
          <p:nvPr/>
        </p:nvSpPr>
        <p:spPr>
          <a:xfrm>
            <a:off x="4928616" y="2980944"/>
            <a:ext cx="3995928" cy="61264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The Communications Lead is the single accountable owner. All audience-facing content requires Communications Lead approval. Major brand or narrative decisions require CEO and executive sponsor sign-off.</a:t>
            </a:r>
            <a:endParaRPr lang="en-US" sz="1050" dirty="0"/>
          </a:p>
        </p:txBody>
      </p:sp>
      <p:sp>
        <p:nvSpPr>
          <p:cNvPr id="25" name="Shape 22"/>
          <p:cNvSpPr/>
          <p:nvPr/>
        </p:nvSpPr>
        <p:spPr>
          <a:xfrm>
            <a:off x="320040" y="3785616"/>
            <a:ext cx="4251960" cy="1097280"/>
          </a:xfrm>
          <a:prstGeom prst="roundRect">
            <a:avLst>
              <a:gd name="adj" fmla="val 583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26" name="Text 23"/>
          <p:cNvSpPr/>
          <p:nvPr/>
        </p:nvSpPr>
        <p:spPr>
          <a:xfrm>
            <a:off x="448056" y="3849624"/>
            <a:ext cx="3995928" cy="256032"/>
          </a:xfrm>
          <a:prstGeom prst="rect">
            <a:avLst/>
          </a:prstGeom>
          <a:noFill/>
          <a:ln/>
        </p:spPr>
        <p:txBody>
          <a:bodyPr wrap="square" rtlCol="0" anchor="ctr"/>
          <a:lstStyle/>
          <a:p>
            <a:pPr marL="0" indent="0">
              <a:buNone/>
            </a:pPr>
            <a:r>
              <a:rPr lang="en-US" sz="1000" b="1" kern="0" spc="40" dirty="0">
                <a:solidFill>
                  <a:srgbClr val="0F4A5C"/>
                </a:solidFill>
                <a:latin typeface="Cambria" pitchFamily="34" charset="0"/>
                <a:ea typeface="Cambria" pitchFamily="34" charset="-122"/>
                <a:cs typeface="Cambria" pitchFamily="34" charset="-120"/>
              </a:rPr>
              <a:t>WHAT WE ARE ASKING OF EMPLOYEES</a:t>
            </a:r>
            <a:endParaRPr lang="en-US" sz="1000" dirty="0"/>
          </a:p>
        </p:txBody>
      </p:sp>
      <p:sp>
        <p:nvSpPr>
          <p:cNvPr id="27" name="Shape 24"/>
          <p:cNvSpPr/>
          <p:nvPr/>
        </p:nvSpPr>
        <p:spPr>
          <a:xfrm>
            <a:off x="448056" y="4105656"/>
            <a:ext cx="3995928" cy="22860"/>
          </a:xfrm>
          <a:prstGeom prst="rect">
            <a:avLst/>
          </a:prstGeom>
          <a:solidFill>
            <a:srgbClr val="F5A623"/>
          </a:solidFill>
          <a:ln w="12700">
            <a:solidFill>
              <a:srgbClr val="F5A623"/>
            </a:solidFill>
            <a:prstDash val="solid"/>
          </a:ln>
        </p:spPr>
        <p:txBody>
          <a:bodyPr/>
          <a:lstStyle/>
          <a:p>
            <a:endParaRPr lang="en-US"/>
          </a:p>
        </p:txBody>
      </p:sp>
      <p:sp>
        <p:nvSpPr>
          <p:cNvPr id="28" name="Text 25"/>
          <p:cNvSpPr/>
          <p:nvPr/>
        </p:nvSpPr>
        <p:spPr>
          <a:xfrm>
            <a:off x="448056" y="4160520"/>
            <a:ext cx="3995928" cy="61264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Use the talking points. Do not improvise the deal narrative in customer conversations. If a journalist calls, redirect to the designated spokesperson immediately. Report customer concerns same day.</a:t>
            </a:r>
            <a:endParaRPr lang="en-US" sz="1050" dirty="0"/>
          </a:p>
        </p:txBody>
      </p:sp>
      <p:sp>
        <p:nvSpPr>
          <p:cNvPr id="29" name="Shape 26"/>
          <p:cNvSpPr/>
          <p:nvPr/>
        </p:nvSpPr>
        <p:spPr>
          <a:xfrm>
            <a:off x="4800600" y="3785616"/>
            <a:ext cx="4251960" cy="1097280"/>
          </a:xfrm>
          <a:prstGeom prst="roundRect">
            <a:avLst>
              <a:gd name="adj" fmla="val 5833"/>
            </a:avLst>
          </a:prstGeom>
          <a:solidFill>
            <a:srgbClr val="FFFFFF"/>
          </a:solidFill>
          <a:ln w="12700">
            <a:solidFill>
              <a:srgbClr val="C8E8F5"/>
            </a:solidFill>
            <a:prstDash val="solid"/>
          </a:ln>
          <a:effectLst>
            <a:outerShdw blurRad="63500" dist="25400" dir="2700000" algn="bl" rotWithShape="0">
              <a:srgbClr val="000000">
                <a:alpha val="8000"/>
              </a:srgbClr>
            </a:outerShdw>
          </a:effectLst>
        </p:spPr>
        <p:txBody>
          <a:bodyPr/>
          <a:lstStyle/>
          <a:p>
            <a:endParaRPr lang="en-US"/>
          </a:p>
        </p:txBody>
      </p:sp>
      <p:sp>
        <p:nvSpPr>
          <p:cNvPr id="30" name="Text 27"/>
          <p:cNvSpPr/>
          <p:nvPr/>
        </p:nvSpPr>
        <p:spPr>
          <a:xfrm>
            <a:off x="4928616" y="3849624"/>
            <a:ext cx="3995928" cy="256032"/>
          </a:xfrm>
          <a:prstGeom prst="rect">
            <a:avLst/>
          </a:prstGeom>
          <a:noFill/>
          <a:ln/>
        </p:spPr>
        <p:txBody>
          <a:bodyPr wrap="square" rtlCol="0" anchor="ctr"/>
          <a:lstStyle/>
          <a:p>
            <a:pPr marL="0" indent="0">
              <a:buNone/>
            </a:pPr>
            <a:r>
              <a:rPr lang="en-US" sz="1000" b="1" kern="0" spc="40" dirty="0">
                <a:solidFill>
                  <a:srgbClr val="0F4A5C"/>
                </a:solidFill>
                <a:latin typeface="Cambria" pitchFamily="34" charset="0"/>
                <a:ea typeface="Cambria" pitchFamily="34" charset="-122"/>
                <a:cs typeface="Cambria" pitchFamily="34" charset="-120"/>
              </a:rPr>
              <a:t>WHEN THIS WILL BE COMPLETE</a:t>
            </a:r>
            <a:endParaRPr lang="en-US" sz="1000" dirty="0"/>
          </a:p>
        </p:txBody>
      </p:sp>
      <p:sp>
        <p:nvSpPr>
          <p:cNvPr id="31" name="Shape 28"/>
          <p:cNvSpPr/>
          <p:nvPr/>
        </p:nvSpPr>
        <p:spPr>
          <a:xfrm>
            <a:off x="4928616" y="4105656"/>
            <a:ext cx="3995928" cy="22860"/>
          </a:xfrm>
          <a:prstGeom prst="rect">
            <a:avLst/>
          </a:prstGeom>
          <a:solidFill>
            <a:srgbClr val="F5A623"/>
          </a:solidFill>
          <a:ln w="12700">
            <a:solidFill>
              <a:srgbClr val="F5A623"/>
            </a:solidFill>
            <a:prstDash val="solid"/>
          </a:ln>
        </p:spPr>
        <p:txBody>
          <a:bodyPr/>
          <a:lstStyle/>
          <a:p>
            <a:endParaRPr lang="en-US"/>
          </a:p>
        </p:txBody>
      </p:sp>
      <p:sp>
        <p:nvSpPr>
          <p:cNvPr id="32" name="Text 29"/>
          <p:cNvSpPr/>
          <p:nvPr/>
        </p:nvSpPr>
        <p:spPr>
          <a:xfrm>
            <a:off x="4928616" y="4160520"/>
            <a:ext cx="3995928" cy="612648"/>
          </a:xfrm>
          <a:prstGeom prst="rect">
            <a:avLst/>
          </a:prstGeom>
          <a:noFill/>
          <a:ln/>
        </p:spPr>
        <p:txBody>
          <a:bodyPr wrap="square" rtlCol="0" anchor="t"/>
          <a:lstStyle/>
          <a:p>
            <a:pPr marL="0" indent="0">
              <a:buNone/>
            </a:pPr>
            <a:r>
              <a:rPr lang="en-US" sz="1050" dirty="0">
                <a:solidFill>
                  <a:srgbClr val="0A2A35"/>
                </a:solidFill>
                <a:latin typeface="Calibri" pitchFamily="34" charset="0"/>
                <a:ea typeface="Calibri" pitchFamily="34" charset="-122"/>
                <a:cs typeface="Calibri" pitchFamily="34" charset="-120"/>
              </a:rPr>
              <a:t>The Communications integration closes at Day 100 with a formal gate review. By then, the brand transition is complete, all content is archived, and the combined entity is communicating as one organization.</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2283</Words>
  <Application>Microsoft Office PowerPoint</Application>
  <PresentationFormat>On-screen Show (16:9)</PresentationFormat>
  <Paragraphs>225</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Communications Integration Kickoff</dc:title>
  <dc:subject>PptxGenJS Presentation</dc:subject>
  <dc:creator>100 Day Advisors</dc:creator>
  <cp:lastModifiedBy>Joseph Aberger</cp:lastModifiedBy>
  <cp:revision>4</cp:revision>
  <dcterms:created xsi:type="dcterms:W3CDTF">2026-06-12T21:20:59Z</dcterms:created>
  <dcterms:modified xsi:type="dcterms:W3CDTF">2026-07-25T18:43:14Z</dcterms:modified>
</cp:coreProperties>
</file>