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8DE"/>
    <a:srgbClr val="C9A8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10"/>
  </p:normalViewPr>
  <p:slideViewPr>
    <p:cSldViewPr snapToGrid="0" snapToObjects="1">
      <p:cViewPr varScale="1">
        <p:scale>
          <a:sx n="141" d="100"/>
          <a:sy n="141" d="100"/>
        </p:scale>
        <p:origin x="66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8681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E8DE"/>
          </a:solidFill>
          <a:ln w="1270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2651760"/>
            <a:ext cx="9144000" cy="4572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66344" y="9372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b="1" dirty="0">
                <a:solidFill>
                  <a:srgbClr val="1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POST-MERGER INTEGRATION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1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MATRIX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b="1" dirty="0">
                <a:solidFill>
                  <a:srgbClr val="1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 EXAMPLE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566928" y="179908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65760" y="2788920"/>
            <a:ext cx="1554480" cy="169164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365760" y="2880360"/>
            <a:ext cx="1554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</a:t>
            </a:r>
            <a:endParaRPr lang="en-US" sz="3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365760" y="3566160"/>
            <a:ext cx="1554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Total</a:t>
            </a:r>
            <a:endParaRPr lang="en-US" sz="1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084832" y="2788920"/>
            <a:ext cx="1554480" cy="169164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2084832" y="2880360"/>
            <a:ext cx="1554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3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2084832" y="3566160"/>
            <a:ext cx="1554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One-Time</a:t>
            </a:r>
            <a:endParaRPr lang="en-US" sz="1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Events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803904" y="2788920"/>
            <a:ext cx="1554480" cy="169164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803904" y="2880360"/>
            <a:ext cx="1554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3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3803904" y="3566160"/>
            <a:ext cx="1554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Recurring</a:t>
            </a:r>
            <a:endParaRPr lang="en-US" sz="1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522976" y="2788920"/>
            <a:ext cx="1554480" cy="169164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522976" y="2880360"/>
            <a:ext cx="1554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3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5522976" y="3566160"/>
            <a:ext cx="1554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Completed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7242048" y="2788920"/>
            <a:ext cx="1554480" cy="169164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242048" y="2880360"/>
            <a:ext cx="1554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50+</a:t>
            </a:r>
            <a:endParaRPr lang="en-US" sz="3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7242048" y="3566160"/>
            <a:ext cx="1554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</a:t>
            </a:r>
            <a:endParaRPr lang="en-US" sz="1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Audiences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321040" y="47320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1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7</a:t>
            </a:r>
            <a:endParaRPr lang="en-US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1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758952"/>
            <a:ext cx="9144000" cy="4572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804672"/>
            <a:ext cx="9144000" cy="4338828"/>
          </a:xfrm>
          <a:prstGeom prst="rect">
            <a:avLst/>
          </a:prstGeom>
          <a:solidFill>
            <a:srgbClr val="F5F0E8"/>
          </a:solidFill>
          <a:ln w="12700">
            <a:solidFill>
              <a:srgbClr val="F5F0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0"/>
            <a:ext cx="59436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&amp; Governance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035040" y="0"/>
            <a:ext cx="29260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of 5  ·  8 items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164592" y="841248"/>
            <a:ext cx="8823960" cy="2743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92024" y="84124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Audience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2240280" y="841248"/>
            <a:ext cx="16093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Theme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3886200" y="841248"/>
            <a:ext cx="11521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5074920" y="841248"/>
            <a:ext cx="9326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Channel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6044184" y="841248"/>
            <a:ext cx="9692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Freq.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7050024" y="841248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7909560" y="841248"/>
            <a:ext cx="6309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8577072" y="841248"/>
            <a:ext cx="402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220553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385145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504017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009437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015277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787481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542325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164592" y="1115568"/>
            <a:ext cx="8823960" cy="460058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182880" y="1152144"/>
            <a:ext cx="502920" cy="386906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182880" y="1152144"/>
            <a:ext cx="502920" cy="3869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#001</a:t>
            </a:r>
            <a:endParaRPr lang="en-US" sz="650" dirty="0"/>
          </a:p>
        </p:txBody>
      </p:sp>
      <p:sp>
        <p:nvSpPr>
          <p:cNvPr id="26" name="Text 24"/>
          <p:cNvSpPr/>
          <p:nvPr/>
        </p:nvSpPr>
        <p:spPr>
          <a:xfrm>
            <a:off x="713232" y="1133856"/>
            <a:ext cx="1444752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Employees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2249424" y="1133856"/>
            <a:ext cx="1591056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Merger Announcement</a:t>
            </a:r>
            <a:endParaRPr lang="en-US" sz="700" dirty="0"/>
          </a:p>
        </p:txBody>
      </p:sp>
      <p:sp>
        <p:nvSpPr>
          <p:cNvPr id="28" name="Text 26"/>
          <p:cNvSpPr/>
          <p:nvPr/>
        </p:nvSpPr>
        <p:spPr>
          <a:xfrm>
            <a:off x="3895344" y="1133856"/>
            <a:ext cx="1133856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Announcement</a:t>
            </a:r>
            <a:endParaRPr lang="en-US" sz="650" dirty="0"/>
          </a:p>
        </p:txBody>
      </p:sp>
      <p:sp>
        <p:nvSpPr>
          <p:cNvPr id="29" name="Text 27"/>
          <p:cNvSpPr/>
          <p:nvPr/>
        </p:nvSpPr>
        <p:spPr>
          <a:xfrm>
            <a:off x="5084064" y="1133856"/>
            <a:ext cx="914400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Town Hall + Video</a:t>
            </a:r>
            <a:endParaRPr lang="en-US" sz="650" dirty="0"/>
          </a:p>
        </p:txBody>
      </p:sp>
      <p:sp>
        <p:nvSpPr>
          <p:cNvPr id="30" name="Shape 28"/>
          <p:cNvSpPr/>
          <p:nvPr/>
        </p:nvSpPr>
        <p:spPr>
          <a:xfrm>
            <a:off x="6071616" y="1170432"/>
            <a:ext cx="914400" cy="350330"/>
          </a:xfrm>
          <a:prstGeom prst="rect">
            <a:avLst/>
          </a:prstGeom>
          <a:solidFill>
            <a:srgbClr val="E8E8E8"/>
          </a:solidFill>
          <a:ln w="12700">
            <a:solidFill>
              <a:srgbClr val="6B4C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071616" y="1170432"/>
            <a:ext cx="914400" cy="3503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</a:t>
            </a:r>
            <a:endParaRPr lang="en-US" sz="600" dirty="0"/>
          </a:p>
        </p:txBody>
      </p:sp>
      <p:sp>
        <p:nvSpPr>
          <p:cNvPr id="32" name="Text 30"/>
          <p:cNvSpPr/>
          <p:nvPr/>
        </p:nvSpPr>
        <p:spPr>
          <a:xfrm>
            <a:off x="7059168" y="1133856"/>
            <a:ext cx="804672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Joint CEOs</a:t>
            </a:r>
            <a:endParaRPr lang="en-US" sz="650" dirty="0"/>
          </a:p>
        </p:txBody>
      </p:sp>
      <p:sp>
        <p:nvSpPr>
          <p:cNvPr id="33" name="Text 31"/>
          <p:cNvSpPr/>
          <p:nvPr/>
        </p:nvSpPr>
        <p:spPr>
          <a:xfrm>
            <a:off x="7918704" y="1133856"/>
            <a:ext cx="612648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15-Feb-25</a:t>
            </a:r>
            <a:endParaRPr lang="en-US" sz="650" dirty="0"/>
          </a:p>
        </p:txBody>
      </p:sp>
      <p:sp>
        <p:nvSpPr>
          <p:cNvPr id="34" name="Shape 32"/>
          <p:cNvSpPr/>
          <p:nvPr/>
        </p:nvSpPr>
        <p:spPr>
          <a:xfrm>
            <a:off x="8641080" y="1254157"/>
            <a:ext cx="182880" cy="182880"/>
          </a:xfrm>
          <a:prstGeom prst="ellipse">
            <a:avLst/>
          </a:prstGeom>
          <a:solidFill>
            <a:srgbClr val="28A745"/>
          </a:solidFill>
          <a:ln w="12700">
            <a:solidFill>
              <a:srgbClr val="28A7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2205533" y="1115568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851453" y="1115568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5040173" y="1115568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6009437" y="1115568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7015277" y="1115568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7874813" y="1115568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8542325" y="1115568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164592" y="1575626"/>
            <a:ext cx="8823960" cy="460058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3" name="Shape 41"/>
          <p:cNvSpPr/>
          <p:nvPr/>
        </p:nvSpPr>
        <p:spPr>
          <a:xfrm>
            <a:off x="182880" y="1612202"/>
            <a:ext cx="502920" cy="386906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182880" y="1612202"/>
            <a:ext cx="502920" cy="3869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#002</a:t>
            </a:r>
            <a:endParaRPr lang="en-US" sz="650" dirty="0"/>
          </a:p>
        </p:txBody>
      </p:sp>
      <p:sp>
        <p:nvSpPr>
          <p:cNvPr id="45" name="Text 43"/>
          <p:cNvSpPr/>
          <p:nvPr/>
        </p:nvSpPr>
        <p:spPr>
          <a:xfrm>
            <a:off x="713232" y="1593914"/>
            <a:ext cx="1444752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of Directors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2249424" y="1593914"/>
            <a:ext cx="1591056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Progress</a:t>
            </a:r>
            <a:endParaRPr lang="en-US" sz="700" dirty="0"/>
          </a:p>
        </p:txBody>
      </p:sp>
      <p:sp>
        <p:nvSpPr>
          <p:cNvPr id="47" name="Text 45"/>
          <p:cNvSpPr/>
          <p:nvPr/>
        </p:nvSpPr>
        <p:spPr>
          <a:xfrm>
            <a:off x="3895344" y="1593914"/>
            <a:ext cx="1133856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</a:t>
            </a:r>
            <a:endParaRPr lang="en-US" sz="650" dirty="0"/>
          </a:p>
        </p:txBody>
      </p:sp>
      <p:sp>
        <p:nvSpPr>
          <p:cNvPr id="48" name="Text 46"/>
          <p:cNvSpPr/>
          <p:nvPr/>
        </p:nvSpPr>
        <p:spPr>
          <a:xfrm>
            <a:off x="5084064" y="1593914"/>
            <a:ext cx="914400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Board Report</a:t>
            </a:r>
            <a:endParaRPr lang="en-US" sz="650" dirty="0"/>
          </a:p>
        </p:txBody>
      </p:sp>
      <p:sp>
        <p:nvSpPr>
          <p:cNvPr id="49" name="Shape 47"/>
          <p:cNvSpPr/>
          <p:nvPr/>
        </p:nvSpPr>
        <p:spPr>
          <a:xfrm>
            <a:off x="6071616" y="1630490"/>
            <a:ext cx="914400" cy="350330"/>
          </a:xfrm>
          <a:prstGeom prst="rect">
            <a:avLst/>
          </a:prstGeom>
          <a:solidFill>
            <a:srgbClr val="E8E8E8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6071616" y="1630490"/>
            <a:ext cx="914400" cy="3503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600" dirty="0"/>
          </a:p>
        </p:txBody>
      </p:sp>
      <p:sp>
        <p:nvSpPr>
          <p:cNvPr id="51" name="Text 49"/>
          <p:cNvSpPr/>
          <p:nvPr/>
        </p:nvSpPr>
        <p:spPr>
          <a:xfrm>
            <a:off x="7059168" y="1593914"/>
            <a:ext cx="804672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PMO</a:t>
            </a:r>
            <a:endParaRPr lang="en-US" sz="650" dirty="0"/>
          </a:p>
        </p:txBody>
      </p:sp>
      <p:sp>
        <p:nvSpPr>
          <p:cNvPr id="52" name="Text 50"/>
          <p:cNvSpPr/>
          <p:nvPr/>
        </p:nvSpPr>
        <p:spPr>
          <a:xfrm>
            <a:off x="7918704" y="1593914"/>
            <a:ext cx="612648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17-Mar-25</a:t>
            </a:r>
            <a:endParaRPr lang="en-US" sz="650" dirty="0"/>
          </a:p>
        </p:txBody>
      </p:sp>
      <p:sp>
        <p:nvSpPr>
          <p:cNvPr id="53" name="Shape 51"/>
          <p:cNvSpPr/>
          <p:nvPr/>
        </p:nvSpPr>
        <p:spPr>
          <a:xfrm>
            <a:off x="8641080" y="1714214"/>
            <a:ext cx="182880" cy="182880"/>
          </a:xfrm>
          <a:prstGeom prst="ellipse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hape 52"/>
          <p:cNvSpPr/>
          <p:nvPr/>
        </p:nvSpPr>
        <p:spPr>
          <a:xfrm>
            <a:off x="2205533" y="1575626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Shape 53"/>
          <p:cNvSpPr/>
          <p:nvPr/>
        </p:nvSpPr>
        <p:spPr>
          <a:xfrm>
            <a:off x="3851453" y="1575626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 54"/>
          <p:cNvSpPr/>
          <p:nvPr/>
        </p:nvSpPr>
        <p:spPr>
          <a:xfrm>
            <a:off x="5040173" y="1575626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 55"/>
          <p:cNvSpPr/>
          <p:nvPr/>
        </p:nvSpPr>
        <p:spPr>
          <a:xfrm>
            <a:off x="6009437" y="1575626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Shape 56"/>
          <p:cNvSpPr/>
          <p:nvPr/>
        </p:nvSpPr>
        <p:spPr>
          <a:xfrm>
            <a:off x="7015277" y="1575626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57"/>
          <p:cNvSpPr/>
          <p:nvPr/>
        </p:nvSpPr>
        <p:spPr>
          <a:xfrm>
            <a:off x="7874813" y="1575626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Shape 58"/>
          <p:cNvSpPr/>
          <p:nvPr/>
        </p:nvSpPr>
        <p:spPr>
          <a:xfrm>
            <a:off x="8542325" y="1575626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hape 59"/>
          <p:cNvSpPr/>
          <p:nvPr/>
        </p:nvSpPr>
        <p:spPr>
          <a:xfrm>
            <a:off x="164592" y="2035683"/>
            <a:ext cx="8823960" cy="460058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Shape 60"/>
          <p:cNvSpPr/>
          <p:nvPr/>
        </p:nvSpPr>
        <p:spPr>
          <a:xfrm>
            <a:off x="182880" y="2072259"/>
            <a:ext cx="502920" cy="386906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61"/>
          <p:cNvSpPr/>
          <p:nvPr/>
        </p:nvSpPr>
        <p:spPr>
          <a:xfrm>
            <a:off x="182880" y="2072259"/>
            <a:ext cx="502920" cy="3869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#003</a:t>
            </a:r>
            <a:endParaRPr lang="en-US" sz="650" dirty="0"/>
          </a:p>
        </p:txBody>
      </p:sp>
      <p:sp>
        <p:nvSpPr>
          <p:cNvPr id="64" name="Text 62"/>
          <p:cNvSpPr/>
          <p:nvPr/>
        </p:nvSpPr>
        <p:spPr>
          <a:xfrm>
            <a:off x="713232" y="2053971"/>
            <a:ext cx="1444752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Leadership Team</a:t>
            </a:r>
            <a:endParaRPr lang="en-US" sz="750" dirty="0"/>
          </a:p>
        </p:txBody>
      </p:sp>
      <p:sp>
        <p:nvSpPr>
          <p:cNvPr id="65" name="Text 63"/>
          <p:cNvSpPr/>
          <p:nvPr/>
        </p:nvSpPr>
        <p:spPr>
          <a:xfrm>
            <a:off x="2249424" y="2053971"/>
            <a:ext cx="1591056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Integration Sync</a:t>
            </a:r>
            <a:endParaRPr lang="en-US" sz="700" dirty="0"/>
          </a:p>
        </p:txBody>
      </p:sp>
      <p:sp>
        <p:nvSpPr>
          <p:cNvPr id="66" name="Text 64"/>
          <p:cNvSpPr/>
          <p:nvPr/>
        </p:nvSpPr>
        <p:spPr>
          <a:xfrm>
            <a:off x="3895344" y="2053971"/>
            <a:ext cx="1133856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</a:t>
            </a:r>
            <a:endParaRPr lang="en-US" sz="650" dirty="0"/>
          </a:p>
        </p:txBody>
      </p:sp>
      <p:sp>
        <p:nvSpPr>
          <p:cNvPr id="67" name="Text 65"/>
          <p:cNvSpPr/>
          <p:nvPr/>
        </p:nvSpPr>
        <p:spPr>
          <a:xfrm>
            <a:off x="5084064" y="2053971"/>
            <a:ext cx="914400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In-person Leadership Meeting</a:t>
            </a:r>
            <a:endParaRPr lang="en-US" sz="650" dirty="0"/>
          </a:p>
        </p:txBody>
      </p:sp>
      <p:sp>
        <p:nvSpPr>
          <p:cNvPr id="68" name="Shape 66"/>
          <p:cNvSpPr/>
          <p:nvPr/>
        </p:nvSpPr>
        <p:spPr>
          <a:xfrm>
            <a:off x="6071616" y="2090547"/>
            <a:ext cx="914400" cy="350330"/>
          </a:xfrm>
          <a:prstGeom prst="rect">
            <a:avLst/>
          </a:prstGeom>
          <a:solidFill>
            <a:srgbClr val="E8E8E8"/>
          </a:solidFill>
          <a:ln w="12700">
            <a:solidFill>
              <a:srgbClr val="2E75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6071616" y="2090547"/>
            <a:ext cx="914400" cy="3503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600" dirty="0"/>
          </a:p>
        </p:txBody>
      </p:sp>
      <p:sp>
        <p:nvSpPr>
          <p:cNvPr id="70" name="Text 68"/>
          <p:cNvSpPr/>
          <p:nvPr/>
        </p:nvSpPr>
        <p:spPr>
          <a:xfrm>
            <a:off x="7059168" y="2053971"/>
            <a:ext cx="804672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 Integration Officer</a:t>
            </a:r>
            <a:endParaRPr lang="en-US" sz="650" dirty="0"/>
          </a:p>
        </p:txBody>
      </p:sp>
      <p:sp>
        <p:nvSpPr>
          <p:cNvPr id="71" name="Text 69"/>
          <p:cNvSpPr/>
          <p:nvPr/>
        </p:nvSpPr>
        <p:spPr>
          <a:xfrm>
            <a:off x="7918704" y="2053971"/>
            <a:ext cx="612648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22-Feb-25</a:t>
            </a:r>
            <a:endParaRPr lang="en-US" sz="650" dirty="0"/>
          </a:p>
        </p:txBody>
      </p:sp>
      <p:sp>
        <p:nvSpPr>
          <p:cNvPr id="72" name="Shape 70"/>
          <p:cNvSpPr/>
          <p:nvPr/>
        </p:nvSpPr>
        <p:spPr>
          <a:xfrm>
            <a:off x="8641080" y="2174272"/>
            <a:ext cx="182880" cy="182880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Shape 71"/>
          <p:cNvSpPr/>
          <p:nvPr/>
        </p:nvSpPr>
        <p:spPr>
          <a:xfrm>
            <a:off x="2205533" y="2035683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Shape 72"/>
          <p:cNvSpPr/>
          <p:nvPr/>
        </p:nvSpPr>
        <p:spPr>
          <a:xfrm>
            <a:off x="3851453" y="2035683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Shape 73"/>
          <p:cNvSpPr/>
          <p:nvPr/>
        </p:nvSpPr>
        <p:spPr>
          <a:xfrm>
            <a:off x="5040173" y="2035683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Shape 74"/>
          <p:cNvSpPr/>
          <p:nvPr/>
        </p:nvSpPr>
        <p:spPr>
          <a:xfrm>
            <a:off x="6009437" y="2035683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Shape 75"/>
          <p:cNvSpPr/>
          <p:nvPr/>
        </p:nvSpPr>
        <p:spPr>
          <a:xfrm>
            <a:off x="7015277" y="2035683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Shape 76"/>
          <p:cNvSpPr/>
          <p:nvPr/>
        </p:nvSpPr>
        <p:spPr>
          <a:xfrm>
            <a:off x="7874813" y="2035683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Shape 77"/>
          <p:cNvSpPr/>
          <p:nvPr/>
        </p:nvSpPr>
        <p:spPr>
          <a:xfrm>
            <a:off x="8542325" y="2035683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Shape 78"/>
          <p:cNvSpPr/>
          <p:nvPr/>
        </p:nvSpPr>
        <p:spPr>
          <a:xfrm>
            <a:off x="164592" y="2495741"/>
            <a:ext cx="8823960" cy="460058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Shape 79"/>
          <p:cNvSpPr/>
          <p:nvPr/>
        </p:nvSpPr>
        <p:spPr>
          <a:xfrm>
            <a:off x="182880" y="2532317"/>
            <a:ext cx="502920" cy="386906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Text 80"/>
          <p:cNvSpPr/>
          <p:nvPr/>
        </p:nvSpPr>
        <p:spPr>
          <a:xfrm>
            <a:off x="182880" y="2532317"/>
            <a:ext cx="502920" cy="3869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#004</a:t>
            </a:r>
            <a:endParaRPr lang="en-US" sz="650" dirty="0"/>
          </a:p>
        </p:txBody>
      </p:sp>
      <p:sp>
        <p:nvSpPr>
          <p:cNvPr id="83" name="Text 81"/>
          <p:cNvSpPr/>
          <p:nvPr/>
        </p:nvSpPr>
        <p:spPr>
          <a:xfrm>
            <a:off x="713232" y="2514029"/>
            <a:ext cx="1444752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Leadership (Directors+)</a:t>
            </a:r>
            <a:endParaRPr lang="en-US" sz="750" dirty="0"/>
          </a:p>
        </p:txBody>
      </p:sp>
      <p:sp>
        <p:nvSpPr>
          <p:cNvPr id="84" name="Text 82"/>
          <p:cNvSpPr/>
          <p:nvPr/>
        </p:nvSpPr>
        <p:spPr>
          <a:xfrm>
            <a:off x="2249424" y="2514029"/>
            <a:ext cx="1591056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Culture Integration</a:t>
            </a:r>
            <a:endParaRPr lang="en-US" sz="700" dirty="0"/>
          </a:p>
        </p:txBody>
      </p:sp>
      <p:sp>
        <p:nvSpPr>
          <p:cNvPr id="85" name="Text 83"/>
          <p:cNvSpPr/>
          <p:nvPr/>
        </p:nvSpPr>
        <p:spPr>
          <a:xfrm>
            <a:off x="3895344" y="2514029"/>
            <a:ext cx="1133856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</a:t>
            </a:r>
            <a:endParaRPr lang="en-US" sz="650" dirty="0"/>
          </a:p>
        </p:txBody>
      </p:sp>
      <p:sp>
        <p:nvSpPr>
          <p:cNvPr id="86" name="Text 84"/>
          <p:cNvSpPr/>
          <p:nvPr/>
        </p:nvSpPr>
        <p:spPr>
          <a:xfrm>
            <a:off x="5084064" y="2514029"/>
            <a:ext cx="914400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Facilitated Workshop</a:t>
            </a:r>
            <a:endParaRPr lang="en-US" sz="650" dirty="0"/>
          </a:p>
        </p:txBody>
      </p:sp>
      <p:sp>
        <p:nvSpPr>
          <p:cNvPr id="87" name="Shape 85"/>
          <p:cNvSpPr/>
          <p:nvPr/>
        </p:nvSpPr>
        <p:spPr>
          <a:xfrm>
            <a:off x="6071616" y="2550605"/>
            <a:ext cx="914400" cy="350330"/>
          </a:xfrm>
          <a:prstGeom prst="rect">
            <a:avLst/>
          </a:prstGeom>
          <a:solidFill>
            <a:srgbClr val="E8E8E8"/>
          </a:solidFill>
          <a:ln w="12700">
            <a:solidFill>
              <a:srgbClr val="BF69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Text 86"/>
          <p:cNvSpPr/>
          <p:nvPr/>
        </p:nvSpPr>
        <p:spPr>
          <a:xfrm>
            <a:off x="6071616" y="2550605"/>
            <a:ext cx="914400" cy="3503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BF6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</a:t>
            </a:r>
            <a:endParaRPr lang="en-US" sz="600" dirty="0"/>
          </a:p>
        </p:txBody>
      </p:sp>
      <p:sp>
        <p:nvSpPr>
          <p:cNvPr id="89" name="Text 87"/>
          <p:cNvSpPr/>
          <p:nvPr/>
        </p:nvSpPr>
        <p:spPr>
          <a:xfrm>
            <a:off x="7059168" y="2514029"/>
            <a:ext cx="804672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 People Officer</a:t>
            </a:r>
            <a:endParaRPr lang="en-US" sz="650" dirty="0"/>
          </a:p>
        </p:txBody>
      </p:sp>
      <p:sp>
        <p:nvSpPr>
          <p:cNvPr id="90" name="Text 88"/>
          <p:cNvSpPr/>
          <p:nvPr/>
        </p:nvSpPr>
        <p:spPr>
          <a:xfrm>
            <a:off x="7918704" y="2514029"/>
            <a:ext cx="612648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01-Apr-25</a:t>
            </a:r>
            <a:endParaRPr lang="en-US" sz="650" dirty="0"/>
          </a:p>
        </p:txBody>
      </p:sp>
      <p:sp>
        <p:nvSpPr>
          <p:cNvPr id="91" name="Shape 89"/>
          <p:cNvSpPr/>
          <p:nvPr/>
        </p:nvSpPr>
        <p:spPr>
          <a:xfrm>
            <a:off x="8641080" y="2634329"/>
            <a:ext cx="182880" cy="182880"/>
          </a:xfrm>
          <a:prstGeom prst="ellipse">
            <a:avLst/>
          </a:prstGeom>
          <a:solidFill>
            <a:srgbClr val="DC3545"/>
          </a:solidFill>
          <a:ln w="12700">
            <a:solidFill>
              <a:srgbClr val="DC3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Shape 90"/>
          <p:cNvSpPr/>
          <p:nvPr/>
        </p:nvSpPr>
        <p:spPr>
          <a:xfrm>
            <a:off x="2205533" y="2495741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3" name="Shape 91"/>
          <p:cNvSpPr/>
          <p:nvPr/>
        </p:nvSpPr>
        <p:spPr>
          <a:xfrm>
            <a:off x="3851453" y="2495741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Shape 92"/>
          <p:cNvSpPr/>
          <p:nvPr/>
        </p:nvSpPr>
        <p:spPr>
          <a:xfrm>
            <a:off x="5040173" y="2495741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Shape 93"/>
          <p:cNvSpPr/>
          <p:nvPr/>
        </p:nvSpPr>
        <p:spPr>
          <a:xfrm>
            <a:off x="6009437" y="2495741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6" name="Shape 94"/>
          <p:cNvSpPr/>
          <p:nvPr/>
        </p:nvSpPr>
        <p:spPr>
          <a:xfrm>
            <a:off x="7015277" y="2495741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Shape 95"/>
          <p:cNvSpPr/>
          <p:nvPr/>
        </p:nvSpPr>
        <p:spPr>
          <a:xfrm>
            <a:off x="7874813" y="2495741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Shape 96"/>
          <p:cNvSpPr/>
          <p:nvPr/>
        </p:nvSpPr>
        <p:spPr>
          <a:xfrm>
            <a:off x="8542325" y="2495741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Shape 97"/>
          <p:cNvSpPr/>
          <p:nvPr/>
        </p:nvSpPr>
        <p:spPr>
          <a:xfrm>
            <a:off x="164592" y="2955798"/>
            <a:ext cx="8823960" cy="460058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Shape 98"/>
          <p:cNvSpPr/>
          <p:nvPr/>
        </p:nvSpPr>
        <p:spPr>
          <a:xfrm>
            <a:off x="182880" y="2992374"/>
            <a:ext cx="502920" cy="386906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1" name="Text 99"/>
          <p:cNvSpPr/>
          <p:nvPr/>
        </p:nvSpPr>
        <p:spPr>
          <a:xfrm>
            <a:off x="182880" y="2992374"/>
            <a:ext cx="502920" cy="3869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#005</a:t>
            </a:r>
            <a:endParaRPr lang="en-US" sz="650" dirty="0"/>
          </a:p>
        </p:txBody>
      </p:sp>
      <p:sp>
        <p:nvSpPr>
          <p:cNvPr id="102" name="Text 100"/>
          <p:cNvSpPr/>
          <p:nvPr/>
        </p:nvSpPr>
        <p:spPr>
          <a:xfrm>
            <a:off x="713232" y="2974086"/>
            <a:ext cx="1444752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Workstream Leads</a:t>
            </a:r>
            <a:endParaRPr lang="en-US" sz="750" dirty="0"/>
          </a:p>
        </p:txBody>
      </p:sp>
      <p:sp>
        <p:nvSpPr>
          <p:cNvPr id="103" name="Text 101"/>
          <p:cNvSpPr/>
          <p:nvPr/>
        </p:nvSpPr>
        <p:spPr>
          <a:xfrm>
            <a:off x="2249424" y="2974086"/>
            <a:ext cx="1591056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Status &amp; Coordination</a:t>
            </a:r>
            <a:endParaRPr lang="en-US" sz="700" dirty="0"/>
          </a:p>
        </p:txBody>
      </p:sp>
      <p:sp>
        <p:nvSpPr>
          <p:cNvPr id="104" name="Text 102"/>
          <p:cNvSpPr/>
          <p:nvPr/>
        </p:nvSpPr>
        <p:spPr>
          <a:xfrm>
            <a:off x="3895344" y="2974086"/>
            <a:ext cx="1133856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</a:t>
            </a:r>
            <a:endParaRPr lang="en-US" sz="650" dirty="0"/>
          </a:p>
        </p:txBody>
      </p:sp>
      <p:sp>
        <p:nvSpPr>
          <p:cNvPr id="105" name="Text 103"/>
          <p:cNvSpPr/>
          <p:nvPr/>
        </p:nvSpPr>
        <p:spPr>
          <a:xfrm>
            <a:off x="5084064" y="2974086"/>
            <a:ext cx="914400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StandUp Call</a:t>
            </a:r>
            <a:endParaRPr lang="en-US" sz="650" dirty="0"/>
          </a:p>
        </p:txBody>
      </p:sp>
      <p:sp>
        <p:nvSpPr>
          <p:cNvPr id="106" name="Shape 104"/>
          <p:cNvSpPr/>
          <p:nvPr/>
        </p:nvSpPr>
        <p:spPr>
          <a:xfrm>
            <a:off x="6071616" y="3010662"/>
            <a:ext cx="914400" cy="350330"/>
          </a:xfrm>
          <a:prstGeom prst="rect">
            <a:avLst/>
          </a:prstGeom>
          <a:solidFill>
            <a:srgbClr val="E8E8E8"/>
          </a:solidFill>
          <a:ln w="12700">
            <a:solidFill>
              <a:srgbClr val="2E75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7" name="Text 105"/>
          <p:cNvSpPr/>
          <p:nvPr/>
        </p:nvSpPr>
        <p:spPr>
          <a:xfrm>
            <a:off x="6071616" y="3010662"/>
            <a:ext cx="914400" cy="3503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600" dirty="0"/>
          </a:p>
        </p:txBody>
      </p:sp>
      <p:sp>
        <p:nvSpPr>
          <p:cNvPr id="108" name="Text 106"/>
          <p:cNvSpPr/>
          <p:nvPr/>
        </p:nvSpPr>
        <p:spPr>
          <a:xfrm>
            <a:off x="7059168" y="2974086"/>
            <a:ext cx="804672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 Director</a:t>
            </a:r>
            <a:endParaRPr lang="en-US" sz="650" dirty="0"/>
          </a:p>
        </p:txBody>
      </p:sp>
      <p:sp>
        <p:nvSpPr>
          <p:cNvPr id="109" name="Text 107"/>
          <p:cNvSpPr/>
          <p:nvPr/>
        </p:nvSpPr>
        <p:spPr>
          <a:xfrm>
            <a:off x="7918704" y="2974086"/>
            <a:ext cx="612648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18-Feb-25</a:t>
            </a:r>
            <a:endParaRPr lang="en-US" sz="650" dirty="0"/>
          </a:p>
        </p:txBody>
      </p:sp>
      <p:sp>
        <p:nvSpPr>
          <p:cNvPr id="110" name="Shape 108"/>
          <p:cNvSpPr/>
          <p:nvPr/>
        </p:nvSpPr>
        <p:spPr>
          <a:xfrm>
            <a:off x="8641080" y="3094387"/>
            <a:ext cx="182880" cy="182880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Shape 109"/>
          <p:cNvSpPr/>
          <p:nvPr/>
        </p:nvSpPr>
        <p:spPr>
          <a:xfrm>
            <a:off x="2205533" y="2955798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2" name="Shape 110"/>
          <p:cNvSpPr/>
          <p:nvPr/>
        </p:nvSpPr>
        <p:spPr>
          <a:xfrm>
            <a:off x="3851453" y="2955798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Shape 111"/>
          <p:cNvSpPr/>
          <p:nvPr/>
        </p:nvSpPr>
        <p:spPr>
          <a:xfrm>
            <a:off x="5040173" y="2955798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4" name="Shape 112"/>
          <p:cNvSpPr/>
          <p:nvPr/>
        </p:nvSpPr>
        <p:spPr>
          <a:xfrm>
            <a:off x="6009437" y="2955798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5" name="Shape 113"/>
          <p:cNvSpPr/>
          <p:nvPr/>
        </p:nvSpPr>
        <p:spPr>
          <a:xfrm>
            <a:off x="7015277" y="2955798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6" name="Shape 114"/>
          <p:cNvSpPr/>
          <p:nvPr/>
        </p:nvSpPr>
        <p:spPr>
          <a:xfrm>
            <a:off x="7874813" y="2955798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7" name="Shape 115"/>
          <p:cNvSpPr/>
          <p:nvPr/>
        </p:nvSpPr>
        <p:spPr>
          <a:xfrm>
            <a:off x="8542325" y="2955798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Shape 116"/>
          <p:cNvSpPr/>
          <p:nvPr/>
        </p:nvSpPr>
        <p:spPr>
          <a:xfrm>
            <a:off x="164592" y="3415856"/>
            <a:ext cx="8823960" cy="460058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9" name="Shape 117"/>
          <p:cNvSpPr/>
          <p:nvPr/>
        </p:nvSpPr>
        <p:spPr>
          <a:xfrm>
            <a:off x="182880" y="3452432"/>
            <a:ext cx="502920" cy="386906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182880" y="3452432"/>
            <a:ext cx="502920" cy="3869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#006</a:t>
            </a:r>
            <a:endParaRPr lang="en-US" sz="650" dirty="0"/>
          </a:p>
        </p:txBody>
      </p:sp>
      <p:sp>
        <p:nvSpPr>
          <p:cNvPr id="121" name="Text 119"/>
          <p:cNvSpPr/>
          <p:nvPr/>
        </p:nvSpPr>
        <p:spPr>
          <a:xfrm>
            <a:off x="713232" y="3434144"/>
            <a:ext cx="1444752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C-Suite Executives</a:t>
            </a:r>
            <a:endParaRPr lang="en-US" sz="750" dirty="0"/>
          </a:p>
        </p:txBody>
      </p:sp>
      <p:sp>
        <p:nvSpPr>
          <p:cNvPr id="122" name="Text 120"/>
          <p:cNvSpPr/>
          <p:nvPr/>
        </p:nvSpPr>
        <p:spPr>
          <a:xfrm>
            <a:off x="2249424" y="3434144"/>
            <a:ext cx="1591056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Investor Update</a:t>
            </a:r>
            <a:endParaRPr lang="en-US" sz="700" dirty="0"/>
          </a:p>
        </p:txBody>
      </p:sp>
      <p:sp>
        <p:nvSpPr>
          <p:cNvPr id="123" name="Text 121"/>
          <p:cNvSpPr/>
          <p:nvPr/>
        </p:nvSpPr>
        <p:spPr>
          <a:xfrm>
            <a:off x="3895344" y="3434144"/>
            <a:ext cx="1133856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Briefing</a:t>
            </a:r>
            <a:endParaRPr lang="en-US" sz="650" dirty="0"/>
          </a:p>
        </p:txBody>
      </p:sp>
      <p:sp>
        <p:nvSpPr>
          <p:cNvPr id="124" name="Text 122"/>
          <p:cNvSpPr/>
          <p:nvPr/>
        </p:nvSpPr>
        <p:spPr>
          <a:xfrm>
            <a:off x="5084064" y="3434144"/>
            <a:ext cx="914400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Relations Memo</a:t>
            </a:r>
            <a:endParaRPr lang="en-US" sz="650" dirty="0"/>
          </a:p>
        </p:txBody>
      </p:sp>
      <p:sp>
        <p:nvSpPr>
          <p:cNvPr id="125" name="Shape 123"/>
          <p:cNvSpPr/>
          <p:nvPr/>
        </p:nvSpPr>
        <p:spPr>
          <a:xfrm>
            <a:off x="6071616" y="3470720"/>
            <a:ext cx="914400" cy="350330"/>
          </a:xfrm>
          <a:prstGeom prst="rect">
            <a:avLst/>
          </a:prstGeom>
          <a:solidFill>
            <a:srgbClr val="E8E8E8"/>
          </a:solidFill>
          <a:ln w="12700">
            <a:solidFill>
              <a:srgbClr val="BF69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6" name="Text 124"/>
          <p:cNvSpPr/>
          <p:nvPr/>
        </p:nvSpPr>
        <p:spPr>
          <a:xfrm>
            <a:off x="6071616" y="3470720"/>
            <a:ext cx="914400" cy="3503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BF6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</a:t>
            </a:r>
            <a:endParaRPr lang="en-US" sz="600" dirty="0"/>
          </a:p>
        </p:txBody>
      </p:sp>
      <p:sp>
        <p:nvSpPr>
          <p:cNvPr id="127" name="Text 125"/>
          <p:cNvSpPr/>
          <p:nvPr/>
        </p:nvSpPr>
        <p:spPr>
          <a:xfrm>
            <a:off x="7059168" y="3434144"/>
            <a:ext cx="804672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CFO</a:t>
            </a:r>
            <a:endParaRPr lang="en-US" sz="650" dirty="0"/>
          </a:p>
        </p:txBody>
      </p:sp>
      <p:sp>
        <p:nvSpPr>
          <p:cNvPr id="128" name="Text 126"/>
          <p:cNvSpPr/>
          <p:nvPr/>
        </p:nvSpPr>
        <p:spPr>
          <a:xfrm>
            <a:off x="7918704" y="3434144"/>
            <a:ext cx="612648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16-May-25</a:t>
            </a:r>
            <a:endParaRPr lang="en-US" sz="650" dirty="0"/>
          </a:p>
        </p:txBody>
      </p:sp>
      <p:sp>
        <p:nvSpPr>
          <p:cNvPr id="129" name="Shape 127"/>
          <p:cNvSpPr/>
          <p:nvPr/>
        </p:nvSpPr>
        <p:spPr>
          <a:xfrm>
            <a:off x="8641080" y="3554444"/>
            <a:ext cx="182880" cy="182880"/>
          </a:xfrm>
          <a:prstGeom prst="ellipse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0" name="Shape 128"/>
          <p:cNvSpPr/>
          <p:nvPr/>
        </p:nvSpPr>
        <p:spPr>
          <a:xfrm>
            <a:off x="2205533" y="3415856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1" name="Shape 129"/>
          <p:cNvSpPr/>
          <p:nvPr/>
        </p:nvSpPr>
        <p:spPr>
          <a:xfrm>
            <a:off x="3851453" y="3415856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2" name="Shape 130"/>
          <p:cNvSpPr/>
          <p:nvPr/>
        </p:nvSpPr>
        <p:spPr>
          <a:xfrm>
            <a:off x="5040173" y="3415856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3" name="Shape 131"/>
          <p:cNvSpPr/>
          <p:nvPr/>
        </p:nvSpPr>
        <p:spPr>
          <a:xfrm>
            <a:off x="6009437" y="3415856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4" name="Shape 132"/>
          <p:cNvSpPr/>
          <p:nvPr/>
        </p:nvSpPr>
        <p:spPr>
          <a:xfrm>
            <a:off x="7015277" y="3415856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5" name="Shape 133"/>
          <p:cNvSpPr/>
          <p:nvPr/>
        </p:nvSpPr>
        <p:spPr>
          <a:xfrm>
            <a:off x="7874813" y="3415856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6" name="Shape 134"/>
          <p:cNvSpPr/>
          <p:nvPr/>
        </p:nvSpPr>
        <p:spPr>
          <a:xfrm>
            <a:off x="8542325" y="3415856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7" name="Shape 135"/>
          <p:cNvSpPr/>
          <p:nvPr/>
        </p:nvSpPr>
        <p:spPr>
          <a:xfrm>
            <a:off x="164592" y="3875913"/>
            <a:ext cx="8823960" cy="460058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8" name="Shape 136"/>
          <p:cNvSpPr/>
          <p:nvPr/>
        </p:nvSpPr>
        <p:spPr>
          <a:xfrm>
            <a:off x="182880" y="3912489"/>
            <a:ext cx="502920" cy="386906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9" name="Text 137"/>
          <p:cNvSpPr/>
          <p:nvPr/>
        </p:nvSpPr>
        <p:spPr>
          <a:xfrm>
            <a:off x="182880" y="3912489"/>
            <a:ext cx="502920" cy="3869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#007</a:t>
            </a:r>
            <a:endParaRPr lang="en-US" sz="650" dirty="0"/>
          </a:p>
        </p:txBody>
      </p:sp>
      <p:sp>
        <p:nvSpPr>
          <p:cNvPr id="140" name="Text 138"/>
          <p:cNvSpPr/>
          <p:nvPr/>
        </p:nvSpPr>
        <p:spPr>
          <a:xfrm>
            <a:off x="713232" y="3894201"/>
            <a:ext cx="1444752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Audit Committee</a:t>
            </a:r>
            <a:endParaRPr lang="en-US" sz="750" dirty="0"/>
          </a:p>
        </p:txBody>
      </p:sp>
      <p:sp>
        <p:nvSpPr>
          <p:cNvPr id="141" name="Text 139"/>
          <p:cNvSpPr/>
          <p:nvPr/>
        </p:nvSpPr>
        <p:spPr>
          <a:xfrm>
            <a:off x="2249424" y="3894201"/>
            <a:ext cx="1591056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Risk Management</a:t>
            </a:r>
            <a:endParaRPr lang="en-US" sz="700" dirty="0"/>
          </a:p>
        </p:txBody>
      </p:sp>
      <p:sp>
        <p:nvSpPr>
          <p:cNvPr id="142" name="Text 140"/>
          <p:cNvSpPr/>
          <p:nvPr/>
        </p:nvSpPr>
        <p:spPr>
          <a:xfrm>
            <a:off x="3895344" y="3894201"/>
            <a:ext cx="1133856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</a:t>
            </a:r>
            <a:endParaRPr lang="en-US" sz="650" dirty="0"/>
          </a:p>
        </p:txBody>
      </p:sp>
      <p:sp>
        <p:nvSpPr>
          <p:cNvPr id="143" name="Text 141"/>
          <p:cNvSpPr/>
          <p:nvPr/>
        </p:nvSpPr>
        <p:spPr>
          <a:xfrm>
            <a:off x="5084064" y="3894201"/>
            <a:ext cx="914400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Dashboard</a:t>
            </a:r>
            <a:endParaRPr lang="en-US" sz="650" dirty="0"/>
          </a:p>
        </p:txBody>
      </p:sp>
      <p:sp>
        <p:nvSpPr>
          <p:cNvPr id="144" name="Shape 142"/>
          <p:cNvSpPr/>
          <p:nvPr/>
        </p:nvSpPr>
        <p:spPr>
          <a:xfrm>
            <a:off x="6071616" y="3930777"/>
            <a:ext cx="914400" cy="350330"/>
          </a:xfrm>
          <a:prstGeom prst="rect">
            <a:avLst/>
          </a:prstGeom>
          <a:solidFill>
            <a:srgbClr val="E8E8E8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5" name="Text 143"/>
          <p:cNvSpPr/>
          <p:nvPr/>
        </p:nvSpPr>
        <p:spPr>
          <a:xfrm>
            <a:off x="6071616" y="3930777"/>
            <a:ext cx="914400" cy="3503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600" dirty="0"/>
          </a:p>
        </p:txBody>
      </p:sp>
      <p:sp>
        <p:nvSpPr>
          <p:cNvPr id="146" name="Text 144"/>
          <p:cNvSpPr/>
          <p:nvPr/>
        </p:nvSpPr>
        <p:spPr>
          <a:xfrm>
            <a:off x="7059168" y="3894201"/>
            <a:ext cx="804672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 Risk Officer</a:t>
            </a:r>
            <a:endParaRPr lang="en-US" sz="650" dirty="0"/>
          </a:p>
        </p:txBody>
      </p:sp>
      <p:sp>
        <p:nvSpPr>
          <p:cNvPr id="147" name="Text 145"/>
          <p:cNvSpPr/>
          <p:nvPr/>
        </p:nvSpPr>
        <p:spPr>
          <a:xfrm>
            <a:off x="7918704" y="3894201"/>
            <a:ext cx="612648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12-Mar-25</a:t>
            </a:r>
            <a:endParaRPr lang="en-US" sz="650" dirty="0"/>
          </a:p>
        </p:txBody>
      </p:sp>
      <p:sp>
        <p:nvSpPr>
          <p:cNvPr id="148" name="Shape 146"/>
          <p:cNvSpPr/>
          <p:nvPr/>
        </p:nvSpPr>
        <p:spPr>
          <a:xfrm>
            <a:off x="8641080" y="4014502"/>
            <a:ext cx="182880" cy="182880"/>
          </a:xfrm>
          <a:prstGeom prst="ellipse">
            <a:avLst/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9" name="Shape 147"/>
          <p:cNvSpPr/>
          <p:nvPr/>
        </p:nvSpPr>
        <p:spPr>
          <a:xfrm>
            <a:off x="2205533" y="3875913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0" name="Shape 148"/>
          <p:cNvSpPr/>
          <p:nvPr/>
        </p:nvSpPr>
        <p:spPr>
          <a:xfrm>
            <a:off x="3851453" y="3875913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1" name="Shape 149"/>
          <p:cNvSpPr/>
          <p:nvPr/>
        </p:nvSpPr>
        <p:spPr>
          <a:xfrm>
            <a:off x="5040173" y="3875913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2" name="Shape 150"/>
          <p:cNvSpPr/>
          <p:nvPr/>
        </p:nvSpPr>
        <p:spPr>
          <a:xfrm>
            <a:off x="6009437" y="3875913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3" name="Shape 151"/>
          <p:cNvSpPr/>
          <p:nvPr/>
        </p:nvSpPr>
        <p:spPr>
          <a:xfrm>
            <a:off x="7015277" y="3875913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4" name="Shape 152"/>
          <p:cNvSpPr/>
          <p:nvPr/>
        </p:nvSpPr>
        <p:spPr>
          <a:xfrm>
            <a:off x="7874813" y="3875913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5" name="Shape 153"/>
          <p:cNvSpPr/>
          <p:nvPr/>
        </p:nvSpPr>
        <p:spPr>
          <a:xfrm>
            <a:off x="8542325" y="3875913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6" name="Shape 154"/>
          <p:cNvSpPr/>
          <p:nvPr/>
        </p:nvSpPr>
        <p:spPr>
          <a:xfrm>
            <a:off x="164592" y="4335971"/>
            <a:ext cx="8823960" cy="460058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7" name="Shape 155"/>
          <p:cNvSpPr/>
          <p:nvPr/>
        </p:nvSpPr>
        <p:spPr>
          <a:xfrm>
            <a:off x="182880" y="4372547"/>
            <a:ext cx="502920" cy="386906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8" name="Text 156"/>
          <p:cNvSpPr/>
          <p:nvPr/>
        </p:nvSpPr>
        <p:spPr>
          <a:xfrm>
            <a:off x="182880" y="4372547"/>
            <a:ext cx="502920" cy="3869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#008</a:t>
            </a:r>
            <a:endParaRPr lang="en-US" sz="650" dirty="0"/>
          </a:p>
        </p:txBody>
      </p:sp>
      <p:sp>
        <p:nvSpPr>
          <p:cNvPr id="159" name="Text 157"/>
          <p:cNvSpPr/>
          <p:nvPr/>
        </p:nvSpPr>
        <p:spPr>
          <a:xfrm>
            <a:off x="713232" y="4354259"/>
            <a:ext cx="1444752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Assistants Network</a:t>
            </a:r>
            <a:endParaRPr lang="en-US" sz="750" dirty="0"/>
          </a:p>
        </p:txBody>
      </p:sp>
      <p:sp>
        <p:nvSpPr>
          <p:cNvPr id="160" name="Text 158"/>
          <p:cNvSpPr/>
          <p:nvPr/>
        </p:nvSpPr>
        <p:spPr>
          <a:xfrm>
            <a:off x="2249424" y="4354259"/>
            <a:ext cx="1591056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Administrative Coordination</a:t>
            </a:r>
            <a:endParaRPr lang="en-US" sz="700" dirty="0"/>
          </a:p>
        </p:txBody>
      </p:sp>
      <p:sp>
        <p:nvSpPr>
          <p:cNvPr id="161" name="Text 159"/>
          <p:cNvSpPr/>
          <p:nvPr/>
        </p:nvSpPr>
        <p:spPr>
          <a:xfrm>
            <a:off x="3895344" y="4354259"/>
            <a:ext cx="1133856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</a:t>
            </a:r>
            <a:endParaRPr lang="en-US" sz="650" dirty="0"/>
          </a:p>
        </p:txBody>
      </p:sp>
      <p:sp>
        <p:nvSpPr>
          <p:cNvPr id="162" name="Text 160"/>
          <p:cNvSpPr/>
          <p:nvPr/>
        </p:nvSpPr>
        <p:spPr>
          <a:xfrm>
            <a:off x="5084064" y="4354259"/>
            <a:ext cx="914400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Bi-weekly Email Digest</a:t>
            </a:r>
            <a:endParaRPr lang="en-US" sz="650" dirty="0"/>
          </a:p>
        </p:txBody>
      </p:sp>
      <p:sp>
        <p:nvSpPr>
          <p:cNvPr id="163" name="Shape 161"/>
          <p:cNvSpPr/>
          <p:nvPr/>
        </p:nvSpPr>
        <p:spPr>
          <a:xfrm>
            <a:off x="6071616" y="4390835"/>
            <a:ext cx="914400" cy="350330"/>
          </a:xfrm>
          <a:prstGeom prst="rect">
            <a:avLst/>
          </a:prstGeom>
          <a:solidFill>
            <a:srgbClr val="E8E8E8"/>
          </a:solidFill>
          <a:ln w="12700">
            <a:solidFill>
              <a:srgbClr val="0277B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4" name="Text 162"/>
          <p:cNvSpPr/>
          <p:nvPr/>
        </p:nvSpPr>
        <p:spPr>
          <a:xfrm>
            <a:off x="6071616" y="4390835"/>
            <a:ext cx="914400" cy="3503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027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Bi-weekly</a:t>
            </a:r>
            <a:endParaRPr lang="en-US" sz="600" dirty="0"/>
          </a:p>
        </p:txBody>
      </p:sp>
      <p:sp>
        <p:nvSpPr>
          <p:cNvPr id="165" name="Text 163"/>
          <p:cNvSpPr/>
          <p:nvPr/>
        </p:nvSpPr>
        <p:spPr>
          <a:xfrm>
            <a:off x="7059168" y="4354259"/>
            <a:ext cx="804672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 of Staff</a:t>
            </a:r>
            <a:endParaRPr lang="en-US" sz="650" dirty="0"/>
          </a:p>
        </p:txBody>
      </p:sp>
      <p:sp>
        <p:nvSpPr>
          <p:cNvPr id="166" name="Text 164"/>
          <p:cNvSpPr/>
          <p:nvPr/>
        </p:nvSpPr>
        <p:spPr>
          <a:xfrm>
            <a:off x="7918704" y="4354259"/>
            <a:ext cx="612648" cy="4234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01-Mar-25</a:t>
            </a:r>
            <a:endParaRPr lang="en-US" sz="650" dirty="0"/>
          </a:p>
        </p:txBody>
      </p:sp>
      <p:sp>
        <p:nvSpPr>
          <p:cNvPr id="167" name="Shape 165"/>
          <p:cNvSpPr/>
          <p:nvPr/>
        </p:nvSpPr>
        <p:spPr>
          <a:xfrm>
            <a:off x="8641080" y="4474559"/>
            <a:ext cx="182880" cy="182880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8" name="Shape 166"/>
          <p:cNvSpPr/>
          <p:nvPr/>
        </p:nvSpPr>
        <p:spPr>
          <a:xfrm>
            <a:off x="2205533" y="4335971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9" name="Shape 167"/>
          <p:cNvSpPr/>
          <p:nvPr/>
        </p:nvSpPr>
        <p:spPr>
          <a:xfrm>
            <a:off x="3851453" y="4335971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0" name="Shape 168"/>
          <p:cNvSpPr/>
          <p:nvPr/>
        </p:nvSpPr>
        <p:spPr>
          <a:xfrm>
            <a:off x="5040173" y="4335971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1" name="Shape 169"/>
          <p:cNvSpPr/>
          <p:nvPr/>
        </p:nvSpPr>
        <p:spPr>
          <a:xfrm>
            <a:off x="6009437" y="4335971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2" name="Shape 170"/>
          <p:cNvSpPr/>
          <p:nvPr/>
        </p:nvSpPr>
        <p:spPr>
          <a:xfrm>
            <a:off x="7015277" y="4335971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3" name="Shape 171"/>
          <p:cNvSpPr/>
          <p:nvPr/>
        </p:nvSpPr>
        <p:spPr>
          <a:xfrm>
            <a:off x="7874813" y="4335971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4" name="Shape 172"/>
          <p:cNvSpPr/>
          <p:nvPr/>
        </p:nvSpPr>
        <p:spPr>
          <a:xfrm>
            <a:off x="8542325" y="4335971"/>
            <a:ext cx="9144" cy="460058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5" name="Shape 173"/>
          <p:cNvSpPr/>
          <p:nvPr/>
        </p:nvSpPr>
        <p:spPr>
          <a:xfrm>
            <a:off x="182880" y="4850892"/>
            <a:ext cx="128016" cy="128016"/>
          </a:xfrm>
          <a:prstGeom prst="ellipse">
            <a:avLst/>
          </a:prstGeom>
          <a:solidFill>
            <a:srgbClr val="28A745"/>
          </a:solidFill>
          <a:ln w="12700">
            <a:solidFill>
              <a:srgbClr val="28A7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6" name="Text 174"/>
          <p:cNvSpPr/>
          <p:nvPr/>
        </p:nvSpPr>
        <p:spPr>
          <a:xfrm>
            <a:off x="34747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</a:t>
            </a:r>
            <a:endParaRPr lang="en-US" sz="700" dirty="0"/>
          </a:p>
        </p:txBody>
      </p:sp>
      <p:sp>
        <p:nvSpPr>
          <p:cNvPr id="177" name="Shape 175"/>
          <p:cNvSpPr/>
          <p:nvPr/>
        </p:nvSpPr>
        <p:spPr>
          <a:xfrm>
            <a:off x="1920240" y="4850892"/>
            <a:ext cx="128016" cy="128016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8" name="Text 176"/>
          <p:cNvSpPr/>
          <p:nvPr/>
        </p:nvSpPr>
        <p:spPr>
          <a:xfrm>
            <a:off x="208483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Recurring</a:t>
            </a:r>
            <a:endParaRPr lang="en-US" sz="700" dirty="0"/>
          </a:p>
        </p:txBody>
      </p:sp>
      <p:sp>
        <p:nvSpPr>
          <p:cNvPr id="179" name="Shape 177"/>
          <p:cNvSpPr/>
          <p:nvPr/>
        </p:nvSpPr>
        <p:spPr>
          <a:xfrm>
            <a:off x="3657600" y="4850892"/>
            <a:ext cx="128016" cy="128016"/>
          </a:xfrm>
          <a:prstGeom prst="ellipse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0" name="Text 178"/>
          <p:cNvSpPr/>
          <p:nvPr/>
        </p:nvSpPr>
        <p:spPr>
          <a:xfrm>
            <a:off x="382219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Scheduled</a:t>
            </a:r>
            <a:endParaRPr lang="en-US" sz="700" dirty="0"/>
          </a:p>
        </p:txBody>
      </p:sp>
      <p:sp>
        <p:nvSpPr>
          <p:cNvPr id="181" name="Shape 179"/>
          <p:cNvSpPr/>
          <p:nvPr/>
        </p:nvSpPr>
        <p:spPr>
          <a:xfrm>
            <a:off x="5394960" y="4850892"/>
            <a:ext cx="128016" cy="128016"/>
          </a:xfrm>
          <a:prstGeom prst="ellipse">
            <a:avLst/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2" name="Text 180"/>
          <p:cNvSpPr/>
          <p:nvPr/>
        </p:nvSpPr>
        <p:spPr>
          <a:xfrm>
            <a:off x="555955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Progress</a:t>
            </a:r>
            <a:endParaRPr lang="en-US" sz="700" dirty="0"/>
          </a:p>
        </p:txBody>
      </p:sp>
      <p:sp>
        <p:nvSpPr>
          <p:cNvPr id="183" name="Shape 181"/>
          <p:cNvSpPr/>
          <p:nvPr/>
        </p:nvSpPr>
        <p:spPr>
          <a:xfrm>
            <a:off x="7132320" y="4850892"/>
            <a:ext cx="128016" cy="128016"/>
          </a:xfrm>
          <a:prstGeom prst="ellipse">
            <a:avLst/>
          </a:prstGeom>
          <a:solidFill>
            <a:srgbClr val="DC3545"/>
          </a:solidFill>
          <a:ln w="12700">
            <a:solidFill>
              <a:srgbClr val="DC3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4" name="Text 182"/>
          <p:cNvSpPr/>
          <p:nvPr/>
        </p:nvSpPr>
        <p:spPr>
          <a:xfrm>
            <a:off x="729691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700" dirty="0"/>
          </a:p>
        </p:txBody>
      </p:sp>
      <p:sp>
        <p:nvSpPr>
          <p:cNvPr id="185" name="Text 183"/>
          <p:cNvSpPr/>
          <p:nvPr/>
        </p:nvSpPr>
        <p:spPr>
          <a:xfrm>
            <a:off x="274320" y="4924044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AA99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700" dirty="0"/>
          </a:p>
        </p:txBody>
      </p:sp>
      <p:sp>
        <p:nvSpPr>
          <p:cNvPr id="186" name="Text 184"/>
          <p:cNvSpPr/>
          <p:nvPr/>
        </p:nvSpPr>
        <p:spPr>
          <a:xfrm>
            <a:off x="8321040" y="4924044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AA99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7</a:t>
            </a:r>
            <a:endParaRPr lang="en-US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1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758952"/>
            <a:ext cx="9144000" cy="4572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804672"/>
            <a:ext cx="9144000" cy="4338828"/>
          </a:xfrm>
          <a:prstGeom prst="rect">
            <a:avLst/>
          </a:prstGeom>
          <a:solidFill>
            <a:srgbClr val="F5F0E8"/>
          </a:solidFill>
          <a:ln w="12700">
            <a:solidFill>
              <a:srgbClr val="F5F0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0"/>
            <a:ext cx="59436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Staff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035040" y="0"/>
            <a:ext cx="29260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of 5  ·  12 items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164592" y="841248"/>
            <a:ext cx="8823960" cy="27432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92024" y="84124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Audience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2240280" y="841248"/>
            <a:ext cx="16093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Theme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3886200" y="841248"/>
            <a:ext cx="11521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5074920" y="841248"/>
            <a:ext cx="9326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Channel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6044184" y="841248"/>
            <a:ext cx="9692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Freq.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7050024" y="841248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7909560" y="841248"/>
            <a:ext cx="6309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8577072" y="841248"/>
            <a:ext cx="402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220553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385145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504017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009437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015277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787481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542325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164592" y="1115568"/>
            <a:ext cx="8823960" cy="306705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182880" y="1152144"/>
            <a:ext cx="502920" cy="233553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182880" y="1152144"/>
            <a:ext cx="502920" cy="233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#009</a:t>
            </a:r>
            <a:endParaRPr lang="en-US" sz="650" dirty="0"/>
          </a:p>
        </p:txBody>
      </p:sp>
      <p:sp>
        <p:nvSpPr>
          <p:cNvPr id="26" name="Text 24"/>
          <p:cNvSpPr/>
          <p:nvPr/>
        </p:nvSpPr>
        <p:spPr>
          <a:xfrm>
            <a:off x="713232" y="1133856"/>
            <a:ext cx="144475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Physicians - All Specialties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2249424" y="1133856"/>
            <a:ext cx="15910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Integration Vision</a:t>
            </a:r>
            <a:endParaRPr lang="en-US" sz="700" dirty="0"/>
          </a:p>
        </p:txBody>
      </p:sp>
      <p:sp>
        <p:nvSpPr>
          <p:cNvPr id="28" name="Text 26"/>
          <p:cNvSpPr/>
          <p:nvPr/>
        </p:nvSpPr>
        <p:spPr>
          <a:xfrm>
            <a:off x="3895344" y="1133856"/>
            <a:ext cx="11338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Town Hall</a:t>
            </a:r>
            <a:endParaRPr lang="en-US" sz="650" dirty="0"/>
          </a:p>
        </p:txBody>
      </p:sp>
      <p:sp>
        <p:nvSpPr>
          <p:cNvPr id="29" name="Text 27"/>
          <p:cNvSpPr/>
          <p:nvPr/>
        </p:nvSpPr>
        <p:spPr>
          <a:xfrm>
            <a:off x="5084064" y="1133856"/>
            <a:ext cx="914400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 Rounds Format</a:t>
            </a:r>
            <a:endParaRPr lang="en-US" sz="650" dirty="0"/>
          </a:p>
        </p:txBody>
      </p:sp>
      <p:sp>
        <p:nvSpPr>
          <p:cNvPr id="30" name="Shape 28"/>
          <p:cNvSpPr/>
          <p:nvPr/>
        </p:nvSpPr>
        <p:spPr>
          <a:xfrm>
            <a:off x="6071616" y="1170432"/>
            <a:ext cx="914400" cy="196977"/>
          </a:xfrm>
          <a:prstGeom prst="rect">
            <a:avLst/>
          </a:prstGeom>
          <a:solidFill>
            <a:srgbClr val="E8E8E8"/>
          </a:solidFill>
          <a:ln w="12700">
            <a:solidFill>
              <a:srgbClr val="6B4C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071616" y="1170432"/>
            <a:ext cx="914400" cy="1969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</a:t>
            </a:r>
            <a:endParaRPr lang="en-US" sz="600" dirty="0"/>
          </a:p>
        </p:txBody>
      </p:sp>
      <p:sp>
        <p:nvSpPr>
          <p:cNvPr id="32" name="Text 30"/>
          <p:cNvSpPr/>
          <p:nvPr/>
        </p:nvSpPr>
        <p:spPr>
          <a:xfrm>
            <a:off x="7059168" y="1133856"/>
            <a:ext cx="80467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 Medical Officer</a:t>
            </a:r>
            <a:endParaRPr lang="en-US" sz="650" dirty="0"/>
          </a:p>
        </p:txBody>
      </p:sp>
      <p:sp>
        <p:nvSpPr>
          <p:cNvPr id="33" name="Text 31"/>
          <p:cNvSpPr/>
          <p:nvPr/>
        </p:nvSpPr>
        <p:spPr>
          <a:xfrm>
            <a:off x="7918704" y="1133856"/>
            <a:ext cx="612648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25-Feb-25</a:t>
            </a:r>
            <a:endParaRPr lang="en-US" sz="650" dirty="0"/>
          </a:p>
        </p:txBody>
      </p:sp>
      <p:sp>
        <p:nvSpPr>
          <p:cNvPr id="34" name="Shape 32"/>
          <p:cNvSpPr/>
          <p:nvPr/>
        </p:nvSpPr>
        <p:spPr>
          <a:xfrm>
            <a:off x="8641080" y="1177481"/>
            <a:ext cx="182880" cy="182880"/>
          </a:xfrm>
          <a:prstGeom prst="ellipse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2205533" y="111556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851453" y="111556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5040173" y="111556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6009437" y="111556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7015277" y="111556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7874813" y="111556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8542325" y="111556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164592" y="1422273"/>
            <a:ext cx="8823960" cy="306705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182880" y="1458849"/>
            <a:ext cx="502920" cy="233553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182880" y="1458849"/>
            <a:ext cx="502920" cy="233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#010</a:t>
            </a:r>
            <a:endParaRPr lang="en-US" sz="650" dirty="0"/>
          </a:p>
        </p:txBody>
      </p:sp>
      <p:sp>
        <p:nvSpPr>
          <p:cNvPr id="45" name="Text 43"/>
          <p:cNvSpPr/>
          <p:nvPr/>
        </p:nvSpPr>
        <p:spPr>
          <a:xfrm>
            <a:off x="713232" y="1440561"/>
            <a:ext cx="144475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Nursing Staff (RNs, LPNs)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2249424" y="1440561"/>
            <a:ext cx="15910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Staffing &amp; Scheduling Changes</a:t>
            </a:r>
            <a:endParaRPr lang="en-US" sz="700" dirty="0"/>
          </a:p>
        </p:txBody>
      </p:sp>
      <p:sp>
        <p:nvSpPr>
          <p:cNvPr id="47" name="Text 45"/>
          <p:cNvSpPr/>
          <p:nvPr/>
        </p:nvSpPr>
        <p:spPr>
          <a:xfrm>
            <a:off x="3895344" y="1440561"/>
            <a:ext cx="11338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</a:t>
            </a:r>
            <a:endParaRPr lang="en-US" sz="650" dirty="0"/>
          </a:p>
        </p:txBody>
      </p:sp>
      <p:sp>
        <p:nvSpPr>
          <p:cNvPr id="48" name="Text 46"/>
          <p:cNvSpPr/>
          <p:nvPr/>
        </p:nvSpPr>
        <p:spPr>
          <a:xfrm>
            <a:off x="5084064" y="1440561"/>
            <a:ext cx="914400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Huddles</a:t>
            </a:r>
            <a:endParaRPr lang="en-US" sz="650" dirty="0"/>
          </a:p>
        </p:txBody>
      </p:sp>
      <p:sp>
        <p:nvSpPr>
          <p:cNvPr id="49" name="Shape 47"/>
          <p:cNvSpPr/>
          <p:nvPr/>
        </p:nvSpPr>
        <p:spPr>
          <a:xfrm>
            <a:off x="6071616" y="1477137"/>
            <a:ext cx="914400" cy="196977"/>
          </a:xfrm>
          <a:prstGeom prst="rect">
            <a:avLst/>
          </a:prstGeom>
          <a:solidFill>
            <a:srgbClr val="E8E8E8"/>
          </a:solidFill>
          <a:ln w="12700">
            <a:solidFill>
              <a:srgbClr val="2E75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6071616" y="1477137"/>
            <a:ext cx="914400" cy="1969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600" dirty="0"/>
          </a:p>
        </p:txBody>
      </p:sp>
      <p:sp>
        <p:nvSpPr>
          <p:cNvPr id="51" name="Text 49"/>
          <p:cNvSpPr/>
          <p:nvPr/>
        </p:nvSpPr>
        <p:spPr>
          <a:xfrm>
            <a:off x="7059168" y="1440561"/>
            <a:ext cx="80467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 Nursing Officer</a:t>
            </a:r>
            <a:endParaRPr lang="en-US" sz="650" dirty="0"/>
          </a:p>
        </p:txBody>
      </p:sp>
      <p:sp>
        <p:nvSpPr>
          <p:cNvPr id="52" name="Text 50"/>
          <p:cNvSpPr/>
          <p:nvPr/>
        </p:nvSpPr>
        <p:spPr>
          <a:xfrm>
            <a:off x="7918704" y="1440561"/>
            <a:ext cx="612648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20-Feb-25</a:t>
            </a:r>
            <a:endParaRPr lang="en-US" sz="650" dirty="0"/>
          </a:p>
        </p:txBody>
      </p:sp>
      <p:sp>
        <p:nvSpPr>
          <p:cNvPr id="53" name="Shape 51"/>
          <p:cNvSpPr/>
          <p:nvPr/>
        </p:nvSpPr>
        <p:spPr>
          <a:xfrm>
            <a:off x="8641080" y="1484186"/>
            <a:ext cx="182880" cy="182880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hape 52"/>
          <p:cNvSpPr/>
          <p:nvPr/>
        </p:nvSpPr>
        <p:spPr>
          <a:xfrm>
            <a:off x="2205533" y="142227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Shape 53"/>
          <p:cNvSpPr/>
          <p:nvPr/>
        </p:nvSpPr>
        <p:spPr>
          <a:xfrm>
            <a:off x="3851453" y="142227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 54"/>
          <p:cNvSpPr/>
          <p:nvPr/>
        </p:nvSpPr>
        <p:spPr>
          <a:xfrm>
            <a:off x="5040173" y="142227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 55"/>
          <p:cNvSpPr/>
          <p:nvPr/>
        </p:nvSpPr>
        <p:spPr>
          <a:xfrm>
            <a:off x="6009437" y="142227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Shape 56"/>
          <p:cNvSpPr/>
          <p:nvPr/>
        </p:nvSpPr>
        <p:spPr>
          <a:xfrm>
            <a:off x="7015277" y="142227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57"/>
          <p:cNvSpPr/>
          <p:nvPr/>
        </p:nvSpPr>
        <p:spPr>
          <a:xfrm>
            <a:off x="7874813" y="142227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Shape 58"/>
          <p:cNvSpPr/>
          <p:nvPr/>
        </p:nvSpPr>
        <p:spPr>
          <a:xfrm>
            <a:off x="8542325" y="142227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hape 59"/>
          <p:cNvSpPr/>
          <p:nvPr/>
        </p:nvSpPr>
        <p:spPr>
          <a:xfrm>
            <a:off x="164592" y="1728978"/>
            <a:ext cx="8823960" cy="306705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Shape 60"/>
          <p:cNvSpPr/>
          <p:nvPr/>
        </p:nvSpPr>
        <p:spPr>
          <a:xfrm>
            <a:off x="182880" y="1765554"/>
            <a:ext cx="502920" cy="233553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61"/>
          <p:cNvSpPr/>
          <p:nvPr/>
        </p:nvSpPr>
        <p:spPr>
          <a:xfrm>
            <a:off x="182880" y="1765554"/>
            <a:ext cx="502920" cy="233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#011</a:t>
            </a:r>
            <a:endParaRPr lang="en-US" sz="650" dirty="0"/>
          </a:p>
        </p:txBody>
      </p:sp>
      <p:sp>
        <p:nvSpPr>
          <p:cNvPr id="64" name="Text 62"/>
          <p:cNvSpPr/>
          <p:nvPr/>
        </p:nvSpPr>
        <p:spPr>
          <a:xfrm>
            <a:off x="713232" y="1747266"/>
            <a:ext cx="144475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Residents &amp; Fellows</a:t>
            </a:r>
            <a:endParaRPr lang="en-US" sz="750" dirty="0"/>
          </a:p>
        </p:txBody>
      </p:sp>
      <p:sp>
        <p:nvSpPr>
          <p:cNvPr id="65" name="Text 63"/>
          <p:cNvSpPr/>
          <p:nvPr/>
        </p:nvSpPr>
        <p:spPr>
          <a:xfrm>
            <a:off x="2249424" y="1747266"/>
            <a:ext cx="15910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Program Integration</a:t>
            </a:r>
            <a:endParaRPr lang="en-US" sz="700" dirty="0"/>
          </a:p>
        </p:txBody>
      </p:sp>
      <p:sp>
        <p:nvSpPr>
          <p:cNvPr id="66" name="Text 64"/>
          <p:cNvSpPr/>
          <p:nvPr/>
        </p:nvSpPr>
        <p:spPr>
          <a:xfrm>
            <a:off x="3895344" y="1747266"/>
            <a:ext cx="11338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Q&amp;A Session</a:t>
            </a:r>
            <a:endParaRPr lang="en-US" sz="650" dirty="0"/>
          </a:p>
        </p:txBody>
      </p:sp>
      <p:sp>
        <p:nvSpPr>
          <p:cNvPr id="67" name="Text 65"/>
          <p:cNvSpPr/>
          <p:nvPr/>
        </p:nvSpPr>
        <p:spPr>
          <a:xfrm>
            <a:off x="5084064" y="1747266"/>
            <a:ext cx="914400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Town Hall</a:t>
            </a:r>
            <a:endParaRPr lang="en-US" sz="650" dirty="0"/>
          </a:p>
        </p:txBody>
      </p:sp>
      <p:sp>
        <p:nvSpPr>
          <p:cNvPr id="68" name="Shape 66"/>
          <p:cNvSpPr/>
          <p:nvPr/>
        </p:nvSpPr>
        <p:spPr>
          <a:xfrm>
            <a:off x="6071616" y="1783842"/>
            <a:ext cx="914400" cy="196977"/>
          </a:xfrm>
          <a:prstGeom prst="rect">
            <a:avLst/>
          </a:prstGeom>
          <a:solidFill>
            <a:srgbClr val="E8E8E8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6071616" y="1783842"/>
            <a:ext cx="914400" cy="1969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600" dirty="0"/>
          </a:p>
        </p:txBody>
      </p:sp>
      <p:sp>
        <p:nvSpPr>
          <p:cNvPr id="70" name="Text 68"/>
          <p:cNvSpPr/>
          <p:nvPr/>
        </p:nvSpPr>
        <p:spPr>
          <a:xfrm>
            <a:off x="7059168" y="1747266"/>
            <a:ext cx="80467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GME Director</a:t>
            </a:r>
            <a:endParaRPr lang="en-US" sz="650" dirty="0"/>
          </a:p>
        </p:txBody>
      </p:sp>
      <p:sp>
        <p:nvSpPr>
          <p:cNvPr id="71" name="Text 69"/>
          <p:cNvSpPr/>
          <p:nvPr/>
        </p:nvSpPr>
        <p:spPr>
          <a:xfrm>
            <a:off x="7918704" y="1747266"/>
            <a:ext cx="612648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07-Mar-25</a:t>
            </a:r>
            <a:endParaRPr lang="en-US" sz="650" dirty="0"/>
          </a:p>
        </p:txBody>
      </p:sp>
      <p:sp>
        <p:nvSpPr>
          <p:cNvPr id="72" name="Shape 70"/>
          <p:cNvSpPr/>
          <p:nvPr/>
        </p:nvSpPr>
        <p:spPr>
          <a:xfrm>
            <a:off x="8641080" y="1790891"/>
            <a:ext cx="182880" cy="182880"/>
          </a:xfrm>
          <a:prstGeom prst="ellipse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Shape 71"/>
          <p:cNvSpPr/>
          <p:nvPr/>
        </p:nvSpPr>
        <p:spPr>
          <a:xfrm>
            <a:off x="2205533" y="172897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Shape 72"/>
          <p:cNvSpPr/>
          <p:nvPr/>
        </p:nvSpPr>
        <p:spPr>
          <a:xfrm>
            <a:off x="3851453" y="172897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Shape 73"/>
          <p:cNvSpPr/>
          <p:nvPr/>
        </p:nvSpPr>
        <p:spPr>
          <a:xfrm>
            <a:off x="5040173" y="172897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Shape 74"/>
          <p:cNvSpPr/>
          <p:nvPr/>
        </p:nvSpPr>
        <p:spPr>
          <a:xfrm>
            <a:off x="6009437" y="172897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Shape 75"/>
          <p:cNvSpPr/>
          <p:nvPr/>
        </p:nvSpPr>
        <p:spPr>
          <a:xfrm>
            <a:off x="7015277" y="172897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Shape 76"/>
          <p:cNvSpPr/>
          <p:nvPr/>
        </p:nvSpPr>
        <p:spPr>
          <a:xfrm>
            <a:off x="7874813" y="172897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Shape 77"/>
          <p:cNvSpPr/>
          <p:nvPr/>
        </p:nvSpPr>
        <p:spPr>
          <a:xfrm>
            <a:off x="8542325" y="172897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Shape 78"/>
          <p:cNvSpPr/>
          <p:nvPr/>
        </p:nvSpPr>
        <p:spPr>
          <a:xfrm>
            <a:off x="164592" y="2035683"/>
            <a:ext cx="8823960" cy="306705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Shape 79"/>
          <p:cNvSpPr/>
          <p:nvPr/>
        </p:nvSpPr>
        <p:spPr>
          <a:xfrm>
            <a:off x="182880" y="2072259"/>
            <a:ext cx="502920" cy="233553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Text 80"/>
          <p:cNvSpPr/>
          <p:nvPr/>
        </p:nvSpPr>
        <p:spPr>
          <a:xfrm>
            <a:off x="182880" y="2072259"/>
            <a:ext cx="502920" cy="233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#012</a:t>
            </a:r>
            <a:endParaRPr lang="en-US" sz="650" dirty="0"/>
          </a:p>
        </p:txBody>
      </p:sp>
      <p:sp>
        <p:nvSpPr>
          <p:cNvPr id="83" name="Text 81"/>
          <p:cNvSpPr/>
          <p:nvPr/>
        </p:nvSpPr>
        <p:spPr>
          <a:xfrm>
            <a:off x="713232" y="2053971"/>
            <a:ext cx="144475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Pharmacists &amp; Pharmacy Techs</a:t>
            </a:r>
            <a:endParaRPr lang="en-US" sz="750" dirty="0"/>
          </a:p>
        </p:txBody>
      </p:sp>
      <p:sp>
        <p:nvSpPr>
          <p:cNvPr id="84" name="Text 82"/>
          <p:cNvSpPr/>
          <p:nvPr/>
        </p:nvSpPr>
        <p:spPr>
          <a:xfrm>
            <a:off x="2249424" y="2053971"/>
            <a:ext cx="15910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Formulary Standardization</a:t>
            </a:r>
            <a:endParaRPr lang="en-US" sz="700" dirty="0"/>
          </a:p>
        </p:txBody>
      </p:sp>
      <p:sp>
        <p:nvSpPr>
          <p:cNvPr id="85" name="Text 83"/>
          <p:cNvSpPr/>
          <p:nvPr/>
        </p:nvSpPr>
        <p:spPr>
          <a:xfrm>
            <a:off x="3895344" y="2053971"/>
            <a:ext cx="11338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</a:t>
            </a:r>
            <a:endParaRPr lang="en-US" sz="650" dirty="0"/>
          </a:p>
        </p:txBody>
      </p:sp>
      <p:sp>
        <p:nvSpPr>
          <p:cNvPr id="86" name="Text 84"/>
          <p:cNvSpPr/>
          <p:nvPr/>
        </p:nvSpPr>
        <p:spPr>
          <a:xfrm>
            <a:off x="5084064" y="2053971"/>
            <a:ext cx="914400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Training Module</a:t>
            </a:r>
            <a:endParaRPr lang="en-US" sz="650" dirty="0"/>
          </a:p>
        </p:txBody>
      </p:sp>
      <p:sp>
        <p:nvSpPr>
          <p:cNvPr id="87" name="Shape 85"/>
          <p:cNvSpPr/>
          <p:nvPr/>
        </p:nvSpPr>
        <p:spPr>
          <a:xfrm>
            <a:off x="6071616" y="2090547"/>
            <a:ext cx="914400" cy="196977"/>
          </a:xfrm>
          <a:prstGeom prst="rect">
            <a:avLst/>
          </a:prstGeom>
          <a:solidFill>
            <a:srgbClr val="E8E8E8"/>
          </a:solidFill>
          <a:ln w="12700">
            <a:solidFill>
              <a:srgbClr val="6B4C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Text 86"/>
          <p:cNvSpPr/>
          <p:nvPr/>
        </p:nvSpPr>
        <p:spPr>
          <a:xfrm>
            <a:off x="6071616" y="2090547"/>
            <a:ext cx="914400" cy="1969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</a:t>
            </a:r>
            <a:endParaRPr lang="en-US" sz="600" dirty="0"/>
          </a:p>
        </p:txBody>
      </p:sp>
      <p:sp>
        <p:nvSpPr>
          <p:cNvPr id="89" name="Text 87"/>
          <p:cNvSpPr/>
          <p:nvPr/>
        </p:nvSpPr>
        <p:spPr>
          <a:xfrm>
            <a:off x="7059168" y="2053971"/>
            <a:ext cx="80467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 Pharmacy Officer</a:t>
            </a:r>
            <a:endParaRPr lang="en-US" sz="650" dirty="0"/>
          </a:p>
        </p:txBody>
      </p:sp>
      <p:sp>
        <p:nvSpPr>
          <p:cNvPr id="90" name="Text 88"/>
          <p:cNvSpPr/>
          <p:nvPr/>
        </p:nvSpPr>
        <p:spPr>
          <a:xfrm>
            <a:off x="7918704" y="2053971"/>
            <a:ext cx="612648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17-Mar-25</a:t>
            </a:r>
            <a:endParaRPr lang="en-US" sz="650" dirty="0"/>
          </a:p>
        </p:txBody>
      </p:sp>
      <p:sp>
        <p:nvSpPr>
          <p:cNvPr id="91" name="Shape 89"/>
          <p:cNvSpPr/>
          <p:nvPr/>
        </p:nvSpPr>
        <p:spPr>
          <a:xfrm>
            <a:off x="8641080" y="2097596"/>
            <a:ext cx="182880" cy="182880"/>
          </a:xfrm>
          <a:prstGeom prst="ellipse">
            <a:avLst/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Shape 90"/>
          <p:cNvSpPr/>
          <p:nvPr/>
        </p:nvSpPr>
        <p:spPr>
          <a:xfrm>
            <a:off x="2205533" y="203568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3" name="Shape 91"/>
          <p:cNvSpPr/>
          <p:nvPr/>
        </p:nvSpPr>
        <p:spPr>
          <a:xfrm>
            <a:off x="3851453" y="203568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Shape 92"/>
          <p:cNvSpPr/>
          <p:nvPr/>
        </p:nvSpPr>
        <p:spPr>
          <a:xfrm>
            <a:off x="5040173" y="203568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Shape 93"/>
          <p:cNvSpPr/>
          <p:nvPr/>
        </p:nvSpPr>
        <p:spPr>
          <a:xfrm>
            <a:off x="6009437" y="203568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6" name="Shape 94"/>
          <p:cNvSpPr/>
          <p:nvPr/>
        </p:nvSpPr>
        <p:spPr>
          <a:xfrm>
            <a:off x="7015277" y="203568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Shape 95"/>
          <p:cNvSpPr/>
          <p:nvPr/>
        </p:nvSpPr>
        <p:spPr>
          <a:xfrm>
            <a:off x="7874813" y="203568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Shape 96"/>
          <p:cNvSpPr/>
          <p:nvPr/>
        </p:nvSpPr>
        <p:spPr>
          <a:xfrm>
            <a:off x="8542325" y="203568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Shape 97"/>
          <p:cNvSpPr/>
          <p:nvPr/>
        </p:nvSpPr>
        <p:spPr>
          <a:xfrm>
            <a:off x="164592" y="2342388"/>
            <a:ext cx="8823960" cy="306705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Shape 98"/>
          <p:cNvSpPr/>
          <p:nvPr/>
        </p:nvSpPr>
        <p:spPr>
          <a:xfrm>
            <a:off x="182880" y="2378964"/>
            <a:ext cx="502920" cy="233553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1" name="Text 99"/>
          <p:cNvSpPr/>
          <p:nvPr/>
        </p:nvSpPr>
        <p:spPr>
          <a:xfrm>
            <a:off x="182880" y="2378964"/>
            <a:ext cx="502920" cy="233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#013</a:t>
            </a:r>
            <a:endParaRPr lang="en-US" sz="650" dirty="0"/>
          </a:p>
        </p:txBody>
      </p:sp>
      <p:sp>
        <p:nvSpPr>
          <p:cNvPr id="102" name="Text 100"/>
          <p:cNvSpPr/>
          <p:nvPr/>
        </p:nvSpPr>
        <p:spPr>
          <a:xfrm>
            <a:off x="713232" y="2360676"/>
            <a:ext cx="144475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Laboratory Staff</a:t>
            </a:r>
            <a:endParaRPr lang="en-US" sz="750" dirty="0"/>
          </a:p>
        </p:txBody>
      </p:sp>
      <p:sp>
        <p:nvSpPr>
          <p:cNvPr id="103" name="Text 101"/>
          <p:cNvSpPr/>
          <p:nvPr/>
        </p:nvSpPr>
        <p:spPr>
          <a:xfrm>
            <a:off x="2249424" y="2360676"/>
            <a:ext cx="15910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Integration Timeline</a:t>
            </a:r>
            <a:endParaRPr lang="en-US" sz="700" dirty="0"/>
          </a:p>
        </p:txBody>
      </p:sp>
      <p:sp>
        <p:nvSpPr>
          <p:cNvPr id="104" name="Text 102"/>
          <p:cNvSpPr/>
          <p:nvPr/>
        </p:nvSpPr>
        <p:spPr>
          <a:xfrm>
            <a:off x="3895344" y="2360676"/>
            <a:ext cx="11338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</a:t>
            </a:r>
            <a:endParaRPr lang="en-US" sz="650" dirty="0"/>
          </a:p>
        </p:txBody>
      </p:sp>
      <p:sp>
        <p:nvSpPr>
          <p:cNvPr id="105" name="Text 103"/>
          <p:cNvSpPr/>
          <p:nvPr/>
        </p:nvSpPr>
        <p:spPr>
          <a:xfrm>
            <a:off x="5084064" y="2360676"/>
            <a:ext cx="914400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Newsletter</a:t>
            </a:r>
            <a:endParaRPr lang="en-US" sz="650" dirty="0"/>
          </a:p>
        </p:txBody>
      </p:sp>
      <p:sp>
        <p:nvSpPr>
          <p:cNvPr id="106" name="Shape 104"/>
          <p:cNvSpPr/>
          <p:nvPr/>
        </p:nvSpPr>
        <p:spPr>
          <a:xfrm>
            <a:off x="6071616" y="2397252"/>
            <a:ext cx="914400" cy="196977"/>
          </a:xfrm>
          <a:prstGeom prst="rect">
            <a:avLst/>
          </a:prstGeom>
          <a:solidFill>
            <a:srgbClr val="E8E8E8"/>
          </a:solidFill>
          <a:ln w="12700">
            <a:solidFill>
              <a:srgbClr val="0277B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7" name="Text 105"/>
          <p:cNvSpPr/>
          <p:nvPr/>
        </p:nvSpPr>
        <p:spPr>
          <a:xfrm>
            <a:off x="6071616" y="2397252"/>
            <a:ext cx="914400" cy="1969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027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Bi-weekly</a:t>
            </a:r>
            <a:endParaRPr lang="en-US" sz="600" dirty="0"/>
          </a:p>
        </p:txBody>
      </p:sp>
      <p:sp>
        <p:nvSpPr>
          <p:cNvPr id="108" name="Text 106"/>
          <p:cNvSpPr/>
          <p:nvPr/>
        </p:nvSpPr>
        <p:spPr>
          <a:xfrm>
            <a:off x="7059168" y="2360676"/>
            <a:ext cx="80467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Services Director</a:t>
            </a:r>
            <a:endParaRPr lang="en-US" sz="650" dirty="0"/>
          </a:p>
        </p:txBody>
      </p:sp>
      <p:sp>
        <p:nvSpPr>
          <p:cNvPr id="109" name="Text 107"/>
          <p:cNvSpPr/>
          <p:nvPr/>
        </p:nvSpPr>
        <p:spPr>
          <a:xfrm>
            <a:off x="7918704" y="2360676"/>
            <a:ext cx="612648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22-Feb-25</a:t>
            </a:r>
            <a:endParaRPr lang="en-US" sz="650" dirty="0"/>
          </a:p>
        </p:txBody>
      </p:sp>
      <p:sp>
        <p:nvSpPr>
          <p:cNvPr id="110" name="Shape 108"/>
          <p:cNvSpPr/>
          <p:nvPr/>
        </p:nvSpPr>
        <p:spPr>
          <a:xfrm>
            <a:off x="8641080" y="2404301"/>
            <a:ext cx="182880" cy="182880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Shape 109"/>
          <p:cNvSpPr/>
          <p:nvPr/>
        </p:nvSpPr>
        <p:spPr>
          <a:xfrm>
            <a:off x="2205533" y="234238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2" name="Shape 110"/>
          <p:cNvSpPr/>
          <p:nvPr/>
        </p:nvSpPr>
        <p:spPr>
          <a:xfrm>
            <a:off x="3851453" y="234238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Shape 111"/>
          <p:cNvSpPr/>
          <p:nvPr/>
        </p:nvSpPr>
        <p:spPr>
          <a:xfrm>
            <a:off x="5040173" y="234238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4" name="Shape 112"/>
          <p:cNvSpPr/>
          <p:nvPr/>
        </p:nvSpPr>
        <p:spPr>
          <a:xfrm>
            <a:off x="6009437" y="234238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5" name="Shape 113"/>
          <p:cNvSpPr/>
          <p:nvPr/>
        </p:nvSpPr>
        <p:spPr>
          <a:xfrm>
            <a:off x="7015277" y="234238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6" name="Shape 114"/>
          <p:cNvSpPr/>
          <p:nvPr/>
        </p:nvSpPr>
        <p:spPr>
          <a:xfrm>
            <a:off x="7874813" y="234238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7" name="Shape 115"/>
          <p:cNvSpPr/>
          <p:nvPr/>
        </p:nvSpPr>
        <p:spPr>
          <a:xfrm>
            <a:off x="8542325" y="234238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Shape 116"/>
          <p:cNvSpPr/>
          <p:nvPr/>
        </p:nvSpPr>
        <p:spPr>
          <a:xfrm>
            <a:off x="164592" y="2649093"/>
            <a:ext cx="8823960" cy="306705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9" name="Shape 117"/>
          <p:cNvSpPr/>
          <p:nvPr/>
        </p:nvSpPr>
        <p:spPr>
          <a:xfrm>
            <a:off x="182880" y="2685669"/>
            <a:ext cx="502920" cy="233553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182880" y="2685669"/>
            <a:ext cx="502920" cy="233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#014</a:t>
            </a:r>
            <a:endParaRPr lang="en-US" sz="650" dirty="0"/>
          </a:p>
        </p:txBody>
      </p:sp>
      <p:sp>
        <p:nvSpPr>
          <p:cNvPr id="121" name="Text 119"/>
          <p:cNvSpPr/>
          <p:nvPr/>
        </p:nvSpPr>
        <p:spPr>
          <a:xfrm>
            <a:off x="713232" y="2667381"/>
            <a:ext cx="144475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Radiology &amp; Imaging Teams</a:t>
            </a:r>
            <a:endParaRPr lang="en-US" sz="750" dirty="0"/>
          </a:p>
        </p:txBody>
      </p:sp>
      <p:sp>
        <p:nvSpPr>
          <p:cNvPr id="122" name="Text 120"/>
          <p:cNvSpPr/>
          <p:nvPr/>
        </p:nvSpPr>
        <p:spPr>
          <a:xfrm>
            <a:off x="2249424" y="2667381"/>
            <a:ext cx="15910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PACS Integration</a:t>
            </a:r>
            <a:endParaRPr lang="en-US" sz="700" dirty="0"/>
          </a:p>
        </p:txBody>
      </p:sp>
      <p:sp>
        <p:nvSpPr>
          <p:cNvPr id="123" name="Text 121"/>
          <p:cNvSpPr/>
          <p:nvPr/>
        </p:nvSpPr>
        <p:spPr>
          <a:xfrm>
            <a:off x="3895344" y="2667381"/>
            <a:ext cx="11338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</a:t>
            </a:r>
            <a:endParaRPr lang="en-US" sz="650" dirty="0"/>
          </a:p>
        </p:txBody>
      </p:sp>
      <p:sp>
        <p:nvSpPr>
          <p:cNvPr id="124" name="Text 122"/>
          <p:cNvSpPr/>
          <p:nvPr/>
        </p:nvSpPr>
        <p:spPr>
          <a:xfrm>
            <a:off x="5084064" y="2667381"/>
            <a:ext cx="914400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Workshop</a:t>
            </a:r>
            <a:endParaRPr lang="en-US" sz="650" dirty="0"/>
          </a:p>
        </p:txBody>
      </p:sp>
      <p:sp>
        <p:nvSpPr>
          <p:cNvPr id="125" name="Shape 123"/>
          <p:cNvSpPr/>
          <p:nvPr/>
        </p:nvSpPr>
        <p:spPr>
          <a:xfrm>
            <a:off x="6071616" y="2703957"/>
            <a:ext cx="914400" cy="196977"/>
          </a:xfrm>
          <a:prstGeom prst="rect">
            <a:avLst/>
          </a:prstGeom>
          <a:solidFill>
            <a:srgbClr val="E8E8E8"/>
          </a:solidFill>
          <a:ln w="12700">
            <a:solidFill>
              <a:srgbClr val="6B4C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6" name="Text 124"/>
          <p:cNvSpPr/>
          <p:nvPr/>
        </p:nvSpPr>
        <p:spPr>
          <a:xfrm>
            <a:off x="6071616" y="2703957"/>
            <a:ext cx="914400" cy="1969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</a:t>
            </a:r>
            <a:endParaRPr lang="en-US" sz="600" dirty="0"/>
          </a:p>
        </p:txBody>
      </p:sp>
      <p:sp>
        <p:nvSpPr>
          <p:cNvPr id="127" name="Text 125"/>
          <p:cNvSpPr/>
          <p:nvPr/>
        </p:nvSpPr>
        <p:spPr>
          <a:xfrm>
            <a:off x="7059168" y="2667381"/>
            <a:ext cx="80467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Radiology IT Lead</a:t>
            </a:r>
            <a:endParaRPr lang="en-US" sz="650" dirty="0"/>
          </a:p>
        </p:txBody>
      </p:sp>
      <p:sp>
        <p:nvSpPr>
          <p:cNvPr id="128" name="Text 126"/>
          <p:cNvSpPr/>
          <p:nvPr/>
        </p:nvSpPr>
        <p:spPr>
          <a:xfrm>
            <a:off x="7918704" y="2667381"/>
            <a:ext cx="612648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27-Mar-25</a:t>
            </a:r>
            <a:endParaRPr lang="en-US" sz="650" dirty="0"/>
          </a:p>
        </p:txBody>
      </p:sp>
      <p:sp>
        <p:nvSpPr>
          <p:cNvPr id="129" name="Shape 127"/>
          <p:cNvSpPr/>
          <p:nvPr/>
        </p:nvSpPr>
        <p:spPr>
          <a:xfrm>
            <a:off x="8641080" y="2711006"/>
            <a:ext cx="182880" cy="182880"/>
          </a:xfrm>
          <a:prstGeom prst="ellipse">
            <a:avLst/>
          </a:prstGeom>
          <a:solidFill>
            <a:srgbClr val="DC3545"/>
          </a:solidFill>
          <a:ln w="12700">
            <a:solidFill>
              <a:srgbClr val="DC3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0" name="Shape 128"/>
          <p:cNvSpPr/>
          <p:nvPr/>
        </p:nvSpPr>
        <p:spPr>
          <a:xfrm>
            <a:off x="2205533" y="264909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1" name="Shape 129"/>
          <p:cNvSpPr/>
          <p:nvPr/>
        </p:nvSpPr>
        <p:spPr>
          <a:xfrm>
            <a:off x="3851453" y="264909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2" name="Shape 130"/>
          <p:cNvSpPr/>
          <p:nvPr/>
        </p:nvSpPr>
        <p:spPr>
          <a:xfrm>
            <a:off x="5040173" y="264909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3" name="Shape 131"/>
          <p:cNvSpPr/>
          <p:nvPr/>
        </p:nvSpPr>
        <p:spPr>
          <a:xfrm>
            <a:off x="6009437" y="264909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4" name="Shape 132"/>
          <p:cNvSpPr/>
          <p:nvPr/>
        </p:nvSpPr>
        <p:spPr>
          <a:xfrm>
            <a:off x="7015277" y="264909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5" name="Shape 133"/>
          <p:cNvSpPr/>
          <p:nvPr/>
        </p:nvSpPr>
        <p:spPr>
          <a:xfrm>
            <a:off x="7874813" y="264909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6" name="Shape 134"/>
          <p:cNvSpPr/>
          <p:nvPr/>
        </p:nvSpPr>
        <p:spPr>
          <a:xfrm>
            <a:off x="8542325" y="264909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7" name="Shape 135"/>
          <p:cNvSpPr/>
          <p:nvPr/>
        </p:nvSpPr>
        <p:spPr>
          <a:xfrm>
            <a:off x="164592" y="2955798"/>
            <a:ext cx="8823960" cy="306705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8" name="Shape 136"/>
          <p:cNvSpPr/>
          <p:nvPr/>
        </p:nvSpPr>
        <p:spPr>
          <a:xfrm>
            <a:off x="182880" y="2992374"/>
            <a:ext cx="502920" cy="233553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9" name="Text 137"/>
          <p:cNvSpPr/>
          <p:nvPr/>
        </p:nvSpPr>
        <p:spPr>
          <a:xfrm>
            <a:off x="182880" y="2992374"/>
            <a:ext cx="502920" cy="233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#015</a:t>
            </a:r>
            <a:endParaRPr lang="en-US" sz="650" dirty="0"/>
          </a:p>
        </p:txBody>
      </p:sp>
      <p:sp>
        <p:nvSpPr>
          <p:cNvPr id="140" name="Text 138"/>
          <p:cNvSpPr/>
          <p:nvPr/>
        </p:nvSpPr>
        <p:spPr>
          <a:xfrm>
            <a:off x="713232" y="2974086"/>
            <a:ext cx="144475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Emergency Department Staff</a:t>
            </a:r>
            <a:endParaRPr lang="en-US" sz="750" dirty="0"/>
          </a:p>
        </p:txBody>
      </p:sp>
      <p:sp>
        <p:nvSpPr>
          <p:cNvPr id="141" name="Text 139"/>
          <p:cNvSpPr/>
          <p:nvPr/>
        </p:nvSpPr>
        <p:spPr>
          <a:xfrm>
            <a:off x="2249424" y="2974086"/>
            <a:ext cx="15910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 Protocol Harmonization</a:t>
            </a:r>
            <a:endParaRPr lang="en-US" sz="700" dirty="0"/>
          </a:p>
        </p:txBody>
      </p:sp>
      <p:sp>
        <p:nvSpPr>
          <p:cNvPr id="142" name="Text 140"/>
          <p:cNvSpPr/>
          <p:nvPr/>
        </p:nvSpPr>
        <p:spPr>
          <a:xfrm>
            <a:off x="3895344" y="2974086"/>
            <a:ext cx="11338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</a:t>
            </a:r>
            <a:endParaRPr lang="en-US" sz="650" dirty="0"/>
          </a:p>
        </p:txBody>
      </p:sp>
      <p:sp>
        <p:nvSpPr>
          <p:cNvPr id="143" name="Text 141"/>
          <p:cNvSpPr/>
          <p:nvPr/>
        </p:nvSpPr>
        <p:spPr>
          <a:xfrm>
            <a:off x="5084064" y="2974086"/>
            <a:ext cx="914400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Meeting</a:t>
            </a:r>
            <a:endParaRPr lang="en-US" sz="650" dirty="0"/>
          </a:p>
        </p:txBody>
      </p:sp>
      <p:sp>
        <p:nvSpPr>
          <p:cNvPr id="144" name="Shape 142"/>
          <p:cNvSpPr/>
          <p:nvPr/>
        </p:nvSpPr>
        <p:spPr>
          <a:xfrm>
            <a:off x="6071616" y="3010662"/>
            <a:ext cx="914400" cy="196977"/>
          </a:xfrm>
          <a:prstGeom prst="rect">
            <a:avLst/>
          </a:prstGeom>
          <a:solidFill>
            <a:srgbClr val="E8E8E8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5" name="Text 143"/>
          <p:cNvSpPr/>
          <p:nvPr/>
        </p:nvSpPr>
        <p:spPr>
          <a:xfrm>
            <a:off x="6071616" y="3010662"/>
            <a:ext cx="914400" cy="1969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600" dirty="0"/>
          </a:p>
        </p:txBody>
      </p:sp>
      <p:sp>
        <p:nvSpPr>
          <p:cNvPr id="146" name="Text 144"/>
          <p:cNvSpPr/>
          <p:nvPr/>
        </p:nvSpPr>
        <p:spPr>
          <a:xfrm>
            <a:off x="7059168" y="2974086"/>
            <a:ext cx="80467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 Medical Director</a:t>
            </a:r>
            <a:endParaRPr lang="en-US" sz="650" dirty="0"/>
          </a:p>
        </p:txBody>
      </p:sp>
      <p:sp>
        <p:nvSpPr>
          <p:cNvPr id="147" name="Text 145"/>
          <p:cNvSpPr/>
          <p:nvPr/>
        </p:nvSpPr>
        <p:spPr>
          <a:xfrm>
            <a:off x="7918704" y="2974086"/>
            <a:ext cx="612648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02-Mar-25</a:t>
            </a:r>
            <a:endParaRPr lang="en-US" sz="650" dirty="0"/>
          </a:p>
        </p:txBody>
      </p:sp>
      <p:sp>
        <p:nvSpPr>
          <p:cNvPr id="148" name="Shape 146"/>
          <p:cNvSpPr/>
          <p:nvPr/>
        </p:nvSpPr>
        <p:spPr>
          <a:xfrm>
            <a:off x="8641080" y="3017711"/>
            <a:ext cx="182880" cy="182880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9" name="Shape 147"/>
          <p:cNvSpPr/>
          <p:nvPr/>
        </p:nvSpPr>
        <p:spPr>
          <a:xfrm>
            <a:off x="2205533" y="295579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0" name="Shape 148"/>
          <p:cNvSpPr/>
          <p:nvPr/>
        </p:nvSpPr>
        <p:spPr>
          <a:xfrm>
            <a:off x="3851453" y="295579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1" name="Shape 149"/>
          <p:cNvSpPr/>
          <p:nvPr/>
        </p:nvSpPr>
        <p:spPr>
          <a:xfrm>
            <a:off x="5040173" y="295579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2" name="Shape 150"/>
          <p:cNvSpPr/>
          <p:nvPr/>
        </p:nvSpPr>
        <p:spPr>
          <a:xfrm>
            <a:off x="6009437" y="295579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3" name="Shape 151"/>
          <p:cNvSpPr/>
          <p:nvPr/>
        </p:nvSpPr>
        <p:spPr>
          <a:xfrm>
            <a:off x="7015277" y="295579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4" name="Shape 152"/>
          <p:cNvSpPr/>
          <p:nvPr/>
        </p:nvSpPr>
        <p:spPr>
          <a:xfrm>
            <a:off x="7874813" y="295579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5" name="Shape 153"/>
          <p:cNvSpPr/>
          <p:nvPr/>
        </p:nvSpPr>
        <p:spPr>
          <a:xfrm>
            <a:off x="8542325" y="295579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6" name="Shape 154"/>
          <p:cNvSpPr/>
          <p:nvPr/>
        </p:nvSpPr>
        <p:spPr>
          <a:xfrm>
            <a:off x="164592" y="3262503"/>
            <a:ext cx="8823960" cy="306705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7" name="Shape 155"/>
          <p:cNvSpPr/>
          <p:nvPr/>
        </p:nvSpPr>
        <p:spPr>
          <a:xfrm>
            <a:off x="182880" y="3299079"/>
            <a:ext cx="502920" cy="233553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8" name="Text 156"/>
          <p:cNvSpPr/>
          <p:nvPr/>
        </p:nvSpPr>
        <p:spPr>
          <a:xfrm>
            <a:off x="182880" y="3299079"/>
            <a:ext cx="502920" cy="233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#016</a:t>
            </a:r>
            <a:endParaRPr lang="en-US" sz="650" dirty="0"/>
          </a:p>
        </p:txBody>
      </p:sp>
      <p:sp>
        <p:nvSpPr>
          <p:cNvPr id="159" name="Text 157"/>
          <p:cNvSpPr/>
          <p:nvPr/>
        </p:nvSpPr>
        <p:spPr>
          <a:xfrm>
            <a:off x="713232" y="3280791"/>
            <a:ext cx="144475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Surgical Services Teams</a:t>
            </a:r>
            <a:endParaRPr lang="en-US" sz="750" dirty="0"/>
          </a:p>
        </p:txBody>
      </p:sp>
      <p:sp>
        <p:nvSpPr>
          <p:cNvPr id="160" name="Text 158"/>
          <p:cNvSpPr/>
          <p:nvPr/>
        </p:nvSpPr>
        <p:spPr>
          <a:xfrm>
            <a:off x="2249424" y="3280791"/>
            <a:ext cx="15910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Block Time Allocation</a:t>
            </a:r>
            <a:endParaRPr lang="en-US" sz="700" dirty="0"/>
          </a:p>
        </p:txBody>
      </p:sp>
      <p:sp>
        <p:nvSpPr>
          <p:cNvPr id="161" name="Text 159"/>
          <p:cNvSpPr/>
          <p:nvPr/>
        </p:nvSpPr>
        <p:spPr>
          <a:xfrm>
            <a:off x="3895344" y="3280791"/>
            <a:ext cx="11338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Negotiation</a:t>
            </a:r>
            <a:endParaRPr lang="en-US" sz="650" dirty="0"/>
          </a:p>
        </p:txBody>
      </p:sp>
      <p:sp>
        <p:nvSpPr>
          <p:cNvPr id="162" name="Text 160"/>
          <p:cNvSpPr/>
          <p:nvPr/>
        </p:nvSpPr>
        <p:spPr>
          <a:xfrm>
            <a:off x="5084064" y="3280791"/>
            <a:ext cx="914400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Surgeon Committee Meeting</a:t>
            </a:r>
            <a:endParaRPr lang="en-US" sz="650" dirty="0"/>
          </a:p>
        </p:txBody>
      </p:sp>
      <p:sp>
        <p:nvSpPr>
          <p:cNvPr id="163" name="Shape 161"/>
          <p:cNvSpPr/>
          <p:nvPr/>
        </p:nvSpPr>
        <p:spPr>
          <a:xfrm>
            <a:off x="6071616" y="3317367"/>
            <a:ext cx="914400" cy="196977"/>
          </a:xfrm>
          <a:prstGeom prst="rect">
            <a:avLst/>
          </a:prstGeom>
          <a:solidFill>
            <a:srgbClr val="E8E8E8"/>
          </a:solidFill>
          <a:ln w="12700">
            <a:solidFill>
              <a:srgbClr val="6B4C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4" name="Text 162"/>
          <p:cNvSpPr/>
          <p:nvPr/>
        </p:nvSpPr>
        <p:spPr>
          <a:xfrm>
            <a:off x="6071616" y="3317367"/>
            <a:ext cx="914400" cy="1969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</a:t>
            </a:r>
            <a:endParaRPr lang="en-US" sz="600" dirty="0"/>
          </a:p>
        </p:txBody>
      </p:sp>
      <p:sp>
        <p:nvSpPr>
          <p:cNvPr id="165" name="Text 163"/>
          <p:cNvSpPr/>
          <p:nvPr/>
        </p:nvSpPr>
        <p:spPr>
          <a:xfrm>
            <a:off x="7059168" y="3280791"/>
            <a:ext cx="80467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VP Surgical Services</a:t>
            </a:r>
            <a:endParaRPr lang="en-US" sz="650" dirty="0"/>
          </a:p>
        </p:txBody>
      </p:sp>
      <p:sp>
        <p:nvSpPr>
          <p:cNvPr id="166" name="Text 164"/>
          <p:cNvSpPr/>
          <p:nvPr/>
        </p:nvSpPr>
        <p:spPr>
          <a:xfrm>
            <a:off x="7918704" y="3280791"/>
            <a:ext cx="612648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06-Apr-25</a:t>
            </a:r>
            <a:endParaRPr lang="en-US" sz="650" dirty="0"/>
          </a:p>
        </p:txBody>
      </p:sp>
      <p:sp>
        <p:nvSpPr>
          <p:cNvPr id="167" name="Shape 165"/>
          <p:cNvSpPr/>
          <p:nvPr/>
        </p:nvSpPr>
        <p:spPr>
          <a:xfrm>
            <a:off x="8641080" y="3324416"/>
            <a:ext cx="182880" cy="182880"/>
          </a:xfrm>
          <a:prstGeom prst="ellipse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8" name="Shape 166"/>
          <p:cNvSpPr/>
          <p:nvPr/>
        </p:nvSpPr>
        <p:spPr>
          <a:xfrm>
            <a:off x="2205533" y="326250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9" name="Shape 167"/>
          <p:cNvSpPr/>
          <p:nvPr/>
        </p:nvSpPr>
        <p:spPr>
          <a:xfrm>
            <a:off x="3851453" y="326250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0" name="Shape 168"/>
          <p:cNvSpPr/>
          <p:nvPr/>
        </p:nvSpPr>
        <p:spPr>
          <a:xfrm>
            <a:off x="5040173" y="326250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1" name="Shape 169"/>
          <p:cNvSpPr/>
          <p:nvPr/>
        </p:nvSpPr>
        <p:spPr>
          <a:xfrm>
            <a:off x="6009437" y="326250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2" name="Shape 170"/>
          <p:cNvSpPr/>
          <p:nvPr/>
        </p:nvSpPr>
        <p:spPr>
          <a:xfrm>
            <a:off x="7015277" y="326250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3" name="Shape 171"/>
          <p:cNvSpPr/>
          <p:nvPr/>
        </p:nvSpPr>
        <p:spPr>
          <a:xfrm>
            <a:off x="7874813" y="326250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4" name="Shape 172"/>
          <p:cNvSpPr/>
          <p:nvPr/>
        </p:nvSpPr>
        <p:spPr>
          <a:xfrm>
            <a:off x="8542325" y="326250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5" name="Shape 173"/>
          <p:cNvSpPr/>
          <p:nvPr/>
        </p:nvSpPr>
        <p:spPr>
          <a:xfrm>
            <a:off x="164592" y="3569208"/>
            <a:ext cx="8823960" cy="306705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6" name="Shape 174"/>
          <p:cNvSpPr/>
          <p:nvPr/>
        </p:nvSpPr>
        <p:spPr>
          <a:xfrm>
            <a:off x="182880" y="3605784"/>
            <a:ext cx="502920" cy="233553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7" name="Text 175"/>
          <p:cNvSpPr/>
          <p:nvPr/>
        </p:nvSpPr>
        <p:spPr>
          <a:xfrm>
            <a:off x="182880" y="3605784"/>
            <a:ext cx="502920" cy="233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#017</a:t>
            </a:r>
            <a:endParaRPr lang="en-US" sz="650" dirty="0"/>
          </a:p>
        </p:txBody>
      </p:sp>
      <p:sp>
        <p:nvSpPr>
          <p:cNvPr id="178" name="Text 176"/>
          <p:cNvSpPr/>
          <p:nvPr/>
        </p:nvSpPr>
        <p:spPr>
          <a:xfrm>
            <a:off x="713232" y="3587496"/>
            <a:ext cx="144475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Specialty Clinic Managers</a:t>
            </a:r>
            <a:endParaRPr lang="en-US" sz="750" dirty="0"/>
          </a:p>
        </p:txBody>
      </p:sp>
      <p:sp>
        <p:nvSpPr>
          <p:cNvPr id="179" name="Text 177"/>
          <p:cNvSpPr/>
          <p:nvPr/>
        </p:nvSpPr>
        <p:spPr>
          <a:xfrm>
            <a:off x="2249424" y="3587496"/>
            <a:ext cx="15910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Scheduling Systems</a:t>
            </a:r>
            <a:endParaRPr lang="en-US" sz="700" dirty="0"/>
          </a:p>
        </p:txBody>
      </p:sp>
      <p:sp>
        <p:nvSpPr>
          <p:cNvPr id="180" name="Text 178"/>
          <p:cNvSpPr/>
          <p:nvPr/>
        </p:nvSpPr>
        <p:spPr>
          <a:xfrm>
            <a:off x="3895344" y="3587496"/>
            <a:ext cx="11338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</a:t>
            </a:r>
            <a:endParaRPr lang="en-US" sz="650" dirty="0"/>
          </a:p>
        </p:txBody>
      </p:sp>
      <p:sp>
        <p:nvSpPr>
          <p:cNvPr id="181" name="Text 179"/>
          <p:cNvSpPr/>
          <p:nvPr/>
        </p:nvSpPr>
        <p:spPr>
          <a:xfrm>
            <a:off x="5084064" y="3587496"/>
            <a:ext cx="914400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Webinar Series</a:t>
            </a:r>
            <a:endParaRPr lang="en-US" sz="650" dirty="0"/>
          </a:p>
        </p:txBody>
      </p:sp>
      <p:sp>
        <p:nvSpPr>
          <p:cNvPr id="182" name="Shape 180"/>
          <p:cNvSpPr/>
          <p:nvPr/>
        </p:nvSpPr>
        <p:spPr>
          <a:xfrm>
            <a:off x="6071616" y="3624072"/>
            <a:ext cx="914400" cy="196977"/>
          </a:xfrm>
          <a:prstGeom prst="rect">
            <a:avLst/>
          </a:prstGeom>
          <a:solidFill>
            <a:srgbClr val="E8E8E8"/>
          </a:solidFill>
          <a:ln w="12700">
            <a:solidFill>
              <a:srgbClr val="2E75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3" name="Text 181"/>
          <p:cNvSpPr/>
          <p:nvPr/>
        </p:nvSpPr>
        <p:spPr>
          <a:xfrm>
            <a:off x="6071616" y="3624072"/>
            <a:ext cx="914400" cy="1969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for 4 weeks</a:t>
            </a:r>
            <a:endParaRPr lang="en-US" sz="600" dirty="0"/>
          </a:p>
        </p:txBody>
      </p:sp>
      <p:sp>
        <p:nvSpPr>
          <p:cNvPr id="184" name="Text 182"/>
          <p:cNvSpPr/>
          <p:nvPr/>
        </p:nvSpPr>
        <p:spPr>
          <a:xfrm>
            <a:off x="7059168" y="3587496"/>
            <a:ext cx="80467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Ambulatory Services Director</a:t>
            </a:r>
            <a:endParaRPr lang="en-US" sz="650" dirty="0"/>
          </a:p>
        </p:txBody>
      </p:sp>
      <p:sp>
        <p:nvSpPr>
          <p:cNvPr id="185" name="Text 183"/>
          <p:cNvSpPr/>
          <p:nvPr/>
        </p:nvSpPr>
        <p:spPr>
          <a:xfrm>
            <a:off x="7918704" y="3587496"/>
            <a:ext cx="612648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12-Mar-25</a:t>
            </a:r>
            <a:endParaRPr lang="en-US" sz="650" dirty="0"/>
          </a:p>
        </p:txBody>
      </p:sp>
      <p:sp>
        <p:nvSpPr>
          <p:cNvPr id="186" name="Shape 184"/>
          <p:cNvSpPr/>
          <p:nvPr/>
        </p:nvSpPr>
        <p:spPr>
          <a:xfrm>
            <a:off x="8641080" y="3631121"/>
            <a:ext cx="182880" cy="182880"/>
          </a:xfrm>
          <a:prstGeom prst="ellipse">
            <a:avLst/>
          </a:prstGeom>
          <a:solidFill>
            <a:srgbClr val="DC3545"/>
          </a:solidFill>
          <a:ln w="12700">
            <a:solidFill>
              <a:srgbClr val="DC3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7" name="Shape 185"/>
          <p:cNvSpPr/>
          <p:nvPr/>
        </p:nvSpPr>
        <p:spPr>
          <a:xfrm>
            <a:off x="2205533" y="356920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8" name="Shape 186"/>
          <p:cNvSpPr/>
          <p:nvPr/>
        </p:nvSpPr>
        <p:spPr>
          <a:xfrm>
            <a:off x="3851453" y="356920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9" name="Shape 187"/>
          <p:cNvSpPr/>
          <p:nvPr/>
        </p:nvSpPr>
        <p:spPr>
          <a:xfrm>
            <a:off x="5040173" y="356920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0" name="Shape 188"/>
          <p:cNvSpPr/>
          <p:nvPr/>
        </p:nvSpPr>
        <p:spPr>
          <a:xfrm>
            <a:off x="6009437" y="356920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1" name="Shape 189"/>
          <p:cNvSpPr/>
          <p:nvPr/>
        </p:nvSpPr>
        <p:spPr>
          <a:xfrm>
            <a:off x="7015277" y="356920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2" name="Shape 190"/>
          <p:cNvSpPr/>
          <p:nvPr/>
        </p:nvSpPr>
        <p:spPr>
          <a:xfrm>
            <a:off x="7874813" y="356920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3" name="Shape 191"/>
          <p:cNvSpPr/>
          <p:nvPr/>
        </p:nvSpPr>
        <p:spPr>
          <a:xfrm>
            <a:off x="8542325" y="356920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4" name="Shape 192"/>
          <p:cNvSpPr/>
          <p:nvPr/>
        </p:nvSpPr>
        <p:spPr>
          <a:xfrm>
            <a:off x="164592" y="3875913"/>
            <a:ext cx="8823960" cy="306705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5" name="Shape 193"/>
          <p:cNvSpPr/>
          <p:nvPr/>
        </p:nvSpPr>
        <p:spPr>
          <a:xfrm>
            <a:off x="182880" y="3912489"/>
            <a:ext cx="502920" cy="233553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6" name="Text 194"/>
          <p:cNvSpPr/>
          <p:nvPr/>
        </p:nvSpPr>
        <p:spPr>
          <a:xfrm>
            <a:off x="182880" y="3912489"/>
            <a:ext cx="502920" cy="233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#018</a:t>
            </a:r>
            <a:endParaRPr lang="en-US" sz="650" dirty="0"/>
          </a:p>
        </p:txBody>
      </p:sp>
      <p:sp>
        <p:nvSpPr>
          <p:cNvPr id="197" name="Text 195"/>
          <p:cNvSpPr/>
          <p:nvPr/>
        </p:nvSpPr>
        <p:spPr>
          <a:xfrm>
            <a:off x="713232" y="3894201"/>
            <a:ext cx="144475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&amp; Patient Safety Team</a:t>
            </a:r>
            <a:endParaRPr lang="en-US" sz="750" dirty="0"/>
          </a:p>
        </p:txBody>
      </p:sp>
      <p:sp>
        <p:nvSpPr>
          <p:cNvPr id="198" name="Text 196"/>
          <p:cNvSpPr/>
          <p:nvPr/>
        </p:nvSpPr>
        <p:spPr>
          <a:xfrm>
            <a:off x="2249424" y="3894201"/>
            <a:ext cx="15910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 Reporting Integration</a:t>
            </a:r>
            <a:endParaRPr lang="en-US" sz="700" dirty="0"/>
          </a:p>
        </p:txBody>
      </p:sp>
      <p:sp>
        <p:nvSpPr>
          <p:cNvPr id="199" name="Text 197"/>
          <p:cNvSpPr/>
          <p:nvPr/>
        </p:nvSpPr>
        <p:spPr>
          <a:xfrm>
            <a:off x="3895344" y="3894201"/>
            <a:ext cx="11338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Announcement</a:t>
            </a:r>
            <a:endParaRPr lang="en-US" sz="650" dirty="0"/>
          </a:p>
        </p:txBody>
      </p:sp>
      <p:sp>
        <p:nvSpPr>
          <p:cNvPr id="200" name="Text 198"/>
          <p:cNvSpPr/>
          <p:nvPr/>
        </p:nvSpPr>
        <p:spPr>
          <a:xfrm>
            <a:off x="5084064" y="3894201"/>
            <a:ext cx="914400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Memo + Training</a:t>
            </a:r>
            <a:endParaRPr lang="en-US" sz="650" dirty="0"/>
          </a:p>
        </p:txBody>
      </p:sp>
      <p:sp>
        <p:nvSpPr>
          <p:cNvPr id="201" name="Shape 199"/>
          <p:cNvSpPr/>
          <p:nvPr/>
        </p:nvSpPr>
        <p:spPr>
          <a:xfrm>
            <a:off x="6071616" y="3930777"/>
            <a:ext cx="914400" cy="196977"/>
          </a:xfrm>
          <a:prstGeom prst="rect">
            <a:avLst/>
          </a:prstGeom>
          <a:solidFill>
            <a:srgbClr val="E8E8E8"/>
          </a:solidFill>
          <a:ln w="12700">
            <a:solidFill>
              <a:srgbClr val="6B4C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2" name="Text 200"/>
          <p:cNvSpPr/>
          <p:nvPr/>
        </p:nvSpPr>
        <p:spPr>
          <a:xfrm>
            <a:off x="6071616" y="3930777"/>
            <a:ext cx="914400" cy="1969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</a:t>
            </a:r>
            <a:endParaRPr lang="en-US" sz="600" dirty="0"/>
          </a:p>
        </p:txBody>
      </p:sp>
      <p:sp>
        <p:nvSpPr>
          <p:cNvPr id="203" name="Text 201"/>
          <p:cNvSpPr/>
          <p:nvPr/>
        </p:nvSpPr>
        <p:spPr>
          <a:xfrm>
            <a:off x="7059168" y="3894201"/>
            <a:ext cx="80467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 Quality Officer</a:t>
            </a:r>
            <a:endParaRPr lang="en-US" sz="650" dirty="0"/>
          </a:p>
        </p:txBody>
      </p:sp>
      <p:sp>
        <p:nvSpPr>
          <p:cNvPr id="204" name="Text 202"/>
          <p:cNvSpPr/>
          <p:nvPr/>
        </p:nvSpPr>
        <p:spPr>
          <a:xfrm>
            <a:off x="7918704" y="3894201"/>
            <a:ext cx="612648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22-Mar-25</a:t>
            </a:r>
            <a:endParaRPr lang="en-US" sz="650" dirty="0"/>
          </a:p>
        </p:txBody>
      </p:sp>
      <p:sp>
        <p:nvSpPr>
          <p:cNvPr id="205" name="Shape 203"/>
          <p:cNvSpPr/>
          <p:nvPr/>
        </p:nvSpPr>
        <p:spPr>
          <a:xfrm>
            <a:off x="8641080" y="3937826"/>
            <a:ext cx="182880" cy="182880"/>
          </a:xfrm>
          <a:prstGeom prst="ellipse">
            <a:avLst/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6" name="Shape 204"/>
          <p:cNvSpPr/>
          <p:nvPr/>
        </p:nvSpPr>
        <p:spPr>
          <a:xfrm>
            <a:off x="2205533" y="387591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7" name="Shape 205"/>
          <p:cNvSpPr/>
          <p:nvPr/>
        </p:nvSpPr>
        <p:spPr>
          <a:xfrm>
            <a:off x="3851453" y="387591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8" name="Shape 206"/>
          <p:cNvSpPr/>
          <p:nvPr/>
        </p:nvSpPr>
        <p:spPr>
          <a:xfrm>
            <a:off x="5040173" y="387591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9" name="Shape 207"/>
          <p:cNvSpPr/>
          <p:nvPr/>
        </p:nvSpPr>
        <p:spPr>
          <a:xfrm>
            <a:off x="6009437" y="387591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0" name="Shape 208"/>
          <p:cNvSpPr/>
          <p:nvPr/>
        </p:nvSpPr>
        <p:spPr>
          <a:xfrm>
            <a:off x="7015277" y="387591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1" name="Shape 209"/>
          <p:cNvSpPr/>
          <p:nvPr/>
        </p:nvSpPr>
        <p:spPr>
          <a:xfrm>
            <a:off x="7874813" y="387591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2" name="Shape 210"/>
          <p:cNvSpPr/>
          <p:nvPr/>
        </p:nvSpPr>
        <p:spPr>
          <a:xfrm>
            <a:off x="8542325" y="387591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3" name="Shape 211"/>
          <p:cNvSpPr/>
          <p:nvPr/>
        </p:nvSpPr>
        <p:spPr>
          <a:xfrm>
            <a:off x="164592" y="4182618"/>
            <a:ext cx="8823960" cy="306705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4" name="Shape 212"/>
          <p:cNvSpPr/>
          <p:nvPr/>
        </p:nvSpPr>
        <p:spPr>
          <a:xfrm>
            <a:off x="182880" y="4219194"/>
            <a:ext cx="502920" cy="233553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5" name="Text 213"/>
          <p:cNvSpPr/>
          <p:nvPr/>
        </p:nvSpPr>
        <p:spPr>
          <a:xfrm>
            <a:off x="182880" y="4219194"/>
            <a:ext cx="502920" cy="233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#019</a:t>
            </a:r>
            <a:endParaRPr lang="en-US" sz="650" dirty="0"/>
          </a:p>
        </p:txBody>
      </p:sp>
      <p:sp>
        <p:nvSpPr>
          <p:cNvPr id="216" name="Text 214"/>
          <p:cNvSpPr/>
          <p:nvPr/>
        </p:nvSpPr>
        <p:spPr>
          <a:xfrm>
            <a:off x="713232" y="4200906"/>
            <a:ext cx="144475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Business Partners</a:t>
            </a:r>
            <a:endParaRPr lang="en-US" sz="750" dirty="0"/>
          </a:p>
        </p:txBody>
      </p:sp>
      <p:sp>
        <p:nvSpPr>
          <p:cNvPr id="217" name="Text 215"/>
          <p:cNvSpPr/>
          <p:nvPr/>
        </p:nvSpPr>
        <p:spPr>
          <a:xfrm>
            <a:off x="2249424" y="4200906"/>
            <a:ext cx="15910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Relations Support</a:t>
            </a:r>
            <a:endParaRPr lang="en-US" sz="700" dirty="0"/>
          </a:p>
        </p:txBody>
      </p:sp>
      <p:sp>
        <p:nvSpPr>
          <p:cNvPr id="218" name="Text 216"/>
          <p:cNvSpPr/>
          <p:nvPr/>
        </p:nvSpPr>
        <p:spPr>
          <a:xfrm>
            <a:off x="3895344" y="4200906"/>
            <a:ext cx="11338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Briefing</a:t>
            </a:r>
            <a:endParaRPr lang="en-US" sz="650" dirty="0"/>
          </a:p>
        </p:txBody>
      </p:sp>
      <p:sp>
        <p:nvSpPr>
          <p:cNvPr id="219" name="Text 217"/>
          <p:cNvSpPr/>
          <p:nvPr/>
        </p:nvSpPr>
        <p:spPr>
          <a:xfrm>
            <a:off x="5084064" y="4200906"/>
            <a:ext cx="914400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HR Sync</a:t>
            </a:r>
            <a:endParaRPr lang="en-US" sz="650" dirty="0"/>
          </a:p>
        </p:txBody>
      </p:sp>
      <p:sp>
        <p:nvSpPr>
          <p:cNvPr id="220" name="Shape 218"/>
          <p:cNvSpPr/>
          <p:nvPr/>
        </p:nvSpPr>
        <p:spPr>
          <a:xfrm>
            <a:off x="6071616" y="4237482"/>
            <a:ext cx="914400" cy="196977"/>
          </a:xfrm>
          <a:prstGeom prst="rect">
            <a:avLst/>
          </a:prstGeom>
          <a:solidFill>
            <a:srgbClr val="E8E8E8"/>
          </a:solidFill>
          <a:ln w="12700">
            <a:solidFill>
              <a:srgbClr val="2E75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1" name="Text 219"/>
          <p:cNvSpPr/>
          <p:nvPr/>
        </p:nvSpPr>
        <p:spPr>
          <a:xfrm>
            <a:off x="6071616" y="4237482"/>
            <a:ext cx="914400" cy="1969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600" dirty="0"/>
          </a:p>
        </p:txBody>
      </p:sp>
      <p:sp>
        <p:nvSpPr>
          <p:cNvPr id="222" name="Text 220"/>
          <p:cNvSpPr/>
          <p:nvPr/>
        </p:nvSpPr>
        <p:spPr>
          <a:xfrm>
            <a:off x="7059168" y="4200906"/>
            <a:ext cx="80467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</a:t>
            </a:r>
            <a:endParaRPr lang="en-US" sz="650" dirty="0"/>
          </a:p>
        </p:txBody>
      </p:sp>
      <p:sp>
        <p:nvSpPr>
          <p:cNvPr id="223" name="Text 221"/>
          <p:cNvSpPr/>
          <p:nvPr/>
        </p:nvSpPr>
        <p:spPr>
          <a:xfrm>
            <a:off x="7918704" y="4200906"/>
            <a:ext cx="612648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17-Feb-25</a:t>
            </a:r>
            <a:endParaRPr lang="en-US" sz="650" dirty="0"/>
          </a:p>
        </p:txBody>
      </p:sp>
      <p:sp>
        <p:nvSpPr>
          <p:cNvPr id="224" name="Shape 222"/>
          <p:cNvSpPr/>
          <p:nvPr/>
        </p:nvSpPr>
        <p:spPr>
          <a:xfrm>
            <a:off x="8641080" y="4244531"/>
            <a:ext cx="182880" cy="182880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5" name="Shape 223"/>
          <p:cNvSpPr/>
          <p:nvPr/>
        </p:nvSpPr>
        <p:spPr>
          <a:xfrm>
            <a:off x="2205533" y="418261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6" name="Shape 224"/>
          <p:cNvSpPr/>
          <p:nvPr/>
        </p:nvSpPr>
        <p:spPr>
          <a:xfrm>
            <a:off x="3851453" y="418261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7" name="Shape 225"/>
          <p:cNvSpPr/>
          <p:nvPr/>
        </p:nvSpPr>
        <p:spPr>
          <a:xfrm>
            <a:off x="5040173" y="418261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8" name="Shape 226"/>
          <p:cNvSpPr/>
          <p:nvPr/>
        </p:nvSpPr>
        <p:spPr>
          <a:xfrm>
            <a:off x="6009437" y="418261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9" name="Shape 227"/>
          <p:cNvSpPr/>
          <p:nvPr/>
        </p:nvSpPr>
        <p:spPr>
          <a:xfrm>
            <a:off x="7015277" y="418261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0" name="Shape 228"/>
          <p:cNvSpPr/>
          <p:nvPr/>
        </p:nvSpPr>
        <p:spPr>
          <a:xfrm>
            <a:off x="7874813" y="418261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1" name="Shape 229"/>
          <p:cNvSpPr/>
          <p:nvPr/>
        </p:nvSpPr>
        <p:spPr>
          <a:xfrm>
            <a:off x="8542325" y="4182618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2" name="Shape 230"/>
          <p:cNvSpPr/>
          <p:nvPr/>
        </p:nvSpPr>
        <p:spPr>
          <a:xfrm>
            <a:off x="164592" y="4489323"/>
            <a:ext cx="8823960" cy="306705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3" name="Shape 231"/>
          <p:cNvSpPr/>
          <p:nvPr/>
        </p:nvSpPr>
        <p:spPr>
          <a:xfrm>
            <a:off x="182880" y="4525899"/>
            <a:ext cx="502920" cy="233553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4" name="Text 232"/>
          <p:cNvSpPr/>
          <p:nvPr/>
        </p:nvSpPr>
        <p:spPr>
          <a:xfrm>
            <a:off x="182880" y="4525899"/>
            <a:ext cx="502920" cy="233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#020</a:t>
            </a:r>
            <a:endParaRPr lang="en-US" sz="650" dirty="0"/>
          </a:p>
        </p:txBody>
      </p:sp>
      <p:sp>
        <p:nvSpPr>
          <p:cNvPr id="235" name="Text 233"/>
          <p:cNvSpPr/>
          <p:nvPr/>
        </p:nvSpPr>
        <p:spPr>
          <a:xfrm>
            <a:off x="713232" y="4507611"/>
            <a:ext cx="144475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Employees</a:t>
            </a:r>
            <a:endParaRPr lang="en-US" sz="750" dirty="0"/>
          </a:p>
        </p:txBody>
      </p:sp>
      <p:sp>
        <p:nvSpPr>
          <p:cNvPr id="236" name="Text 234"/>
          <p:cNvSpPr/>
          <p:nvPr/>
        </p:nvSpPr>
        <p:spPr>
          <a:xfrm>
            <a:off x="2249424" y="4507611"/>
            <a:ext cx="15910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 Enrollment Changes</a:t>
            </a:r>
            <a:endParaRPr lang="en-US" sz="700" dirty="0"/>
          </a:p>
        </p:txBody>
      </p:sp>
      <p:sp>
        <p:nvSpPr>
          <p:cNvPr id="237" name="Text 235"/>
          <p:cNvSpPr/>
          <p:nvPr/>
        </p:nvSpPr>
        <p:spPr>
          <a:xfrm>
            <a:off x="3895344" y="4507611"/>
            <a:ext cx="1133856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 Campaign</a:t>
            </a:r>
            <a:endParaRPr lang="en-US" sz="650" dirty="0"/>
          </a:p>
        </p:txBody>
      </p:sp>
      <p:sp>
        <p:nvSpPr>
          <p:cNvPr id="238" name="Text 236"/>
          <p:cNvSpPr/>
          <p:nvPr/>
        </p:nvSpPr>
        <p:spPr>
          <a:xfrm>
            <a:off x="5084064" y="4507611"/>
            <a:ext cx="914400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Multi-channel</a:t>
            </a:r>
            <a:endParaRPr lang="en-US" sz="650" dirty="0"/>
          </a:p>
        </p:txBody>
      </p:sp>
      <p:sp>
        <p:nvSpPr>
          <p:cNvPr id="239" name="Shape 237"/>
          <p:cNvSpPr/>
          <p:nvPr/>
        </p:nvSpPr>
        <p:spPr>
          <a:xfrm>
            <a:off x="6071616" y="4544187"/>
            <a:ext cx="914400" cy="196977"/>
          </a:xfrm>
          <a:prstGeom prst="rect">
            <a:avLst/>
          </a:prstGeom>
          <a:solidFill>
            <a:srgbClr val="E8E8E8"/>
          </a:solidFill>
          <a:ln w="12700">
            <a:solidFill>
              <a:srgbClr val="6B4C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0" name="Text 238"/>
          <p:cNvSpPr/>
          <p:nvPr/>
        </p:nvSpPr>
        <p:spPr>
          <a:xfrm>
            <a:off x="6071616" y="4544187"/>
            <a:ext cx="914400" cy="1969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 campaign</a:t>
            </a:r>
            <a:endParaRPr lang="en-US" sz="600" dirty="0"/>
          </a:p>
        </p:txBody>
      </p:sp>
      <p:sp>
        <p:nvSpPr>
          <p:cNvPr id="241" name="Text 239"/>
          <p:cNvSpPr/>
          <p:nvPr/>
        </p:nvSpPr>
        <p:spPr>
          <a:xfrm>
            <a:off x="7059168" y="4507611"/>
            <a:ext cx="804672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 Director</a:t>
            </a:r>
            <a:endParaRPr lang="en-US" sz="650" dirty="0"/>
          </a:p>
        </p:txBody>
      </p:sp>
      <p:sp>
        <p:nvSpPr>
          <p:cNvPr id="242" name="Text 240"/>
          <p:cNvSpPr/>
          <p:nvPr/>
        </p:nvSpPr>
        <p:spPr>
          <a:xfrm>
            <a:off x="7918704" y="4507611"/>
            <a:ext cx="612648" cy="2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16-Apr-25</a:t>
            </a:r>
            <a:endParaRPr lang="en-US" sz="650" dirty="0"/>
          </a:p>
        </p:txBody>
      </p:sp>
      <p:sp>
        <p:nvSpPr>
          <p:cNvPr id="243" name="Shape 241"/>
          <p:cNvSpPr/>
          <p:nvPr/>
        </p:nvSpPr>
        <p:spPr>
          <a:xfrm>
            <a:off x="8641080" y="4551236"/>
            <a:ext cx="182880" cy="182880"/>
          </a:xfrm>
          <a:prstGeom prst="ellipse">
            <a:avLst/>
          </a:prstGeom>
          <a:solidFill>
            <a:srgbClr val="DC3545"/>
          </a:solidFill>
          <a:ln w="12700">
            <a:solidFill>
              <a:srgbClr val="DC3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4" name="Shape 242"/>
          <p:cNvSpPr/>
          <p:nvPr/>
        </p:nvSpPr>
        <p:spPr>
          <a:xfrm>
            <a:off x="2205533" y="448932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5" name="Shape 243"/>
          <p:cNvSpPr/>
          <p:nvPr/>
        </p:nvSpPr>
        <p:spPr>
          <a:xfrm>
            <a:off x="3851453" y="448932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6" name="Shape 244"/>
          <p:cNvSpPr/>
          <p:nvPr/>
        </p:nvSpPr>
        <p:spPr>
          <a:xfrm>
            <a:off x="5040173" y="448932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7" name="Shape 245"/>
          <p:cNvSpPr/>
          <p:nvPr/>
        </p:nvSpPr>
        <p:spPr>
          <a:xfrm>
            <a:off x="6009437" y="448932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8" name="Shape 246"/>
          <p:cNvSpPr/>
          <p:nvPr/>
        </p:nvSpPr>
        <p:spPr>
          <a:xfrm>
            <a:off x="7015277" y="448932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9" name="Shape 247"/>
          <p:cNvSpPr/>
          <p:nvPr/>
        </p:nvSpPr>
        <p:spPr>
          <a:xfrm>
            <a:off x="7874813" y="448932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0" name="Shape 248"/>
          <p:cNvSpPr/>
          <p:nvPr/>
        </p:nvSpPr>
        <p:spPr>
          <a:xfrm>
            <a:off x="8542325" y="4489323"/>
            <a:ext cx="9144" cy="306705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1" name="Shape 249"/>
          <p:cNvSpPr/>
          <p:nvPr/>
        </p:nvSpPr>
        <p:spPr>
          <a:xfrm>
            <a:off x="182880" y="4850892"/>
            <a:ext cx="128016" cy="128016"/>
          </a:xfrm>
          <a:prstGeom prst="ellipse">
            <a:avLst/>
          </a:prstGeom>
          <a:solidFill>
            <a:srgbClr val="28A745"/>
          </a:solidFill>
          <a:ln w="12700">
            <a:solidFill>
              <a:srgbClr val="28A7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2" name="Text 250"/>
          <p:cNvSpPr/>
          <p:nvPr/>
        </p:nvSpPr>
        <p:spPr>
          <a:xfrm>
            <a:off x="34747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</a:t>
            </a:r>
            <a:endParaRPr lang="en-US" sz="700" dirty="0"/>
          </a:p>
        </p:txBody>
      </p:sp>
      <p:sp>
        <p:nvSpPr>
          <p:cNvPr id="253" name="Shape 251"/>
          <p:cNvSpPr/>
          <p:nvPr/>
        </p:nvSpPr>
        <p:spPr>
          <a:xfrm>
            <a:off x="1920240" y="4850892"/>
            <a:ext cx="128016" cy="128016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4" name="Text 252"/>
          <p:cNvSpPr/>
          <p:nvPr/>
        </p:nvSpPr>
        <p:spPr>
          <a:xfrm>
            <a:off x="208483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Recurring</a:t>
            </a:r>
            <a:endParaRPr lang="en-US" sz="700" dirty="0"/>
          </a:p>
        </p:txBody>
      </p:sp>
      <p:sp>
        <p:nvSpPr>
          <p:cNvPr id="255" name="Shape 253"/>
          <p:cNvSpPr/>
          <p:nvPr/>
        </p:nvSpPr>
        <p:spPr>
          <a:xfrm>
            <a:off x="3657600" y="4850892"/>
            <a:ext cx="128016" cy="128016"/>
          </a:xfrm>
          <a:prstGeom prst="ellipse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6" name="Text 254"/>
          <p:cNvSpPr/>
          <p:nvPr/>
        </p:nvSpPr>
        <p:spPr>
          <a:xfrm>
            <a:off x="382219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Scheduled</a:t>
            </a:r>
            <a:endParaRPr lang="en-US" sz="700" dirty="0"/>
          </a:p>
        </p:txBody>
      </p:sp>
      <p:sp>
        <p:nvSpPr>
          <p:cNvPr id="257" name="Shape 255"/>
          <p:cNvSpPr/>
          <p:nvPr/>
        </p:nvSpPr>
        <p:spPr>
          <a:xfrm>
            <a:off x="5394960" y="4850892"/>
            <a:ext cx="128016" cy="128016"/>
          </a:xfrm>
          <a:prstGeom prst="ellipse">
            <a:avLst/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8" name="Text 256"/>
          <p:cNvSpPr/>
          <p:nvPr/>
        </p:nvSpPr>
        <p:spPr>
          <a:xfrm>
            <a:off x="555955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Progress</a:t>
            </a:r>
            <a:endParaRPr lang="en-US" sz="700" dirty="0"/>
          </a:p>
        </p:txBody>
      </p:sp>
      <p:sp>
        <p:nvSpPr>
          <p:cNvPr id="259" name="Shape 257"/>
          <p:cNvSpPr/>
          <p:nvPr/>
        </p:nvSpPr>
        <p:spPr>
          <a:xfrm>
            <a:off x="7132320" y="4850892"/>
            <a:ext cx="128016" cy="128016"/>
          </a:xfrm>
          <a:prstGeom prst="ellipse">
            <a:avLst/>
          </a:prstGeom>
          <a:solidFill>
            <a:srgbClr val="DC3545"/>
          </a:solidFill>
          <a:ln w="12700">
            <a:solidFill>
              <a:srgbClr val="DC3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0" name="Text 258"/>
          <p:cNvSpPr/>
          <p:nvPr/>
        </p:nvSpPr>
        <p:spPr>
          <a:xfrm>
            <a:off x="729691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700" dirty="0"/>
          </a:p>
        </p:txBody>
      </p:sp>
      <p:sp>
        <p:nvSpPr>
          <p:cNvPr id="261" name="Text 259"/>
          <p:cNvSpPr/>
          <p:nvPr/>
        </p:nvSpPr>
        <p:spPr>
          <a:xfrm>
            <a:off x="274320" y="4924044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AA99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700" dirty="0"/>
          </a:p>
        </p:txBody>
      </p:sp>
      <p:sp>
        <p:nvSpPr>
          <p:cNvPr id="262" name="Text 260"/>
          <p:cNvSpPr/>
          <p:nvPr/>
        </p:nvSpPr>
        <p:spPr>
          <a:xfrm>
            <a:off x="8321040" y="4924044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AA99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7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1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758952"/>
            <a:ext cx="9144000" cy="4572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804672"/>
            <a:ext cx="9144000" cy="4338828"/>
          </a:xfrm>
          <a:prstGeom prst="rect">
            <a:avLst/>
          </a:prstGeom>
          <a:solidFill>
            <a:srgbClr val="F5F0E8"/>
          </a:solidFill>
          <a:ln w="12700">
            <a:solidFill>
              <a:srgbClr val="F5F0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0"/>
            <a:ext cx="59436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Administrative &amp; Operations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035040" y="0"/>
            <a:ext cx="29260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of 5  ·  10 items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164592" y="841248"/>
            <a:ext cx="8823960" cy="274320"/>
          </a:xfrm>
          <a:prstGeom prst="rect">
            <a:avLst/>
          </a:prstGeom>
          <a:solidFill>
            <a:srgbClr val="1A4A2A"/>
          </a:solidFill>
          <a:ln w="12700">
            <a:solidFill>
              <a:srgbClr val="1A4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92024" y="84124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Audience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2240280" y="841248"/>
            <a:ext cx="16093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Theme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3886200" y="841248"/>
            <a:ext cx="11521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5074920" y="841248"/>
            <a:ext cx="9326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Channel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6044184" y="841248"/>
            <a:ext cx="9692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Freq.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7050024" y="841248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7909560" y="841248"/>
            <a:ext cx="6309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8577072" y="841248"/>
            <a:ext cx="402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220553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385145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504017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009437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015277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787481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542325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164592" y="1115568"/>
            <a:ext cx="8823960" cy="36804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182880" y="1152144"/>
            <a:ext cx="502920" cy="294894"/>
          </a:xfrm>
          <a:prstGeom prst="rect">
            <a:avLst/>
          </a:prstGeom>
          <a:solidFill>
            <a:srgbClr val="1A4A2A"/>
          </a:solidFill>
          <a:ln w="12700">
            <a:solidFill>
              <a:srgbClr val="1A4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182880" y="1152144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#021</a:t>
            </a:r>
            <a:endParaRPr lang="en-US" sz="650" dirty="0"/>
          </a:p>
        </p:txBody>
      </p:sp>
      <p:sp>
        <p:nvSpPr>
          <p:cNvPr id="26" name="Text 24"/>
          <p:cNvSpPr/>
          <p:nvPr/>
        </p:nvSpPr>
        <p:spPr>
          <a:xfrm>
            <a:off x="713232" y="1133856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Department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2249424" y="1133856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Integration Roadmap</a:t>
            </a:r>
            <a:endParaRPr lang="en-US" sz="700" dirty="0"/>
          </a:p>
        </p:txBody>
      </p:sp>
      <p:sp>
        <p:nvSpPr>
          <p:cNvPr id="28" name="Text 26"/>
          <p:cNvSpPr/>
          <p:nvPr/>
        </p:nvSpPr>
        <p:spPr>
          <a:xfrm>
            <a:off x="3895344" y="1133856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</a:t>
            </a:r>
            <a:endParaRPr lang="en-US" sz="650" dirty="0"/>
          </a:p>
        </p:txBody>
      </p:sp>
      <p:sp>
        <p:nvSpPr>
          <p:cNvPr id="29" name="Text 27"/>
          <p:cNvSpPr/>
          <p:nvPr/>
        </p:nvSpPr>
        <p:spPr>
          <a:xfrm>
            <a:off x="5084064" y="1133856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All-Hands</a:t>
            </a:r>
            <a:endParaRPr lang="en-US" sz="650" dirty="0"/>
          </a:p>
        </p:txBody>
      </p:sp>
      <p:sp>
        <p:nvSpPr>
          <p:cNvPr id="30" name="Shape 28"/>
          <p:cNvSpPr/>
          <p:nvPr/>
        </p:nvSpPr>
        <p:spPr>
          <a:xfrm>
            <a:off x="6071616" y="1170432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071616" y="1170432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600" dirty="0"/>
          </a:p>
        </p:txBody>
      </p:sp>
      <p:sp>
        <p:nvSpPr>
          <p:cNvPr id="32" name="Text 30"/>
          <p:cNvSpPr/>
          <p:nvPr/>
        </p:nvSpPr>
        <p:spPr>
          <a:xfrm>
            <a:off x="7059168" y="1133856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CIO</a:t>
            </a:r>
            <a:endParaRPr lang="en-US" sz="650" dirty="0"/>
          </a:p>
        </p:txBody>
      </p:sp>
      <p:sp>
        <p:nvSpPr>
          <p:cNvPr id="33" name="Text 31"/>
          <p:cNvSpPr/>
          <p:nvPr/>
        </p:nvSpPr>
        <p:spPr>
          <a:xfrm>
            <a:off x="7918704" y="1133856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27-Feb-25</a:t>
            </a:r>
            <a:endParaRPr lang="en-US" sz="650" dirty="0"/>
          </a:p>
        </p:txBody>
      </p:sp>
      <p:sp>
        <p:nvSpPr>
          <p:cNvPr id="34" name="Shape 32"/>
          <p:cNvSpPr/>
          <p:nvPr/>
        </p:nvSpPr>
        <p:spPr>
          <a:xfrm>
            <a:off x="8641080" y="1208151"/>
            <a:ext cx="182880" cy="182880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2205533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851453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5040173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6009437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7015277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7874813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8542325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164592" y="1483614"/>
            <a:ext cx="8823960" cy="368046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182880" y="1520190"/>
            <a:ext cx="502920" cy="294894"/>
          </a:xfrm>
          <a:prstGeom prst="rect">
            <a:avLst/>
          </a:prstGeom>
          <a:solidFill>
            <a:srgbClr val="1A4A2A"/>
          </a:solidFill>
          <a:ln w="12700">
            <a:solidFill>
              <a:srgbClr val="1A4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182880" y="1520190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#022</a:t>
            </a:r>
            <a:endParaRPr lang="en-US" sz="650" dirty="0"/>
          </a:p>
        </p:txBody>
      </p:sp>
      <p:sp>
        <p:nvSpPr>
          <p:cNvPr id="45" name="Text 43"/>
          <p:cNvSpPr/>
          <p:nvPr/>
        </p:nvSpPr>
        <p:spPr>
          <a:xfrm>
            <a:off x="713232" y="1501902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&amp; Accounting Teams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2249424" y="1501902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Month-End Close Process</a:t>
            </a:r>
            <a:endParaRPr lang="en-US" sz="700" dirty="0"/>
          </a:p>
        </p:txBody>
      </p:sp>
      <p:sp>
        <p:nvSpPr>
          <p:cNvPr id="47" name="Text 45"/>
          <p:cNvSpPr/>
          <p:nvPr/>
        </p:nvSpPr>
        <p:spPr>
          <a:xfrm>
            <a:off x="3895344" y="1501902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</a:t>
            </a:r>
            <a:endParaRPr lang="en-US" sz="650" dirty="0"/>
          </a:p>
        </p:txBody>
      </p:sp>
      <p:sp>
        <p:nvSpPr>
          <p:cNvPr id="48" name="Text 46"/>
          <p:cNvSpPr/>
          <p:nvPr/>
        </p:nvSpPr>
        <p:spPr>
          <a:xfrm>
            <a:off x="5084064" y="1501902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Workshop</a:t>
            </a:r>
            <a:endParaRPr lang="en-US" sz="650" dirty="0"/>
          </a:p>
        </p:txBody>
      </p:sp>
      <p:sp>
        <p:nvSpPr>
          <p:cNvPr id="49" name="Shape 47"/>
          <p:cNvSpPr/>
          <p:nvPr/>
        </p:nvSpPr>
        <p:spPr>
          <a:xfrm>
            <a:off x="6071616" y="1538478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6B4C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6071616" y="1538478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</a:t>
            </a:r>
            <a:endParaRPr lang="en-US" sz="600" dirty="0"/>
          </a:p>
        </p:txBody>
      </p:sp>
      <p:sp>
        <p:nvSpPr>
          <p:cNvPr id="51" name="Text 49"/>
          <p:cNvSpPr/>
          <p:nvPr/>
        </p:nvSpPr>
        <p:spPr>
          <a:xfrm>
            <a:off x="7059168" y="1501902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Controller</a:t>
            </a:r>
            <a:endParaRPr lang="en-US" sz="650" dirty="0"/>
          </a:p>
        </p:txBody>
      </p:sp>
      <p:sp>
        <p:nvSpPr>
          <p:cNvPr id="52" name="Text 50"/>
          <p:cNvSpPr/>
          <p:nvPr/>
        </p:nvSpPr>
        <p:spPr>
          <a:xfrm>
            <a:off x="7918704" y="1501902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05-Mar-25</a:t>
            </a:r>
            <a:endParaRPr lang="en-US" sz="650" dirty="0"/>
          </a:p>
        </p:txBody>
      </p:sp>
      <p:sp>
        <p:nvSpPr>
          <p:cNvPr id="53" name="Shape 51"/>
          <p:cNvSpPr/>
          <p:nvPr/>
        </p:nvSpPr>
        <p:spPr>
          <a:xfrm>
            <a:off x="8641080" y="1576197"/>
            <a:ext cx="182880" cy="182880"/>
          </a:xfrm>
          <a:prstGeom prst="ellipse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hape 52"/>
          <p:cNvSpPr/>
          <p:nvPr/>
        </p:nvSpPr>
        <p:spPr>
          <a:xfrm>
            <a:off x="2205533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Shape 53"/>
          <p:cNvSpPr/>
          <p:nvPr/>
        </p:nvSpPr>
        <p:spPr>
          <a:xfrm>
            <a:off x="3851453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 54"/>
          <p:cNvSpPr/>
          <p:nvPr/>
        </p:nvSpPr>
        <p:spPr>
          <a:xfrm>
            <a:off x="5040173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 55"/>
          <p:cNvSpPr/>
          <p:nvPr/>
        </p:nvSpPr>
        <p:spPr>
          <a:xfrm>
            <a:off x="6009437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Shape 56"/>
          <p:cNvSpPr/>
          <p:nvPr/>
        </p:nvSpPr>
        <p:spPr>
          <a:xfrm>
            <a:off x="7015277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57"/>
          <p:cNvSpPr/>
          <p:nvPr/>
        </p:nvSpPr>
        <p:spPr>
          <a:xfrm>
            <a:off x="7874813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Shape 58"/>
          <p:cNvSpPr/>
          <p:nvPr/>
        </p:nvSpPr>
        <p:spPr>
          <a:xfrm>
            <a:off x="8542325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hape 59"/>
          <p:cNvSpPr/>
          <p:nvPr/>
        </p:nvSpPr>
        <p:spPr>
          <a:xfrm>
            <a:off x="164592" y="1851660"/>
            <a:ext cx="8823960" cy="36804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Shape 60"/>
          <p:cNvSpPr/>
          <p:nvPr/>
        </p:nvSpPr>
        <p:spPr>
          <a:xfrm>
            <a:off x="182880" y="1888236"/>
            <a:ext cx="502920" cy="294894"/>
          </a:xfrm>
          <a:prstGeom prst="rect">
            <a:avLst/>
          </a:prstGeom>
          <a:solidFill>
            <a:srgbClr val="1A4A2A"/>
          </a:solidFill>
          <a:ln w="12700">
            <a:solidFill>
              <a:srgbClr val="1A4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61"/>
          <p:cNvSpPr/>
          <p:nvPr/>
        </p:nvSpPr>
        <p:spPr>
          <a:xfrm>
            <a:off x="182880" y="1888236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#023</a:t>
            </a:r>
            <a:endParaRPr lang="en-US" sz="650" dirty="0"/>
          </a:p>
        </p:txBody>
      </p:sp>
      <p:sp>
        <p:nvSpPr>
          <p:cNvPr id="64" name="Text 62"/>
          <p:cNvSpPr/>
          <p:nvPr/>
        </p:nvSpPr>
        <p:spPr>
          <a:xfrm>
            <a:off x="713232" y="1869948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Facilities &amp; Maintenance Staff</a:t>
            </a:r>
            <a:endParaRPr lang="en-US" sz="750" dirty="0"/>
          </a:p>
        </p:txBody>
      </p:sp>
      <p:sp>
        <p:nvSpPr>
          <p:cNvPr id="65" name="Text 63"/>
          <p:cNvSpPr/>
          <p:nvPr/>
        </p:nvSpPr>
        <p:spPr>
          <a:xfrm>
            <a:off x="2249424" y="1869948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Order System Change</a:t>
            </a:r>
            <a:endParaRPr lang="en-US" sz="700" dirty="0"/>
          </a:p>
        </p:txBody>
      </p:sp>
      <p:sp>
        <p:nvSpPr>
          <p:cNvPr id="66" name="Text 64"/>
          <p:cNvSpPr/>
          <p:nvPr/>
        </p:nvSpPr>
        <p:spPr>
          <a:xfrm>
            <a:off x="3895344" y="1869948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</a:t>
            </a:r>
            <a:endParaRPr lang="en-US" sz="650" dirty="0"/>
          </a:p>
        </p:txBody>
      </p:sp>
      <p:sp>
        <p:nvSpPr>
          <p:cNvPr id="67" name="Text 65"/>
          <p:cNvSpPr/>
          <p:nvPr/>
        </p:nvSpPr>
        <p:spPr>
          <a:xfrm>
            <a:off x="5084064" y="1869948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In-person Training</a:t>
            </a:r>
            <a:endParaRPr lang="en-US" sz="650" dirty="0"/>
          </a:p>
        </p:txBody>
      </p:sp>
      <p:sp>
        <p:nvSpPr>
          <p:cNvPr id="68" name="Shape 66"/>
          <p:cNvSpPr/>
          <p:nvPr/>
        </p:nvSpPr>
        <p:spPr>
          <a:xfrm>
            <a:off x="6071616" y="1906524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6B4C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6071616" y="1906524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</a:t>
            </a:r>
            <a:endParaRPr lang="en-US" sz="600" dirty="0"/>
          </a:p>
        </p:txBody>
      </p:sp>
      <p:sp>
        <p:nvSpPr>
          <p:cNvPr id="70" name="Text 68"/>
          <p:cNvSpPr/>
          <p:nvPr/>
        </p:nvSpPr>
        <p:spPr>
          <a:xfrm>
            <a:off x="7059168" y="1869948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Facilities Director</a:t>
            </a:r>
            <a:endParaRPr lang="en-US" sz="650" dirty="0"/>
          </a:p>
        </p:txBody>
      </p:sp>
      <p:sp>
        <p:nvSpPr>
          <p:cNvPr id="71" name="Text 69"/>
          <p:cNvSpPr/>
          <p:nvPr/>
        </p:nvSpPr>
        <p:spPr>
          <a:xfrm>
            <a:off x="7918704" y="1869948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15-Mar-25</a:t>
            </a:r>
            <a:endParaRPr lang="en-US" sz="650" dirty="0"/>
          </a:p>
        </p:txBody>
      </p:sp>
      <p:sp>
        <p:nvSpPr>
          <p:cNvPr id="72" name="Shape 70"/>
          <p:cNvSpPr/>
          <p:nvPr/>
        </p:nvSpPr>
        <p:spPr>
          <a:xfrm>
            <a:off x="8641080" y="1944243"/>
            <a:ext cx="182880" cy="182880"/>
          </a:xfrm>
          <a:prstGeom prst="ellipse">
            <a:avLst/>
          </a:prstGeom>
          <a:solidFill>
            <a:srgbClr val="DC3545"/>
          </a:solidFill>
          <a:ln w="12700">
            <a:solidFill>
              <a:srgbClr val="DC3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Shape 71"/>
          <p:cNvSpPr/>
          <p:nvPr/>
        </p:nvSpPr>
        <p:spPr>
          <a:xfrm>
            <a:off x="2205533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Shape 72"/>
          <p:cNvSpPr/>
          <p:nvPr/>
        </p:nvSpPr>
        <p:spPr>
          <a:xfrm>
            <a:off x="3851453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Shape 73"/>
          <p:cNvSpPr/>
          <p:nvPr/>
        </p:nvSpPr>
        <p:spPr>
          <a:xfrm>
            <a:off x="5040173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Shape 74"/>
          <p:cNvSpPr/>
          <p:nvPr/>
        </p:nvSpPr>
        <p:spPr>
          <a:xfrm>
            <a:off x="6009437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Shape 75"/>
          <p:cNvSpPr/>
          <p:nvPr/>
        </p:nvSpPr>
        <p:spPr>
          <a:xfrm>
            <a:off x="7015277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Shape 76"/>
          <p:cNvSpPr/>
          <p:nvPr/>
        </p:nvSpPr>
        <p:spPr>
          <a:xfrm>
            <a:off x="7874813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Shape 77"/>
          <p:cNvSpPr/>
          <p:nvPr/>
        </p:nvSpPr>
        <p:spPr>
          <a:xfrm>
            <a:off x="8542325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Shape 78"/>
          <p:cNvSpPr/>
          <p:nvPr/>
        </p:nvSpPr>
        <p:spPr>
          <a:xfrm>
            <a:off x="164592" y="2219706"/>
            <a:ext cx="8823960" cy="368046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Shape 79"/>
          <p:cNvSpPr/>
          <p:nvPr/>
        </p:nvSpPr>
        <p:spPr>
          <a:xfrm>
            <a:off x="182880" y="2256282"/>
            <a:ext cx="502920" cy="294894"/>
          </a:xfrm>
          <a:prstGeom prst="rect">
            <a:avLst/>
          </a:prstGeom>
          <a:solidFill>
            <a:srgbClr val="1A4A2A"/>
          </a:solidFill>
          <a:ln w="12700">
            <a:solidFill>
              <a:srgbClr val="1A4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Text 80"/>
          <p:cNvSpPr/>
          <p:nvPr/>
        </p:nvSpPr>
        <p:spPr>
          <a:xfrm>
            <a:off x="182880" y="2256282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#024</a:t>
            </a:r>
            <a:endParaRPr lang="en-US" sz="650" dirty="0"/>
          </a:p>
        </p:txBody>
      </p:sp>
      <p:sp>
        <p:nvSpPr>
          <p:cNvPr id="83" name="Text 81"/>
          <p:cNvSpPr/>
          <p:nvPr/>
        </p:nvSpPr>
        <p:spPr>
          <a:xfrm>
            <a:off x="713232" y="2237994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Cycle Staff</a:t>
            </a:r>
            <a:endParaRPr lang="en-US" sz="750" dirty="0"/>
          </a:p>
        </p:txBody>
      </p:sp>
      <p:sp>
        <p:nvSpPr>
          <p:cNvPr id="84" name="Text 82"/>
          <p:cNvSpPr/>
          <p:nvPr/>
        </p:nvSpPr>
        <p:spPr>
          <a:xfrm>
            <a:off x="2249424" y="2237994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Billing System Integration</a:t>
            </a:r>
            <a:endParaRPr lang="en-US" sz="700" dirty="0"/>
          </a:p>
        </p:txBody>
      </p:sp>
      <p:sp>
        <p:nvSpPr>
          <p:cNvPr id="85" name="Text 83"/>
          <p:cNvSpPr/>
          <p:nvPr/>
        </p:nvSpPr>
        <p:spPr>
          <a:xfrm>
            <a:off x="3895344" y="2237994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</a:t>
            </a:r>
            <a:endParaRPr lang="en-US" sz="650" dirty="0"/>
          </a:p>
        </p:txBody>
      </p:sp>
      <p:sp>
        <p:nvSpPr>
          <p:cNvPr id="86" name="Text 84"/>
          <p:cNvSpPr/>
          <p:nvPr/>
        </p:nvSpPr>
        <p:spPr>
          <a:xfrm>
            <a:off x="5084064" y="2237994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Email Update</a:t>
            </a:r>
            <a:endParaRPr lang="en-US" sz="650" dirty="0"/>
          </a:p>
        </p:txBody>
      </p:sp>
      <p:sp>
        <p:nvSpPr>
          <p:cNvPr id="87" name="Shape 85"/>
          <p:cNvSpPr/>
          <p:nvPr/>
        </p:nvSpPr>
        <p:spPr>
          <a:xfrm>
            <a:off x="6071616" y="2274570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2E75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Text 86"/>
          <p:cNvSpPr/>
          <p:nvPr/>
        </p:nvSpPr>
        <p:spPr>
          <a:xfrm>
            <a:off x="6071616" y="2274570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600" dirty="0"/>
          </a:p>
        </p:txBody>
      </p:sp>
      <p:sp>
        <p:nvSpPr>
          <p:cNvPr id="89" name="Text 87"/>
          <p:cNvSpPr/>
          <p:nvPr/>
        </p:nvSpPr>
        <p:spPr>
          <a:xfrm>
            <a:off x="7059168" y="2237994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Cycle Director</a:t>
            </a:r>
            <a:endParaRPr lang="en-US" sz="650" dirty="0"/>
          </a:p>
        </p:txBody>
      </p:sp>
      <p:sp>
        <p:nvSpPr>
          <p:cNvPr id="90" name="Text 88"/>
          <p:cNvSpPr/>
          <p:nvPr/>
        </p:nvSpPr>
        <p:spPr>
          <a:xfrm>
            <a:off x="7918704" y="2237994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19-Feb-25</a:t>
            </a:r>
            <a:endParaRPr lang="en-US" sz="650" dirty="0"/>
          </a:p>
        </p:txBody>
      </p:sp>
      <p:sp>
        <p:nvSpPr>
          <p:cNvPr id="91" name="Shape 89"/>
          <p:cNvSpPr/>
          <p:nvPr/>
        </p:nvSpPr>
        <p:spPr>
          <a:xfrm>
            <a:off x="8641080" y="2312289"/>
            <a:ext cx="182880" cy="182880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Shape 90"/>
          <p:cNvSpPr/>
          <p:nvPr/>
        </p:nvSpPr>
        <p:spPr>
          <a:xfrm>
            <a:off x="2205533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3" name="Shape 91"/>
          <p:cNvSpPr/>
          <p:nvPr/>
        </p:nvSpPr>
        <p:spPr>
          <a:xfrm>
            <a:off x="3851453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Shape 92"/>
          <p:cNvSpPr/>
          <p:nvPr/>
        </p:nvSpPr>
        <p:spPr>
          <a:xfrm>
            <a:off x="5040173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Shape 93"/>
          <p:cNvSpPr/>
          <p:nvPr/>
        </p:nvSpPr>
        <p:spPr>
          <a:xfrm>
            <a:off x="6009437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6" name="Shape 94"/>
          <p:cNvSpPr/>
          <p:nvPr/>
        </p:nvSpPr>
        <p:spPr>
          <a:xfrm>
            <a:off x="7015277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Shape 95"/>
          <p:cNvSpPr/>
          <p:nvPr/>
        </p:nvSpPr>
        <p:spPr>
          <a:xfrm>
            <a:off x="7874813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Shape 96"/>
          <p:cNvSpPr/>
          <p:nvPr/>
        </p:nvSpPr>
        <p:spPr>
          <a:xfrm>
            <a:off x="8542325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Shape 97"/>
          <p:cNvSpPr/>
          <p:nvPr/>
        </p:nvSpPr>
        <p:spPr>
          <a:xfrm>
            <a:off x="164592" y="2587752"/>
            <a:ext cx="8823960" cy="36804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Shape 98"/>
          <p:cNvSpPr/>
          <p:nvPr/>
        </p:nvSpPr>
        <p:spPr>
          <a:xfrm>
            <a:off x="182880" y="2624328"/>
            <a:ext cx="502920" cy="294894"/>
          </a:xfrm>
          <a:prstGeom prst="rect">
            <a:avLst/>
          </a:prstGeom>
          <a:solidFill>
            <a:srgbClr val="1A4A2A"/>
          </a:solidFill>
          <a:ln w="12700">
            <a:solidFill>
              <a:srgbClr val="1A4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1" name="Text 99"/>
          <p:cNvSpPr/>
          <p:nvPr/>
        </p:nvSpPr>
        <p:spPr>
          <a:xfrm>
            <a:off x="182880" y="2624328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#025</a:t>
            </a:r>
            <a:endParaRPr lang="en-US" sz="650" dirty="0"/>
          </a:p>
        </p:txBody>
      </p:sp>
      <p:sp>
        <p:nvSpPr>
          <p:cNvPr id="102" name="Text 100"/>
          <p:cNvSpPr/>
          <p:nvPr/>
        </p:nvSpPr>
        <p:spPr>
          <a:xfrm>
            <a:off x="713232" y="2606040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Access Representatives</a:t>
            </a:r>
            <a:endParaRPr lang="en-US" sz="750" dirty="0"/>
          </a:p>
        </p:txBody>
      </p:sp>
      <p:sp>
        <p:nvSpPr>
          <p:cNvPr id="103" name="Text 101"/>
          <p:cNvSpPr/>
          <p:nvPr/>
        </p:nvSpPr>
        <p:spPr>
          <a:xfrm>
            <a:off x="2249424" y="2606040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Registration Process Changes</a:t>
            </a:r>
            <a:endParaRPr lang="en-US" sz="700" dirty="0"/>
          </a:p>
        </p:txBody>
      </p:sp>
      <p:sp>
        <p:nvSpPr>
          <p:cNvPr id="104" name="Text 102"/>
          <p:cNvSpPr/>
          <p:nvPr/>
        </p:nvSpPr>
        <p:spPr>
          <a:xfrm>
            <a:off x="3895344" y="2606040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</a:t>
            </a:r>
            <a:endParaRPr lang="en-US" sz="650" dirty="0"/>
          </a:p>
        </p:txBody>
      </p:sp>
      <p:sp>
        <p:nvSpPr>
          <p:cNvPr id="105" name="Text 103"/>
          <p:cNvSpPr/>
          <p:nvPr/>
        </p:nvSpPr>
        <p:spPr>
          <a:xfrm>
            <a:off x="5084064" y="2606040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Computer-Based Training</a:t>
            </a:r>
            <a:endParaRPr lang="en-US" sz="650" dirty="0"/>
          </a:p>
        </p:txBody>
      </p:sp>
      <p:sp>
        <p:nvSpPr>
          <p:cNvPr id="106" name="Shape 104"/>
          <p:cNvSpPr/>
          <p:nvPr/>
        </p:nvSpPr>
        <p:spPr>
          <a:xfrm>
            <a:off x="6071616" y="2642616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6B4C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7" name="Text 105"/>
          <p:cNvSpPr/>
          <p:nvPr/>
        </p:nvSpPr>
        <p:spPr>
          <a:xfrm>
            <a:off x="6071616" y="2642616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</a:t>
            </a:r>
            <a:endParaRPr lang="en-US" sz="600" dirty="0"/>
          </a:p>
        </p:txBody>
      </p:sp>
      <p:sp>
        <p:nvSpPr>
          <p:cNvPr id="108" name="Text 106"/>
          <p:cNvSpPr/>
          <p:nvPr/>
        </p:nvSpPr>
        <p:spPr>
          <a:xfrm>
            <a:off x="7059168" y="2606040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Access Manager</a:t>
            </a:r>
            <a:endParaRPr lang="en-US" sz="650" dirty="0"/>
          </a:p>
        </p:txBody>
      </p:sp>
      <p:sp>
        <p:nvSpPr>
          <p:cNvPr id="109" name="Text 107"/>
          <p:cNvSpPr/>
          <p:nvPr/>
        </p:nvSpPr>
        <p:spPr>
          <a:xfrm>
            <a:off x="7918704" y="2606040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09-Mar-25</a:t>
            </a:r>
            <a:endParaRPr lang="en-US" sz="650" dirty="0"/>
          </a:p>
        </p:txBody>
      </p:sp>
      <p:sp>
        <p:nvSpPr>
          <p:cNvPr id="110" name="Shape 108"/>
          <p:cNvSpPr/>
          <p:nvPr/>
        </p:nvSpPr>
        <p:spPr>
          <a:xfrm>
            <a:off x="8641080" y="2680335"/>
            <a:ext cx="182880" cy="182880"/>
          </a:xfrm>
          <a:prstGeom prst="ellipse">
            <a:avLst/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Shape 109"/>
          <p:cNvSpPr/>
          <p:nvPr/>
        </p:nvSpPr>
        <p:spPr>
          <a:xfrm>
            <a:off x="2205533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2" name="Shape 110"/>
          <p:cNvSpPr/>
          <p:nvPr/>
        </p:nvSpPr>
        <p:spPr>
          <a:xfrm>
            <a:off x="3851453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Shape 111"/>
          <p:cNvSpPr/>
          <p:nvPr/>
        </p:nvSpPr>
        <p:spPr>
          <a:xfrm>
            <a:off x="5040173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4" name="Shape 112"/>
          <p:cNvSpPr/>
          <p:nvPr/>
        </p:nvSpPr>
        <p:spPr>
          <a:xfrm>
            <a:off x="6009437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5" name="Shape 113"/>
          <p:cNvSpPr/>
          <p:nvPr/>
        </p:nvSpPr>
        <p:spPr>
          <a:xfrm>
            <a:off x="7015277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6" name="Shape 114"/>
          <p:cNvSpPr/>
          <p:nvPr/>
        </p:nvSpPr>
        <p:spPr>
          <a:xfrm>
            <a:off x="7874813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7" name="Shape 115"/>
          <p:cNvSpPr/>
          <p:nvPr/>
        </p:nvSpPr>
        <p:spPr>
          <a:xfrm>
            <a:off x="8542325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Shape 116"/>
          <p:cNvSpPr/>
          <p:nvPr/>
        </p:nvSpPr>
        <p:spPr>
          <a:xfrm>
            <a:off x="164592" y="2955798"/>
            <a:ext cx="8823960" cy="368046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9" name="Shape 117"/>
          <p:cNvSpPr/>
          <p:nvPr/>
        </p:nvSpPr>
        <p:spPr>
          <a:xfrm>
            <a:off x="182880" y="2992374"/>
            <a:ext cx="502920" cy="294894"/>
          </a:xfrm>
          <a:prstGeom prst="rect">
            <a:avLst/>
          </a:prstGeom>
          <a:solidFill>
            <a:srgbClr val="1A4A2A"/>
          </a:solidFill>
          <a:ln w="12700">
            <a:solidFill>
              <a:srgbClr val="1A4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182880" y="2992374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#026</a:t>
            </a:r>
            <a:endParaRPr lang="en-US" sz="650" dirty="0"/>
          </a:p>
        </p:txBody>
      </p:sp>
      <p:sp>
        <p:nvSpPr>
          <p:cNvPr id="121" name="Text 119"/>
          <p:cNvSpPr/>
          <p:nvPr/>
        </p:nvSpPr>
        <p:spPr>
          <a:xfrm>
            <a:off x="713232" y="2974086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Supply Chain &amp; Purchasing</a:t>
            </a:r>
            <a:endParaRPr lang="en-US" sz="750" dirty="0"/>
          </a:p>
        </p:txBody>
      </p:sp>
      <p:sp>
        <p:nvSpPr>
          <p:cNvPr id="122" name="Text 120"/>
          <p:cNvSpPr/>
          <p:nvPr/>
        </p:nvSpPr>
        <p:spPr>
          <a:xfrm>
            <a:off x="2249424" y="2974086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Consolidation</a:t>
            </a:r>
            <a:endParaRPr lang="en-US" sz="700" dirty="0"/>
          </a:p>
        </p:txBody>
      </p:sp>
      <p:sp>
        <p:nvSpPr>
          <p:cNvPr id="123" name="Text 121"/>
          <p:cNvSpPr/>
          <p:nvPr/>
        </p:nvSpPr>
        <p:spPr>
          <a:xfrm>
            <a:off x="3895344" y="2974086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</a:t>
            </a:r>
            <a:endParaRPr lang="en-US" sz="650" dirty="0"/>
          </a:p>
        </p:txBody>
      </p:sp>
      <p:sp>
        <p:nvSpPr>
          <p:cNvPr id="124" name="Text 122"/>
          <p:cNvSpPr/>
          <p:nvPr/>
        </p:nvSpPr>
        <p:spPr>
          <a:xfrm>
            <a:off x="5084064" y="2974086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Meeting</a:t>
            </a:r>
            <a:endParaRPr lang="en-US" sz="650" dirty="0"/>
          </a:p>
        </p:txBody>
      </p:sp>
      <p:sp>
        <p:nvSpPr>
          <p:cNvPr id="125" name="Shape 123"/>
          <p:cNvSpPr/>
          <p:nvPr/>
        </p:nvSpPr>
        <p:spPr>
          <a:xfrm>
            <a:off x="6071616" y="3010662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6" name="Text 124"/>
          <p:cNvSpPr/>
          <p:nvPr/>
        </p:nvSpPr>
        <p:spPr>
          <a:xfrm>
            <a:off x="6071616" y="3010662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600" dirty="0"/>
          </a:p>
        </p:txBody>
      </p:sp>
      <p:sp>
        <p:nvSpPr>
          <p:cNvPr id="127" name="Text 125"/>
          <p:cNvSpPr/>
          <p:nvPr/>
        </p:nvSpPr>
        <p:spPr>
          <a:xfrm>
            <a:off x="7059168" y="2974086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Supply Chain VP</a:t>
            </a:r>
            <a:endParaRPr lang="en-US" sz="650" dirty="0"/>
          </a:p>
        </p:txBody>
      </p:sp>
      <p:sp>
        <p:nvSpPr>
          <p:cNvPr id="128" name="Text 126"/>
          <p:cNvSpPr/>
          <p:nvPr/>
        </p:nvSpPr>
        <p:spPr>
          <a:xfrm>
            <a:off x="7918704" y="2974086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03-Mar-25</a:t>
            </a:r>
            <a:endParaRPr lang="en-US" sz="650" dirty="0"/>
          </a:p>
        </p:txBody>
      </p:sp>
      <p:sp>
        <p:nvSpPr>
          <p:cNvPr id="129" name="Shape 127"/>
          <p:cNvSpPr/>
          <p:nvPr/>
        </p:nvSpPr>
        <p:spPr>
          <a:xfrm>
            <a:off x="8641080" y="3048381"/>
            <a:ext cx="182880" cy="182880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0" name="Shape 128"/>
          <p:cNvSpPr/>
          <p:nvPr/>
        </p:nvSpPr>
        <p:spPr>
          <a:xfrm>
            <a:off x="2205533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1" name="Shape 129"/>
          <p:cNvSpPr/>
          <p:nvPr/>
        </p:nvSpPr>
        <p:spPr>
          <a:xfrm>
            <a:off x="3851453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2" name="Shape 130"/>
          <p:cNvSpPr/>
          <p:nvPr/>
        </p:nvSpPr>
        <p:spPr>
          <a:xfrm>
            <a:off x="5040173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3" name="Shape 131"/>
          <p:cNvSpPr/>
          <p:nvPr/>
        </p:nvSpPr>
        <p:spPr>
          <a:xfrm>
            <a:off x="6009437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4" name="Shape 132"/>
          <p:cNvSpPr/>
          <p:nvPr/>
        </p:nvSpPr>
        <p:spPr>
          <a:xfrm>
            <a:off x="7015277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5" name="Shape 133"/>
          <p:cNvSpPr/>
          <p:nvPr/>
        </p:nvSpPr>
        <p:spPr>
          <a:xfrm>
            <a:off x="7874813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6" name="Shape 134"/>
          <p:cNvSpPr/>
          <p:nvPr/>
        </p:nvSpPr>
        <p:spPr>
          <a:xfrm>
            <a:off x="8542325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7" name="Shape 135"/>
          <p:cNvSpPr/>
          <p:nvPr/>
        </p:nvSpPr>
        <p:spPr>
          <a:xfrm>
            <a:off x="164592" y="3323844"/>
            <a:ext cx="8823960" cy="36804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8" name="Shape 136"/>
          <p:cNvSpPr/>
          <p:nvPr/>
        </p:nvSpPr>
        <p:spPr>
          <a:xfrm>
            <a:off x="182880" y="3360420"/>
            <a:ext cx="502920" cy="294894"/>
          </a:xfrm>
          <a:prstGeom prst="rect">
            <a:avLst/>
          </a:prstGeom>
          <a:solidFill>
            <a:srgbClr val="1A4A2A"/>
          </a:solidFill>
          <a:ln w="12700">
            <a:solidFill>
              <a:srgbClr val="1A4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9" name="Text 137"/>
          <p:cNvSpPr/>
          <p:nvPr/>
        </p:nvSpPr>
        <p:spPr>
          <a:xfrm>
            <a:off x="182880" y="3360420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#027</a:t>
            </a:r>
            <a:endParaRPr lang="en-US" sz="650" dirty="0"/>
          </a:p>
        </p:txBody>
      </p:sp>
      <p:sp>
        <p:nvSpPr>
          <p:cNvPr id="140" name="Text 138"/>
          <p:cNvSpPr/>
          <p:nvPr/>
        </p:nvSpPr>
        <p:spPr>
          <a:xfrm>
            <a:off x="713232" y="3342132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&amp; Public Safety</a:t>
            </a:r>
            <a:endParaRPr lang="en-US" sz="750" dirty="0"/>
          </a:p>
        </p:txBody>
      </p:sp>
      <p:sp>
        <p:nvSpPr>
          <p:cNvPr id="141" name="Text 139"/>
          <p:cNvSpPr/>
          <p:nvPr/>
        </p:nvSpPr>
        <p:spPr>
          <a:xfrm>
            <a:off x="2249424" y="3342132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Security Protocols</a:t>
            </a:r>
            <a:endParaRPr lang="en-US" sz="700" dirty="0"/>
          </a:p>
        </p:txBody>
      </p:sp>
      <p:sp>
        <p:nvSpPr>
          <p:cNvPr id="142" name="Text 140"/>
          <p:cNvSpPr/>
          <p:nvPr/>
        </p:nvSpPr>
        <p:spPr>
          <a:xfrm>
            <a:off x="3895344" y="3342132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</a:t>
            </a:r>
            <a:endParaRPr lang="en-US" sz="650" dirty="0"/>
          </a:p>
        </p:txBody>
      </p:sp>
      <p:sp>
        <p:nvSpPr>
          <p:cNvPr id="143" name="Text 141"/>
          <p:cNvSpPr/>
          <p:nvPr/>
        </p:nvSpPr>
        <p:spPr>
          <a:xfrm>
            <a:off x="5084064" y="3342132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In-person Training</a:t>
            </a:r>
            <a:endParaRPr lang="en-US" sz="650" dirty="0"/>
          </a:p>
        </p:txBody>
      </p:sp>
      <p:sp>
        <p:nvSpPr>
          <p:cNvPr id="144" name="Shape 142"/>
          <p:cNvSpPr/>
          <p:nvPr/>
        </p:nvSpPr>
        <p:spPr>
          <a:xfrm>
            <a:off x="6071616" y="3378708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6B4C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5" name="Text 143"/>
          <p:cNvSpPr/>
          <p:nvPr/>
        </p:nvSpPr>
        <p:spPr>
          <a:xfrm>
            <a:off x="6071616" y="3378708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</a:t>
            </a:r>
            <a:endParaRPr lang="en-US" sz="600" dirty="0"/>
          </a:p>
        </p:txBody>
      </p:sp>
      <p:sp>
        <p:nvSpPr>
          <p:cNvPr id="146" name="Text 144"/>
          <p:cNvSpPr/>
          <p:nvPr/>
        </p:nvSpPr>
        <p:spPr>
          <a:xfrm>
            <a:off x="7059168" y="3342132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 Security Officer</a:t>
            </a:r>
            <a:endParaRPr lang="en-US" sz="650" dirty="0"/>
          </a:p>
        </p:txBody>
      </p:sp>
      <p:sp>
        <p:nvSpPr>
          <p:cNvPr id="147" name="Text 145"/>
          <p:cNvSpPr/>
          <p:nvPr/>
        </p:nvSpPr>
        <p:spPr>
          <a:xfrm>
            <a:off x="7918704" y="3342132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08-Mar-25</a:t>
            </a:r>
            <a:endParaRPr lang="en-US" sz="650" dirty="0"/>
          </a:p>
        </p:txBody>
      </p:sp>
      <p:sp>
        <p:nvSpPr>
          <p:cNvPr id="148" name="Shape 146"/>
          <p:cNvSpPr/>
          <p:nvPr/>
        </p:nvSpPr>
        <p:spPr>
          <a:xfrm>
            <a:off x="8641080" y="3416427"/>
            <a:ext cx="182880" cy="182880"/>
          </a:xfrm>
          <a:prstGeom prst="ellipse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9" name="Shape 147"/>
          <p:cNvSpPr/>
          <p:nvPr/>
        </p:nvSpPr>
        <p:spPr>
          <a:xfrm>
            <a:off x="2205533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0" name="Shape 148"/>
          <p:cNvSpPr/>
          <p:nvPr/>
        </p:nvSpPr>
        <p:spPr>
          <a:xfrm>
            <a:off x="3851453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1" name="Shape 149"/>
          <p:cNvSpPr/>
          <p:nvPr/>
        </p:nvSpPr>
        <p:spPr>
          <a:xfrm>
            <a:off x="5040173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2" name="Shape 150"/>
          <p:cNvSpPr/>
          <p:nvPr/>
        </p:nvSpPr>
        <p:spPr>
          <a:xfrm>
            <a:off x="6009437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3" name="Shape 151"/>
          <p:cNvSpPr/>
          <p:nvPr/>
        </p:nvSpPr>
        <p:spPr>
          <a:xfrm>
            <a:off x="7015277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4" name="Shape 152"/>
          <p:cNvSpPr/>
          <p:nvPr/>
        </p:nvSpPr>
        <p:spPr>
          <a:xfrm>
            <a:off x="7874813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5" name="Shape 153"/>
          <p:cNvSpPr/>
          <p:nvPr/>
        </p:nvSpPr>
        <p:spPr>
          <a:xfrm>
            <a:off x="8542325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6" name="Shape 154"/>
          <p:cNvSpPr/>
          <p:nvPr/>
        </p:nvSpPr>
        <p:spPr>
          <a:xfrm>
            <a:off x="164592" y="3691890"/>
            <a:ext cx="8823960" cy="368046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7" name="Shape 155"/>
          <p:cNvSpPr/>
          <p:nvPr/>
        </p:nvSpPr>
        <p:spPr>
          <a:xfrm>
            <a:off x="182880" y="3728466"/>
            <a:ext cx="502920" cy="294894"/>
          </a:xfrm>
          <a:prstGeom prst="rect">
            <a:avLst/>
          </a:prstGeom>
          <a:solidFill>
            <a:srgbClr val="1A4A2A"/>
          </a:solidFill>
          <a:ln w="12700">
            <a:solidFill>
              <a:srgbClr val="1A4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8" name="Text 156"/>
          <p:cNvSpPr/>
          <p:nvPr/>
        </p:nvSpPr>
        <p:spPr>
          <a:xfrm>
            <a:off x="182880" y="3728466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#028</a:t>
            </a:r>
            <a:endParaRPr lang="en-US" sz="650" dirty="0"/>
          </a:p>
        </p:txBody>
      </p:sp>
      <p:sp>
        <p:nvSpPr>
          <p:cNvPr id="159" name="Text 157"/>
          <p:cNvSpPr/>
          <p:nvPr/>
        </p:nvSpPr>
        <p:spPr>
          <a:xfrm>
            <a:off x="713232" y="3710178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Environmental Services</a:t>
            </a:r>
            <a:endParaRPr lang="en-US" sz="750" dirty="0"/>
          </a:p>
        </p:txBody>
      </p:sp>
      <p:sp>
        <p:nvSpPr>
          <p:cNvPr id="160" name="Text 158"/>
          <p:cNvSpPr/>
          <p:nvPr/>
        </p:nvSpPr>
        <p:spPr>
          <a:xfrm>
            <a:off x="2249424" y="3710178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Cleaning Standards Alignment</a:t>
            </a:r>
            <a:endParaRPr lang="en-US" sz="700" dirty="0"/>
          </a:p>
        </p:txBody>
      </p:sp>
      <p:sp>
        <p:nvSpPr>
          <p:cNvPr id="161" name="Text 159"/>
          <p:cNvSpPr/>
          <p:nvPr/>
        </p:nvSpPr>
        <p:spPr>
          <a:xfrm>
            <a:off x="3895344" y="3710178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</a:t>
            </a:r>
            <a:endParaRPr lang="en-US" sz="650" dirty="0"/>
          </a:p>
        </p:txBody>
      </p:sp>
      <p:sp>
        <p:nvSpPr>
          <p:cNvPr id="162" name="Text 160"/>
          <p:cNvSpPr/>
          <p:nvPr/>
        </p:nvSpPr>
        <p:spPr>
          <a:xfrm>
            <a:off x="5084064" y="3710178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Huddles</a:t>
            </a:r>
            <a:endParaRPr lang="en-US" sz="650" dirty="0"/>
          </a:p>
        </p:txBody>
      </p:sp>
      <p:sp>
        <p:nvSpPr>
          <p:cNvPr id="163" name="Shape 161"/>
          <p:cNvSpPr/>
          <p:nvPr/>
        </p:nvSpPr>
        <p:spPr>
          <a:xfrm>
            <a:off x="6071616" y="3746754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6B4C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4" name="Text 162"/>
          <p:cNvSpPr/>
          <p:nvPr/>
        </p:nvSpPr>
        <p:spPr>
          <a:xfrm>
            <a:off x="6071616" y="3746754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</a:t>
            </a:r>
            <a:endParaRPr lang="en-US" sz="600" dirty="0"/>
          </a:p>
        </p:txBody>
      </p:sp>
      <p:sp>
        <p:nvSpPr>
          <p:cNvPr id="165" name="Text 163"/>
          <p:cNvSpPr/>
          <p:nvPr/>
        </p:nvSpPr>
        <p:spPr>
          <a:xfrm>
            <a:off x="7059168" y="3710178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EVS Director</a:t>
            </a:r>
            <a:endParaRPr lang="en-US" sz="650" dirty="0"/>
          </a:p>
        </p:txBody>
      </p:sp>
      <p:sp>
        <p:nvSpPr>
          <p:cNvPr id="166" name="Text 164"/>
          <p:cNvSpPr/>
          <p:nvPr/>
        </p:nvSpPr>
        <p:spPr>
          <a:xfrm>
            <a:off x="7918704" y="3710178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01-Mar-25</a:t>
            </a:r>
            <a:endParaRPr lang="en-US" sz="650" dirty="0"/>
          </a:p>
        </p:txBody>
      </p:sp>
      <p:sp>
        <p:nvSpPr>
          <p:cNvPr id="167" name="Shape 165"/>
          <p:cNvSpPr/>
          <p:nvPr/>
        </p:nvSpPr>
        <p:spPr>
          <a:xfrm>
            <a:off x="8641080" y="3784473"/>
            <a:ext cx="182880" cy="182880"/>
          </a:xfrm>
          <a:prstGeom prst="ellipse">
            <a:avLst/>
          </a:prstGeom>
          <a:solidFill>
            <a:srgbClr val="28A745"/>
          </a:solidFill>
          <a:ln w="12700">
            <a:solidFill>
              <a:srgbClr val="28A7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8" name="Shape 166"/>
          <p:cNvSpPr/>
          <p:nvPr/>
        </p:nvSpPr>
        <p:spPr>
          <a:xfrm>
            <a:off x="2205533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9" name="Shape 167"/>
          <p:cNvSpPr/>
          <p:nvPr/>
        </p:nvSpPr>
        <p:spPr>
          <a:xfrm>
            <a:off x="3851453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0" name="Shape 168"/>
          <p:cNvSpPr/>
          <p:nvPr/>
        </p:nvSpPr>
        <p:spPr>
          <a:xfrm>
            <a:off x="5040173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1" name="Shape 169"/>
          <p:cNvSpPr/>
          <p:nvPr/>
        </p:nvSpPr>
        <p:spPr>
          <a:xfrm>
            <a:off x="6009437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2" name="Shape 170"/>
          <p:cNvSpPr/>
          <p:nvPr/>
        </p:nvSpPr>
        <p:spPr>
          <a:xfrm>
            <a:off x="7015277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3" name="Shape 171"/>
          <p:cNvSpPr/>
          <p:nvPr/>
        </p:nvSpPr>
        <p:spPr>
          <a:xfrm>
            <a:off x="7874813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4" name="Shape 172"/>
          <p:cNvSpPr/>
          <p:nvPr/>
        </p:nvSpPr>
        <p:spPr>
          <a:xfrm>
            <a:off x="8542325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5" name="Shape 173"/>
          <p:cNvSpPr/>
          <p:nvPr/>
        </p:nvSpPr>
        <p:spPr>
          <a:xfrm>
            <a:off x="164592" y="4059936"/>
            <a:ext cx="8823960" cy="36804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6" name="Shape 174"/>
          <p:cNvSpPr/>
          <p:nvPr/>
        </p:nvSpPr>
        <p:spPr>
          <a:xfrm>
            <a:off x="182880" y="4096512"/>
            <a:ext cx="502920" cy="294894"/>
          </a:xfrm>
          <a:prstGeom prst="rect">
            <a:avLst/>
          </a:prstGeom>
          <a:solidFill>
            <a:srgbClr val="1A4A2A"/>
          </a:solidFill>
          <a:ln w="12700">
            <a:solidFill>
              <a:srgbClr val="1A4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7" name="Text 175"/>
          <p:cNvSpPr/>
          <p:nvPr/>
        </p:nvSpPr>
        <p:spPr>
          <a:xfrm>
            <a:off x="182880" y="4096512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#029</a:t>
            </a:r>
            <a:endParaRPr lang="en-US" sz="650" dirty="0"/>
          </a:p>
        </p:txBody>
      </p:sp>
      <p:sp>
        <p:nvSpPr>
          <p:cNvPr id="178" name="Text 176"/>
          <p:cNvSpPr/>
          <p:nvPr/>
        </p:nvSpPr>
        <p:spPr>
          <a:xfrm>
            <a:off x="713232" y="4078224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Services Staff</a:t>
            </a:r>
            <a:endParaRPr lang="en-US" sz="750" dirty="0"/>
          </a:p>
        </p:txBody>
      </p:sp>
      <p:sp>
        <p:nvSpPr>
          <p:cNvPr id="179" name="Text 177"/>
          <p:cNvSpPr/>
          <p:nvPr/>
        </p:nvSpPr>
        <p:spPr>
          <a:xfrm>
            <a:off x="2249424" y="4078224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Menu &amp; Dietary Integration</a:t>
            </a:r>
            <a:endParaRPr lang="en-US" sz="700" dirty="0"/>
          </a:p>
        </p:txBody>
      </p:sp>
      <p:sp>
        <p:nvSpPr>
          <p:cNvPr id="180" name="Text 178"/>
          <p:cNvSpPr/>
          <p:nvPr/>
        </p:nvSpPr>
        <p:spPr>
          <a:xfrm>
            <a:off x="3895344" y="4078224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</a:t>
            </a:r>
            <a:endParaRPr lang="en-US" sz="650" dirty="0"/>
          </a:p>
        </p:txBody>
      </p:sp>
      <p:sp>
        <p:nvSpPr>
          <p:cNvPr id="181" name="Text 179"/>
          <p:cNvSpPr/>
          <p:nvPr/>
        </p:nvSpPr>
        <p:spPr>
          <a:xfrm>
            <a:off x="5084064" y="4078224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Meeting</a:t>
            </a:r>
            <a:endParaRPr lang="en-US" sz="650" dirty="0"/>
          </a:p>
        </p:txBody>
      </p:sp>
      <p:sp>
        <p:nvSpPr>
          <p:cNvPr id="182" name="Shape 180"/>
          <p:cNvSpPr/>
          <p:nvPr/>
        </p:nvSpPr>
        <p:spPr>
          <a:xfrm>
            <a:off x="6071616" y="4114800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3" name="Text 181"/>
          <p:cNvSpPr/>
          <p:nvPr/>
        </p:nvSpPr>
        <p:spPr>
          <a:xfrm>
            <a:off x="6071616" y="4114800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600" dirty="0"/>
          </a:p>
        </p:txBody>
      </p:sp>
      <p:sp>
        <p:nvSpPr>
          <p:cNvPr id="184" name="Text 182"/>
          <p:cNvSpPr/>
          <p:nvPr/>
        </p:nvSpPr>
        <p:spPr>
          <a:xfrm>
            <a:off x="7059168" y="4078224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Services Director</a:t>
            </a:r>
            <a:endParaRPr lang="en-US" sz="650" dirty="0"/>
          </a:p>
        </p:txBody>
      </p:sp>
      <p:sp>
        <p:nvSpPr>
          <p:cNvPr id="185" name="Text 183"/>
          <p:cNvSpPr/>
          <p:nvPr/>
        </p:nvSpPr>
        <p:spPr>
          <a:xfrm>
            <a:off x="7918704" y="4078224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06-Mar-25</a:t>
            </a:r>
            <a:endParaRPr lang="en-US" sz="650" dirty="0"/>
          </a:p>
        </p:txBody>
      </p:sp>
      <p:sp>
        <p:nvSpPr>
          <p:cNvPr id="186" name="Shape 184"/>
          <p:cNvSpPr/>
          <p:nvPr/>
        </p:nvSpPr>
        <p:spPr>
          <a:xfrm>
            <a:off x="8641080" y="4152519"/>
            <a:ext cx="182880" cy="182880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7" name="Shape 185"/>
          <p:cNvSpPr/>
          <p:nvPr/>
        </p:nvSpPr>
        <p:spPr>
          <a:xfrm>
            <a:off x="2205533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8" name="Shape 186"/>
          <p:cNvSpPr/>
          <p:nvPr/>
        </p:nvSpPr>
        <p:spPr>
          <a:xfrm>
            <a:off x="3851453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9" name="Shape 187"/>
          <p:cNvSpPr/>
          <p:nvPr/>
        </p:nvSpPr>
        <p:spPr>
          <a:xfrm>
            <a:off x="5040173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0" name="Shape 188"/>
          <p:cNvSpPr/>
          <p:nvPr/>
        </p:nvSpPr>
        <p:spPr>
          <a:xfrm>
            <a:off x="6009437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1" name="Shape 189"/>
          <p:cNvSpPr/>
          <p:nvPr/>
        </p:nvSpPr>
        <p:spPr>
          <a:xfrm>
            <a:off x="7015277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2" name="Shape 190"/>
          <p:cNvSpPr/>
          <p:nvPr/>
        </p:nvSpPr>
        <p:spPr>
          <a:xfrm>
            <a:off x="7874813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3" name="Shape 191"/>
          <p:cNvSpPr/>
          <p:nvPr/>
        </p:nvSpPr>
        <p:spPr>
          <a:xfrm>
            <a:off x="8542325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4" name="Shape 192"/>
          <p:cNvSpPr/>
          <p:nvPr/>
        </p:nvSpPr>
        <p:spPr>
          <a:xfrm>
            <a:off x="164592" y="4427982"/>
            <a:ext cx="8823960" cy="368046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5" name="Shape 193"/>
          <p:cNvSpPr/>
          <p:nvPr/>
        </p:nvSpPr>
        <p:spPr>
          <a:xfrm>
            <a:off x="182880" y="4464558"/>
            <a:ext cx="502920" cy="294894"/>
          </a:xfrm>
          <a:prstGeom prst="rect">
            <a:avLst/>
          </a:prstGeom>
          <a:solidFill>
            <a:srgbClr val="1A4A2A"/>
          </a:solidFill>
          <a:ln w="12700">
            <a:solidFill>
              <a:srgbClr val="1A4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6" name="Text 194"/>
          <p:cNvSpPr/>
          <p:nvPr/>
        </p:nvSpPr>
        <p:spPr>
          <a:xfrm>
            <a:off x="182880" y="4464558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#030</a:t>
            </a:r>
            <a:endParaRPr lang="en-US" sz="650" dirty="0"/>
          </a:p>
        </p:txBody>
      </p:sp>
      <p:sp>
        <p:nvSpPr>
          <p:cNvPr id="197" name="Text 195"/>
          <p:cNvSpPr/>
          <p:nvPr/>
        </p:nvSpPr>
        <p:spPr>
          <a:xfrm>
            <a:off x="713232" y="4446270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Records &amp; HIM Staff</a:t>
            </a:r>
            <a:endParaRPr lang="en-US" sz="750" dirty="0"/>
          </a:p>
        </p:txBody>
      </p:sp>
      <p:sp>
        <p:nvSpPr>
          <p:cNvPr id="198" name="Text 196"/>
          <p:cNvSpPr/>
          <p:nvPr/>
        </p:nvSpPr>
        <p:spPr>
          <a:xfrm>
            <a:off x="2249424" y="4446270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EHR Documentation Standards</a:t>
            </a:r>
            <a:endParaRPr lang="en-US" sz="700" dirty="0"/>
          </a:p>
        </p:txBody>
      </p:sp>
      <p:sp>
        <p:nvSpPr>
          <p:cNvPr id="199" name="Text 197"/>
          <p:cNvSpPr/>
          <p:nvPr/>
        </p:nvSpPr>
        <p:spPr>
          <a:xfrm>
            <a:off x="3895344" y="4446270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Announcement</a:t>
            </a:r>
            <a:endParaRPr lang="en-US" sz="650" dirty="0"/>
          </a:p>
        </p:txBody>
      </p:sp>
      <p:sp>
        <p:nvSpPr>
          <p:cNvPr id="200" name="Text 198"/>
          <p:cNvSpPr/>
          <p:nvPr/>
        </p:nvSpPr>
        <p:spPr>
          <a:xfrm>
            <a:off x="5084064" y="4446270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Memo + Q&amp;A</a:t>
            </a:r>
            <a:endParaRPr lang="en-US" sz="650" dirty="0"/>
          </a:p>
        </p:txBody>
      </p:sp>
      <p:sp>
        <p:nvSpPr>
          <p:cNvPr id="201" name="Shape 199"/>
          <p:cNvSpPr/>
          <p:nvPr/>
        </p:nvSpPr>
        <p:spPr>
          <a:xfrm>
            <a:off x="6071616" y="4482846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6B4C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2" name="Text 200"/>
          <p:cNvSpPr/>
          <p:nvPr/>
        </p:nvSpPr>
        <p:spPr>
          <a:xfrm>
            <a:off x="6071616" y="4482846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</a:t>
            </a:r>
            <a:endParaRPr lang="en-US" sz="600" dirty="0"/>
          </a:p>
        </p:txBody>
      </p:sp>
      <p:sp>
        <p:nvSpPr>
          <p:cNvPr id="203" name="Text 201"/>
          <p:cNvSpPr/>
          <p:nvPr/>
        </p:nvSpPr>
        <p:spPr>
          <a:xfrm>
            <a:off x="7059168" y="4446270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HIM Director</a:t>
            </a:r>
            <a:endParaRPr lang="en-US" sz="650" dirty="0"/>
          </a:p>
        </p:txBody>
      </p:sp>
      <p:sp>
        <p:nvSpPr>
          <p:cNvPr id="204" name="Text 202"/>
          <p:cNvSpPr/>
          <p:nvPr/>
        </p:nvSpPr>
        <p:spPr>
          <a:xfrm>
            <a:off x="7918704" y="4446270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13-Mar-25</a:t>
            </a:r>
            <a:endParaRPr lang="en-US" sz="650" dirty="0"/>
          </a:p>
        </p:txBody>
      </p:sp>
      <p:sp>
        <p:nvSpPr>
          <p:cNvPr id="205" name="Shape 203"/>
          <p:cNvSpPr/>
          <p:nvPr/>
        </p:nvSpPr>
        <p:spPr>
          <a:xfrm>
            <a:off x="8641080" y="4520565"/>
            <a:ext cx="182880" cy="182880"/>
          </a:xfrm>
          <a:prstGeom prst="ellipse">
            <a:avLst/>
          </a:prstGeom>
          <a:solidFill>
            <a:srgbClr val="DC3545"/>
          </a:solidFill>
          <a:ln w="12700">
            <a:solidFill>
              <a:srgbClr val="DC3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6" name="Shape 204"/>
          <p:cNvSpPr/>
          <p:nvPr/>
        </p:nvSpPr>
        <p:spPr>
          <a:xfrm>
            <a:off x="2205533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7" name="Shape 205"/>
          <p:cNvSpPr/>
          <p:nvPr/>
        </p:nvSpPr>
        <p:spPr>
          <a:xfrm>
            <a:off x="3851453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8" name="Shape 206"/>
          <p:cNvSpPr/>
          <p:nvPr/>
        </p:nvSpPr>
        <p:spPr>
          <a:xfrm>
            <a:off x="5040173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9" name="Shape 207"/>
          <p:cNvSpPr/>
          <p:nvPr/>
        </p:nvSpPr>
        <p:spPr>
          <a:xfrm>
            <a:off x="6009437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0" name="Shape 208"/>
          <p:cNvSpPr/>
          <p:nvPr/>
        </p:nvSpPr>
        <p:spPr>
          <a:xfrm>
            <a:off x="7015277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1" name="Shape 209"/>
          <p:cNvSpPr/>
          <p:nvPr/>
        </p:nvSpPr>
        <p:spPr>
          <a:xfrm>
            <a:off x="7874813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2" name="Shape 210"/>
          <p:cNvSpPr/>
          <p:nvPr/>
        </p:nvSpPr>
        <p:spPr>
          <a:xfrm>
            <a:off x="8542325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3" name="Shape 211"/>
          <p:cNvSpPr/>
          <p:nvPr/>
        </p:nvSpPr>
        <p:spPr>
          <a:xfrm>
            <a:off x="182880" y="4850892"/>
            <a:ext cx="128016" cy="128016"/>
          </a:xfrm>
          <a:prstGeom prst="ellipse">
            <a:avLst/>
          </a:prstGeom>
          <a:solidFill>
            <a:srgbClr val="28A745"/>
          </a:solidFill>
          <a:ln w="12700">
            <a:solidFill>
              <a:srgbClr val="28A7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4" name="Text 212"/>
          <p:cNvSpPr/>
          <p:nvPr/>
        </p:nvSpPr>
        <p:spPr>
          <a:xfrm>
            <a:off x="34747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</a:t>
            </a:r>
            <a:endParaRPr lang="en-US" sz="700" dirty="0"/>
          </a:p>
        </p:txBody>
      </p:sp>
      <p:sp>
        <p:nvSpPr>
          <p:cNvPr id="215" name="Shape 213"/>
          <p:cNvSpPr/>
          <p:nvPr/>
        </p:nvSpPr>
        <p:spPr>
          <a:xfrm>
            <a:off x="1920240" y="4850892"/>
            <a:ext cx="128016" cy="128016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6" name="Text 214"/>
          <p:cNvSpPr/>
          <p:nvPr/>
        </p:nvSpPr>
        <p:spPr>
          <a:xfrm>
            <a:off x="208483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Recurring</a:t>
            </a:r>
            <a:endParaRPr lang="en-US" sz="700" dirty="0"/>
          </a:p>
        </p:txBody>
      </p:sp>
      <p:sp>
        <p:nvSpPr>
          <p:cNvPr id="217" name="Shape 215"/>
          <p:cNvSpPr/>
          <p:nvPr/>
        </p:nvSpPr>
        <p:spPr>
          <a:xfrm>
            <a:off x="3657600" y="4850892"/>
            <a:ext cx="128016" cy="128016"/>
          </a:xfrm>
          <a:prstGeom prst="ellipse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8" name="Text 216"/>
          <p:cNvSpPr/>
          <p:nvPr/>
        </p:nvSpPr>
        <p:spPr>
          <a:xfrm>
            <a:off x="382219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Scheduled</a:t>
            </a:r>
            <a:endParaRPr lang="en-US" sz="700" dirty="0"/>
          </a:p>
        </p:txBody>
      </p:sp>
      <p:sp>
        <p:nvSpPr>
          <p:cNvPr id="219" name="Shape 217"/>
          <p:cNvSpPr/>
          <p:nvPr/>
        </p:nvSpPr>
        <p:spPr>
          <a:xfrm>
            <a:off x="5394960" y="4850892"/>
            <a:ext cx="128016" cy="128016"/>
          </a:xfrm>
          <a:prstGeom prst="ellipse">
            <a:avLst/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0" name="Text 218"/>
          <p:cNvSpPr/>
          <p:nvPr/>
        </p:nvSpPr>
        <p:spPr>
          <a:xfrm>
            <a:off x="555955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Progress</a:t>
            </a:r>
            <a:endParaRPr lang="en-US" sz="700" dirty="0"/>
          </a:p>
        </p:txBody>
      </p:sp>
      <p:sp>
        <p:nvSpPr>
          <p:cNvPr id="221" name="Shape 219"/>
          <p:cNvSpPr/>
          <p:nvPr/>
        </p:nvSpPr>
        <p:spPr>
          <a:xfrm>
            <a:off x="7132320" y="4850892"/>
            <a:ext cx="128016" cy="128016"/>
          </a:xfrm>
          <a:prstGeom prst="ellipse">
            <a:avLst/>
          </a:prstGeom>
          <a:solidFill>
            <a:srgbClr val="DC3545"/>
          </a:solidFill>
          <a:ln w="12700">
            <a:solidFill>
              <a:srgbClr val="DC3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2" name="Text 220"/>
          <p:cNvSpPr/>
          <p:nvPr/>
        </p:nvSpPr>
        <p:spPr>
          <a:xfrm>
            <a:off x="729691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700" dirty="0"/>
          </a:p>
        </p:txBody>
      </p:sp>
      <p:sp>
        <p:nvSpPr>
          <p:cNvPr id="223" name="Text 221"/>
          <p:cNvSpPr/>
          <p:nvPr/>
        </p:nvSpPr>
        <p:spPr>
          <a:xfrm>
            <a:off x="274320" y="4924044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AA99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700" dirty="0"/>
          </a:p>
        </p:txBody>
      </p:sp>
      <p:sp>
        <p:nvSpPr>
          <p:cNvPr id="224" name="Text 222"/>
          <p:cNvSpPr/>
          <p:nvPr/>
        </p:nvSpPr>
        <p:spPr>
          <a:xfrm>
            <a:off x="8321040" y="4924044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AA99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7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1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758952"/>
            <a:ext cx="9144000" cy="4572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804672"/>
            <a:ext cx="9144000" cy="4338828"/>
          </a:xfrm>
          <a:prstGeom prst="rect">
            <a:avLst/>
          </a:prstGeom>
          <a:solidFill>
            <a:srgbClr val="F5F0E8"/>
          </a:solidFill>
          <a:ln w="12700">
            <a:solidFill>
              <a:srgbClr val="F5F0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0"/>
            <a:ext cx="59436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Patients, Community &amp; External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035040" y="0"/>
            <a:ext cx="29260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of 5  ·  10 items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164592" y="841248"/>
            <a:ext cx="8823960" cy="274320"/>
          </a:xfrm>
          <a:prstGeom prst="rect">
            <a:avLst/>
          </a:prstGeom>
          <a:solidFill>
            <a:srgbClr val="6B4C00"/>
          </a:solidFill>
          <a:ln w="12700">
            <a:solidFill>
              <a:srgbClr val="6B4C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92024" y="84124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Audience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2240280" y="841248"/>
            <a:ext cx="16093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Theme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3886200" y="841248"/>
            <a:ext cx="11521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5074920" y="841248"/>
            <a:ext cx="9326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Channel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6044184" y="841248"/>
            <a:ext cx="9692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Freq.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7050024" y="841248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7909560" y="841248"/>
            <a:ext cx="6309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8577072" y="841248"/>
            <a:ext cx="402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220553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385145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504017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009437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015277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787481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542325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164592" y="1115568"/>
            <a:ext cx="8823960" cy="36804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182880" y="1152144"/>
            <a:ext cx="502920" cy="294894"/>
          </a:xfrm>
          <a:prstGeom prst="rect">
            <a:avLst/>
          </a:prstGeom>
          <a:solidFill>
            <a:srgbClr val="6B4C00"/>
          </a:solidFill>
          <a:ln w="12700">
            <a:solidFill>
              <a:srgbClr val="6B4C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182880" y="1152144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#031</a:t>
            </a:r>
            <a:endParaRPr lang="en-US" sz="650" dirty="0"/>
          </a:p>
        </p:txBody>
      </p:sp>
      <p:sp>
        <p:nvSpPr>
          <p:cNvPr id="26" name="Text 24"/>
          <p:cNvSpPr/>
          <p:nvPr/>
        </p:nvSpPr>
        <p:spPr>
          <a:xfrm>
            <a:off x="713232" y="1133856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Patients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2249424" y="1133856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Merger Patient Notice</a:t>
            </a:r>
            <a:endParaRPr lang="en-US" sz="700" dirty="0"/>
          </a:p>
        </p:txBody>
      </p:sp>
      <p:sp>
        <p:nvSpPr>
          <p:cNvPr id="28" name="Text 26"/>
          <p:cNvSpPr/>
          <p:nvPr/>
        </p:nvSpPr>
        <p:spPr>
          <a:xfrm>
            <a:off x="3895344" y="1133856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Announcement</a:t>
            </a:r>
            <a:endParaRPr lang="en-US" sz="650" dirty="0"/>
          </a:p>
        </p:txBody>
      </p:sp>
      <p:sp>
        <p:nvSpPr>
          <p:cNvPr id="29" name="Text 27"/>
          <p:cNvSpPr/>
          <p:nvPr/>
        </p:nvSpPr>
        <p:spPr>
          <a:xfrm>
            <a:off x="5084064" y="1133856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Mail + Patient Portal</a:t>
            </a:r>
            <a:endParaRPr lang="en-US" sz="650" dirty="0"/>
          </a:p>
        </p:txBody>
      </p:sp>
      <p:sp>
        <p:nvSpPr>
          <p:cNvPr id="30" name="Shape 28"/>
          <p:cNvSpPr/>
          <p:nvPr/>
        </p:nvSpPr>
        <p:spPr>
          <a:xfrm>
            <a:off x="6071616" y="1170432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6B4C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071616" y="1170432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</a:t>
            </a:r>
            <a:endParaRPr lang="en-US" sz="600" dirty="0"/>
          </a:p>
        </p:txBody>
      </p:sp>
      <p:sp>
        <p:nvSpPr>
          <p:cNvPr id="32" name="Text 30"/>
          <p:cNvSpPr/>
          <p:nvPr/>
        </p:nvSpPr>
        <p:spPr>
          <a:xfrm>
            <a:off x="7059168" y="1133856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 Marketing Officer</a:t>
            </a:r>
            <a:endParaRPr lang="en-US" sz="650" dirty="0"/>
          </a:p>
        </p:txBody>
      </p:sp>
      <p:sp>
        <p:nvSpPr>
          <p:cNvPr id="33" name="Text 31"/>
          <p:cNvSpPr/>
          <p:nvPr/>
        </p:nvSpPr>
        <p:spPr>
          <a:xfrm>
            <a:off x="7918704" y="1133856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18-Feb-25</a:t>
            </a:r>
            <a:endParaRPr lang="en-US" sz="650" dirty="0"/>
          </a:p>
        </p:txBody>
      </p:sp>
      <p:sp>
        <p:nvSpPr>
          <p:cNvPr id="34" name="Shape 32"/>
          <p:cNvSpPr/>
          <p:nvPr/>
        </p:nvSpPr>
        <p:spPr>
          <a:xfrm>
            <a:off x="8641080" y="1208151"/>
            <a:ext cx="182880" cy="182880"/>
          </a:xfrm>
          <a:prstGeom prst="ellipse">
            <a:avLst/>
          </a:prstGeom>
          <a:solidFill>
            <a:srgbClr val="28A745"/>
          </a:solidFill>
          <a:ln w="12700">
            <a:solidFill>
              <a:srgbClr val="28A7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2205533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851453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5040173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6009437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7015277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7874813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8542325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164592" y="1483614"/>
            <a:ext cx="8823960" cy="368046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182880" y="1520190"/>
            <a:ext cx="502920" cy="294894"/>
          </a:xfrm>
          <a:prstGeom prst="rect">
            <a:avLst/>
          </a:prstGeom>
          <a:solidFill>
            <a:srgbClr val="6B4C00"/>
          </a:solidFill>
          <a:ln w="12700">
            <a:solidFill>
              <a:srgbClr val="6B4C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182880" y="1520190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#032</a:t>
            </a:r>
            <a:endParaRPr lang="en-US" sz="650" dirty="0"/>
          </a:p>
        </p:txBody>
      </p:sp>
      <p:sp>
        <p:nvSpPr>
          <p:cNvPr id="45" name="Text 43"/>
          <p:cNvSpPr/>
          <p:nvPr/>
        </p:nvSpPr>
        <p:spPr>
          <a:xfrm>
            <a:off x="713232" y="1501902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Advisory Council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2249424" y="1501902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Experience Focus</a:t>
            </a:r>
            <a:endParaRPr lang="en-US" sz="700" dirty="0"/>
          </a:p>
        </p:txBody>
      </p:sp>
      <p:sp>
        <p:nvSpPr>
          <p:cNvPr id="47" name="Text 45"/>
          <p:cNvSpPr/>
          <p:nvPr/>
        </p:nvSpPr>
        <p:spPr>
          <a:xfrm>
            <a:off x="3895344" y="1501902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</a:t>
            </a:r>
            <a:endParaRPr lang="en-US" sz="650" dirty="0"/>
          </a:p>
        </p:txBody>
      </p:sp>
      <p:sp>
        <p:nvSpPr>
          <p:cNvPr id="48" name="Text 46"/>
          <p:cNvSpPr/>
          <p:nvPr/>
        </p:nvSpPr>
        <p:spPr>
          <a:xfrm>
            <a:off x="5084064" y="1501902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 Council Meeting</a:t>
            </a:r>
            <a:endParaRPr lang="en-US" sz="650" dirty="0"/>
          </a:p>
        </p:txBody>
      </p:sp>
      <p:sp>
        <p:nvSpPr>
          <p:cNvPr id="49" name="Shape 47"/>
          <p:cNvSpPr/>
          <p:nvPr/>
        </p:nvSpPr>
        <p:spPr>
          <a:xfrm>
            <a:off x="6071616" y="1538478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BF69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6071616" y="1538478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BF6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</a:t>
            </a:r>
            <a:endParaRPr lang="en-US" sz="600" dirty="0"/>
          </a:p>
        </p:txBody>
      </p:sp>
      <p:sp>
        <p:nvSpPr>
          <p:cNvPr id="51" name="Text 49"/>
          <p:cNvSpPr/>
          <p:nvPr/>
        </p:nvSpPr>
        <p:spPr>
          <a:xfrm>
            <a:off x="7059168" y="1501902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Experience Officer</a:t>
            </a:r>
            <a:endParaRPr lang="en-US" sz="650" dirty="0"/>
          </a:p>
        </p:txBody>
      </p:sp>
      <p:sp>
        <p:nvSpPr>
          <p:cNvPr id="52" name="Text 50"/>
          <p:cNvSpPr/>
          <p:nvPr/>
        </p:nvSpPr>
        <p:spPr>
          <a:xfrm>
            <a:off x="7918704" y="1501902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01-Apr-25</a:t>
            </a:r>
            <a:endParaRPr lang="en-US" sz="650" dirty="0"/>
          </a:p>
        </p:txBody>
      </p:sp>
      <p:sp>
        <p:nvSpPr>
          <p:cNvPr id="53" name="Shape 51"/>
          <p:cNvSpPr/>
          <p:nvPr/>
        </p:nvSpPr>
        <p:spPr>
          <a:xfrm>
            <a:off x="8641080" y="1576197"/>
            <a:ext cx="182880" cy="182880"/>
          </a:xfrm>
          <a:prstGeom prst="ellipse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hape 52"/>
          <p:cNvSpPr/>
          <p:nvPr/>
        </p:nvSpPr>
        <p:spPr>
          <a:xfrm>
            <a:off x="2205533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Shape 53"/>
          <p:cNvSpPr/>
          <p:nvPr/>
        </p:nvSpPr>
        <p:spPr>
          <a:xfrm>
            <a:off x="3851453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 54"/>
          <p:cNvSpPr/>
          <p:nvPr/>
        </p:nvSpPr>
        <p:spPr>
          <a:xfrm>
            <a:off x="5040173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 55"/>
          <p:cNvSpPr/>
          <p:nvPr/>
        </p:nvSpPr>
        <p:spPr>
          <a:xfrm>
            <a:off x="6009437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Shape 56"/>
          <p:cNvSpPr/>
          <p:nvPr/>
        </p:nvSpPr>
        <p:spPr>
          <a:xfrm>
            <a:off x="7015277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57"/>
          <p:cNvSpPr/>
          <p:nvPr/>
        </p:nvSpPr>
        <p:spPr>
          <a:xfrm>
            <a:off x="7874813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Shape 58"/>
          <p:cNvSpPr/>
          <p:nvPr/>
        </p:nvSpPr>
        <p:spPr>
          <a:xfrm>
            <a:off x="8542325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hape 59"/>
          <p:cNvSpPr/>
          <p:nvPr/>
        </p:nvSpPr>
        <p:spPr>
          <a:xfrm>
            <a:off x="164592" y="1851660"/>
            <a:ext cx="8823960" cy="36804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Shape 60"/>
          <p:cNvSpPr/>
          <p:nvPr/>
        </p:nvSpPr>
        <p:spPr>
          <a:xfrm>
            <a:off x="182880" y="1888236"/>
            <a:ext cx="502920" cy="294894"/>
          </a:xfrm>
          <a:prstGeom prst="rect">
            <a:avLst/>
          </a:prstGeom>
          <a:solidFill>
            <a:srgbClr val="6B4C00"/>
          </a:solidFill>
          <a:ln w="12700">
            <a:solidFill>
              <a:srgbClr val="6B4C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61"/>
          <p:cNvSpPr/>
          <p:nvPr/>
        </p:nvSpPr>
        <p:spPr>
          <a:xfrm>
            <a:off x="182880" y="1888236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#033</a:t>
            </a:r>
            <a:endParaRPr lang="en-US" sz="650" dirty="0"/>
          </a:p>
        </p:txBody>
      </p:sp>
      <p:sp>
        <p:nvSpPr>
          <p:cNvPr id="64" name="Text 62"/>
          <p:cNvSpPr/>
          <p:nvPr/>
        </p:nvSpPr>
        <p:spPr>
          <a:xfrm>
            <a:off x="713232" y="1869948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Leaders &amp; Officials</a:t>
            </a:r>
            <a:endParaRPr lang="en-US" sz="750" dirty="0"/>
          </a:p>
        </p:txBody>
      </p:sp>
      <p:sp>
        <p:nvSpPr>
          <p:cNvPr id="65" name="Text 63"/>
          <p:cNvSpPr/>
          <p:nvPr/>
        </p:nvSpPr>
        <p:spPr>
          <a:xfrm>
            <a:off x="2249424" y="1869948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Health Commitment</a:t>
            </a:r>
            <a:endParaRPr lang="en-US" sz="700" dirty="0"/>
          </a:p>
        </p:txBody>
      </p:sp>
      <p:sp>
        <p:nvSpPr>
          <p:cNvPr id="66" name="Text 64"/>
          <p:cNvSpPr/>
          <p:nvPr/>
        </p:nvSpPr>
        <p:spPr>
          <a:xfrm>
            <a:off x="3895344" y="1869948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Briefing</a:t>
            </a:r>
            <a:endParaRPr lang="en-US" sz="650" dirty="0"/>
          </a:p>
        </p:txBody>
      </p:sp>
      <p:sp>
        <p:nvSpPr>
          <p:cNvPr id="67" name="Text 65"/>
          <p:cNvSpPr/>
          <p:nvPr/>
        </p:nvSpPr>
        <p:spPr>
          <a:xfrm>
            <a:off x="5084064" y="1869948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In-person Briefings</a:t>
            </a:r>
            <a:endParaRPr lang="en-US" sz="650" dirty="0"/>
          </a:p>
        </p:txBody>
      </p:sp>
      <p:sp>
        <p:nvSpPr>
          <p:cNvPr id="68" name="Shape 66"/>
          <p:cNvSpPr/>
          <p:nvPr/>
        </p:nvSpPr>
        <p:spPr>
          <a:xfrm>
            <a:off x="6071616" y="1906524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6B4C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6071616" y="1906524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</a:t>
            </a:r>
            <a:endParaRPr lang="en-US" sz="600" dirty="0"/>
          </a:p>
        </p:txBody>
      </p:sp>
      <p:sp>
        <p:nvSpPr>
          <p:cNvPr id="70" name="Text 68"/>
          <p:cNvSpPr/>
          <p:nvPr/>
        </p:nvSpPr>
        <p:spPr>
          <a:xfrm>
            <a:off x="7059168" y="1869948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VP Community Relations</a:t>
            </a:r>
            <a:endParaRPr lang="en-US" sz="650" dirty="0"/>
          </a:p>
        </p:txBody>
      </p:sp>
      <p:sp>
        <p:nvSpPr>
          <p:cNvPr id="71" name="Text 69"/>
          <p:cNvSpPr/>
          <p:nvPr/>
        </p:nvSpPr>
        <p:spPr>
          <a:xfrm>
            <a:off x="7918704" y="1869948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23-Feb-25</a:t>
            </a:r>
            <a:endParaRPr lang="en-US" sz="650" dirty="0"/>
          </a:p>
        </p:txBody>
      </p:sp>
      <p:sp>
        <p:nvSpPr>
          <p:cNvPr id="72" name="Shape 70"/>
          <p:cNvSpPr/>
          <p:nvPr/>
        </p:nvSpPr>
        <p:spPr>
          <a:xfrm>
            <a:off x="8641080" y="1944243"/>
            <a:ext cx="182880" cy="182880"/>
          </a:xfrm>
          <a:prstGeom prst="ellipse">
            <a:avLst/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Shape 71"/>
          <p:cNvSpPr/>
          <p:nvPr/>
        </p:nvSpPr>
        <p:spPr>
          <a:xfrm>
            <a:off x="2205533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Shape 72"/>
          <p:cNvSpPr/>
          <p:nvPr/>
        </p:nvSpPr>
        <p:spPr>
          <a:xfrm>
            <a:off x="3851453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Shape 73"/>
          <p:cNvSpPr/>
          <p:nvPr/>
        </p:nvSpPr>
        <p:spPr>
          <a:xfrm>
            <a:off x="5040173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Shape 74"/>
          <p:cNvSpPr/>
          <p:nvPr/>
        </p:nvSpPr>
        <p:spPr>
          <a:xfrm>
            <a:off x="6009437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Shape 75"/>
          <p:cNvSpPr/>
          <p:nvPr/>
        </p:nvSpPr>
        <p:spPr>
          <a:xfrm>
            <a:off x="7015277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Shape 76"/>
          <p:cNvSpPr/>
          <p:nvPr/>
        </p:nvSpPr>
        <p:spPr>
          <a:xfrm>
            <a:off x="7874813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Shape 77"/>
          <p:cNvSpPr/>
          <p:nvPr/>
        </p:nvSpPr>
        <p:spPr>
          <a:xfrm>
            <a:off x="8542325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Shape 78"/>
          <p:cNvSpPr/>
          <p:nvPr/>
        </p:nvSpPr>
        <p:spPr>
          <a:xfrm>
            <a:off x="164592" y="2219706"/>
            <a:ext cx="8823960" cy="368046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Shape 79"/>
          <p:cNvSpPr/>
          <p:nvPr/>
        </p:nvSpPr>
        <p:spPr>
          <a:xfrm>
            <a:off x="182880" y="2256282"/>
            <a:ext cx="502920" cy="294894"/>
          </a:xfrm>
          <a:prstGeom prst="rect">
            <a:avLst/>
          </a:prstGeom>
          <a:solidFill>
            <a:srgbClr val="6B4C00"/>
          </a:solidFill>
          <a:ln w="12700">
            <a:solidFill>
              <a:srgbClr val="6B4C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Text 80"/>
          <p:cNvSpPr/>
          <p:nvPr/>
        </p:nvSpPr>
        <p:spPr>
          <a:xfrm>
            <a:off x="182880" y="2256282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#034</a:t>
            </a:r>
            <a:endParaRPr lang="en-US" sz="650" dirty="0"/>
          </a:p>
        </p:txBody>
      </p:sp>
      <p:sp>
        <p:nvSpPr>
          <p:cNvPr id="83" name="Text 81"/>
          <p:cNvSpPr/>
          <p:nvPr/>
        </p:nvSpPr>
        <p:spPr>
          <a:xfrm>
            <a:off x="713232" y="2237994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Referring Physicians</a:t>
            </a:r>
            <a:endParaRPr lang="en-US" sz="750" dirty="0"/>
          </a:p>
        </p:txBody>
      </p:sp>
      <p:sp>
        <p:nvSpPr>
          <p:cNvPr id="84" name="Text 82"/>
          <p:cNvSpPr/>
          <p:nvPr/>
        </p:nvSpPr>
        <p:spPr>
          <a:xfrm>
            <a:off x="2249424" y="2237994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Referral Process Continuity</a:t>
            </a:r>
            <a:endParaRPr lang="en-US" sz="700" dirty="0"/>
          </a:p>
        </p:txBody>
      </p:sp>
      <p:sp>
        <p:nvSpPr>
          <p:cNvPr id="85" name="Text 83"/>
          <p:cNvSpPr/>
          <p:nvPr/>
        </p:nvSpPr>
        <p:spPr>
          <a:xfrm>
            <a:off x="3895344" y="2237994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</a:t>
            </a:r>
            <a:endParaRPr lang="en-US" sz="650" dirty="0"/>
          </a:p>
        </p:txBody>
      </p:sp>
      <p:sp>
        <p:nvSpPr>
          <p:cNvPr id="86" name="Text 84"/>
          <p:cNvSpPr/>
          <p:nvPr/>
        </p:nvSpPr>
        <p:spPr>
          <a:xfrm>
            <a:off x="5084064" y="2237994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+ Practice Visits</a:t>
            </a:r>
            <a:endParaRPr lang="en-US" sz="650" dirty="0"/>
          </a:p>
        </p:txBody>
      </p:sp>
      <p:sp>
        <p:nvSpPr>
          <p:cNvPr id="87" name="Shape 85"/>
          <p:cNvSpPr/>
          <p:nvPr/>
        </p:nvSpPr>
        <p:spPr>
          <a:xfrm>
            <a:off x="6071616" y="2274570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6B4C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Text 86"/>
          <p:cNvSpPr/>
          <p:nvPr/>
        </p:nvSpPr>
        <p:spPr>
          <a:xfrm>
            <a:off x="6071616" y="2274570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</a:t>
            </a:r>
            <a:endParaRPr lang="en-US" sz="600" dirty="0"/>
          </a:p>
        </p:txBody>
      </p:sp>
      <p:sp>
        <p:nvSpPr>
          <p:cNvPr id="89" name="Text 87"/>
          <p:cNvSpPr/>
          <p:nvPr/>
        </p:nvSpPr>
        <p:spPr>
          <a:xfrm>
            <a:off x="7059168" y="2237994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Physician Liaison Team</a:t>
            </a:r>
            <a:endParaRPr lang="en-US" sz="650" dirty="0"/>
          </a:p>
        </p:txBody>
      </p:sp>
      <p:sp>
        <p:nvSpPr>
          <p:cNvPr id="90" name="Text 88"/>
          <p:cNvSpPr/>
          <p:nvPr/>
        </p:nvSpPr>
        <p:spPr>
          <a:xfrm>
            <a:off x="7918704" y="2237994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20-Feb-25</a:t>
            </a:r>
            <a:endParaRPr lang="en-US" sz="650" dirty="0"/>
          </a:p>
        </p:txBody>
      </p:sp>
      <p:sp>
        <p:nvSpPr>
          <p:cNvPr id="91" name="Shape 89"/>
          <p:cNvSpPr/>
          <p:nvPr/>
        </p:nvSpPr>
        <p:spPr>
          <a:xfrm>
            <a:off x="8641080" y="2312289"/>
            <a:ext cx="182880" cy="182880"/>
          </a:xfrm>
          <a:prstGeom prst="ellipse">
            <a:avLst/>
          </a:prstGeom>
          <a:solidFill>
            <a:srgbClr val="28A745"/>
          </a:solidFill>
          <a:ln w="12700">
            <a:solidFill>
              <a:srgbClr val="28A7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Shape 90"/>
          <p:cNvSpPr/>
          <p:nvPr/>
        </p:nvSpPr>
        <p:spPr>
          <a:xfrm>
            <a:off x="2205533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3" name="Shape 91"/>
          <p:cNvSpPr/>
          <p:nvPr/>
        </p:nvSpPr>
        <p:spPr>
          <a:xfrm>
            <a:off x="3851453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Shape 92"/>
          <p:cNvSpPr/>
          <p:nvPr/>
        </p:nvSpPr>
        <p:spPr>
          <a:xfrm>
            <a:off x="5040173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Shape 93"/>
          <p:cNvSpPr/>
          <p:nvPr/>
        </p:nvSpPr>
        <p:spPr>
          <a:xfrm>
            <a:off x="6009437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6" name="Shape 94"/>
          <p:cNvSpPr/>
          <p:nvPr/>
        </p:nvSpPr>
        <p:spPr>
          <a:xfrm>
            <a:off x="7015277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Shape 95"/>
          <p:cNvSpPr/>
          <p:nvPr/>
        </p:nvSpPr>
        <p:spPr>
          <a:xfrm>
            <a:off x="7874813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Shape 96"/>
          <p:cNvSpPr/>
          <p:nvPr/>
        </p:nvSpPr>
        <p:spPr>
          <a:xfrm>
            <a:off x="8542325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Shape 97"/>
          <p:cNvSpPr/>
          <p:nvPr/>
        </p:nvSpPr>
        <p:spPr>
          <a:xfrm>
            <a:off x="164592" y="2587752"/>
            <a:ext cx="8823960" cy="36804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Shape 98"/>
          <p:cNvSpPr/>
          <p:nvPr/>
        </p:nvSpPr>
        <p:spPr>
          <a:xfrm>
            <a:off x="182880" y="2624328"/>
            <a:ext cx="502920" cy="294894"/>
          </a:xfrm>
          <a:prstGeom prst="rect">
            <a:avLst/>
          </a:prstGeom>
          <a:solidFill>
            <a:srgbClr val="6B4C00"/>
          </a:solidFill>
          <a:ln w="12700">
            <a:solidFill>
              <a:srgbClr val="6B4C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1" name="Text 99"/>
          <p:cNvSpPr/>
          <p:nvPr/>
        </p:nvSpPr>
        <p:spPr>
          <a:xfrm>
            <a:off x="182880" y="2624328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#035</a:t>
            </a:r>
            <a:endParaRPr lang="en-US" sz="650" dirty="0"/>
          </a:p>
        </p:txBody>
      </p:sp>
      <p:sp>
        <p:nvSpPr>
          <p:cNvPr id="102" name="Text 100"/>
          <p:cNvSpPr/>
          <p:nvPr/>
        </p:nvSpPr>
        <p:spPr>
          <a:xfrm>
            <a:off x="713232" y="2606040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Plan Partners</a:t>
            </a:r>
            <a:endParaRPr lang="en-US" sz="750" dirty="0"/>
          </a:p>
        </p:txBody>
      </p:sp>
      <p:sp>
        <p:nvSpPr>
          <p:cNvPr id="103" name="Text 101"/>
          <p:cNvSpPr/>
          <p:nvPr/>
        </p:nvSpPr>
        <p:spPr>
          <a:xfrm>
            <a:off x="2249424" y="2606040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 Continuity</a:t>
            </a:r>
            <a:endParaRPr lang="en-US" sz="700" dirty="0"/>
          </a:p>
        </p:txBody>
      </p:sp>
      <p:sp>
        <p:nvSpPr>
          <p:cNvPr id="104" name="Text 102"/>
          <p:cNvSpPr/>
          <p:nvPr/>
        </p:nvSpPr>
        <p:spPr>
          <a:xfrm>
            <a:off x="3895344" y="2606040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Negotiation</a:t>
            </a:r>
            <a:endParaRPr lang="en-US" sz="650" dirty="0"/>
          </a:p>
        </p:txBody>
      </p:sp>
      <p:sp>
        <p:nvSpPr>
          <p:cNvPr id="105" name="Text 103"/>
          <p:cNvSpPr/>
          <p:nvPr/>
        </p:nvSpPr>
        <p:spPr>
          <a:xfrm>
            <a:off x="5084064" y="2606040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 Discussion Meetings</a:t>
            </a:r>
            <a:endParaRPr lang="en-US" sz="650" dirty="0"/>
          </a:p>
        </p:txBody>
      </p:sp>
      <p:sp>
        <p:nvSpPr>
          <p:cNvPr id="106" name="Shape 104"/>
          <p:cNvSpPr/>
          <p:nvPr/>
        </p:nvSpPr>
        <p:spPr>
          <a:xfrm>
            <a:off x="6071616" y="2642616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546E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7" name="Text 105"/>
          <p:cNvSpPr/>
          <p:nvPr/>
        </p:nvSpPr>
        <p:spPr>
          <a:xfrm>
            <a:off x="6071616" y="2642616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needed</a:t>
            </a:r>
            <a:endParaRPr lang="en-US" sz="600" dirty="0"/>
          </a:p>
        </p:txBody>
      </p:sp>
      <p:sp>
        <p:nvSpPr>
          <p:cNvPr id="108" name="Text 106"/>
          <p:cNvSpPr/>
          <p:nvPr/>
        </p:nvSpPr>
        <p:spPr>
          <a:xfrm>
            <a:off x="7059168" y="2606040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VP Payer Relations</a:t>
            </a:r>
            <a:endParaRPr lang="en-US" sz="650" dirty="0"/>
          </a:p>
        </p:txBody>
      </p:sp>
      <p:sp>
        <p:nvSpPr>
          <p:cNvPr id="109" name="Text 107"/>
          <p:cNvSpPr/>
          <p:nvPr/>
        </p:nvSpPr>
        <p:spPr>
          <a:xfrm>
            <a:off x="7918704" y="2606040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17-Mar-25</a:t>
            </a:r>
            <a:endParaRPr lang="en-US" sz="650" dirty="0"/>
          </a:p>
        </p:txBody>
      </p:sp>
      <p:sp>
        <p:nvSpPr>
          <p:cNvPr id="110" name="Shape 108"/>
          <p:cNvSpPr/>
          <p:nvPr/>
        </p:nvSpPr>
        <p:spPr>
          <a:xfrm>
            <a:off x="8641080" y="2680335"/>
            <a:ext cx="182880" cy="182880"/>
          </a:xfrm>
          <a:prstGeom prst="ellipse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Shape 109"/>
          <p:cNvSpPr/>
          <p:nvPr/>
        </p:nvSpPr>
        <p:spPr>
          <a:xfrm>
            <a:off x="2205533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2" name="Shape 110"/>
          <p:cNvSpPr/>
          <p:nvPr/>
        </p:nvSpPr>
        <p:spPr>
          <a:xfrm>
            <a:off x="3851453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Shape 111"/>
          <p:cNvSpPr/>
          <p:nvPr/>
        </p:nvSpPr>
        <p:spPr>
          <a:xfrm>
            <a:off x="5040173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4" name="Shape 112"/>
          <p:cNvSpPr/>
          <p:nvPr/>
        </p:nvSpPr>
        <p:spPr>
          <a:xfrm>
            <a:off x="6009437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5" name="Shape 113"/>
          <p:cNvSpPr/>
          <p:nvPr/>
        </p:nvSpPr>
        <p:spPr>
          <a:xfrm>
            <a:off x="7015277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6" name="Shape 114"/>
          <p:cNvSpPr/>
          <p:nvPr/>
        </p:nvSpPr>
        <p:spPr>
          <a:xfrm>
            <a:off x="7874813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7" name="Shape 115"/>
          <p:cNvSpPr/>
          <p:nvPr/>
        </p:nvSpPr>
        <p:spPr>
          <a:xfrm>
            <a:off x="8542325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Shape 116"/>
          <p:cNvSpPr/>
          <p:nvPr/>
        </p:nvSpPr>
        <p:spPr>
          <a:xfrm>
            <a:off x="164592" y="2955798"/>
            <a:ext cx="8823960" cy="368046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9" name="Shape 117"/>
          <p:cNvSpPr/>
          <p:nvPr/>
        </p:nvSpPr>
        <p:spPr>
          <a:xfrm>
            <a:off x="182880" y="2992374"/>
            <a:ext cx="502920" cy="294894"/>
          </a:xfrm>
          <a:prstGeom prst="rect">
            <a:avLst/>
          </a:prstGeom>
          <a:solidFill>
            <a:srgbClr val="6B4C00"/>
          </a:solidFill>
          <a:ln w="12700">
            <a:solidFill>
              <a:srgbClr val="6B4C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182880" y="2992374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#036</a:t>
            </a:r>
            <a:endParaRPr lang="en-US" sz="650" dirty="0"/>
          </a:p>
        </p:txBody>
      </p:sp>
      <p:sp>
        <p:nvSpPr>
          <p:cNvPr id="121" name="Text 119"/>
          <p:cNvSpPr/>
          <p:nvPr/>
        </p:nvSpPr>
        <p:spPr>
          <a:xfrm>
            <a:off x="713232" y="2974086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Family Members</a:t>
            </a:r>
            <a:endParaRPr lang="en-US" sz="750" dirty="0"/>
          </a:p>
        </p:txBody>
      </p:sp>
      <p:sp>
        <p:nvSpPr>
          <p:cNvPr id="122" name="Text 120"/>
          <p:cNvSpPr/>
          <p:nvPr/>
        </p:nvSpPr>
        <p:spPr>
          <a:xfrm>
            <a:off x="2249424" y="2974086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Visiting &amp; Amenities Updates</a:t>
            </a:r>
            <a:endParaRPr lang="en-US" sz="700" dirty="0"/>
          </a:p>
        </p:txBody>
      </p:sp>
      <p:sp>
        <p:nvSpPr>
          <p:cNvPr id="123" name="Text 121"/>
          <p:cNvSpPr/>
          <p:nvPr/>
        </p:nvSpPr>
        <p:spPr>
          <a:xfrm>
            <a:off x="3895344" y="2974086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</a:t>
            </a:r>
            <a:endParaRPr lang="en-US" sz="650" dirty="0"/>
          </a:p>
        </p:txBody>
      </p:sp>
      <p:sp>
        <p:nvSpPr>
          <p:cNvPr id="124" name="Text 122"/>
          <p:cNvSpPr/>
          <p:nvPr/>
        </p:nvSpPr>
        <p:spPr>
          <a:xfrm>
            <a:off x="5084064" y="2974086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 + Signage</a:t>
            </a:r>
            <a:endParaRPr lang="en-US" sz="650" dirty="0"/>
          </a:p>
        </p:txBody>
      </p:sp>
      <p:sp>
        <p:nvSpPr>
          <p:cNvPr id="125" name="Shape 123"/>
          <p:cNvSpPr/>
          <p:nvPr/>
        </p:nvSpPr>
        <p:spPr>
          <a:xfrm>
            <a:off x="6071616" y="3010662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6B4C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6" name="Text 124"/>
          <p:cNvSpPr/>
          <p:nvPr/>
        </p:nvSpPr>
        <p:spPr>
          <a:xfrm>
            <a:off x="6071616" y="3010662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</a:t>
            </a:r>
            <a:endParaRPr lang="en-US" sz="600" dirty="0"/>
          </a:p>
        </p:txBody>
      </p:sp>
      <p:sp>
        <p:nvSpPr>
          <p:cNvPr id="127" name="Text 125"/>
          <p:cNvSpPr/>
          <p:nvPr/>
        </p:nvSpPr>
        <p:spPr>
          <a:xfrm>
            <a:off x="7059168" y="2974086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Experience Team</a:t>
            </a:r>
            <a:endParaRPr lang="en-US" sz="650" dirty="0"/>
          </a:p>
        </p:txBody>
      </p:sp>
      <p:sp>
        <p:nvSpPr>
          <p:cNvPr id="128" name="Text 126"/>
          <p:cNvSpPr/>
          <p:nvPr/>
        </p:nvSpPr>
        <p:spPr>
          <a:xfrm>
            <a:off x="7918704" y="2974086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02-Mar-25</a:t>
            </a:r>
            <a:endParaRPr lang="en-US" sz="650" dirty="0"/>
          </a:p>
        </p:txBody>
      </p:sp>
      <p:sp>
        <p:nvSpPr>
          <p:cNvPr id="129" name="Shape 127"/>
          <p:cNvSpPr/>
          <p:nvPr/>
        </p:nvSpPr>
        <p:spPr>
          <a:xfrm>
            <a:off x="8641080" y="3048381"/>
            <a:ext cx="182880" cy="182880"/>
          </a:xfrm>
          <a:prstGeom prst="ellipse">
            <a:avLst/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0" name="Shape 128"/>
          <p:cNvSpPr/>
          <p:nvPr/>
        </p:nvSpPr>
        <p:spPr>
          <a:xfrm>
            <a:off x="2205533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1" name="Shape 129"/>
          <p:cNvSpPr/>
          <p:nvPr/>
        </p:nvSpPr>
        <p:spPr>
          <a:xfrm>
            <a:off x="3851453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2" name="Shape 130"/>
          <p:cNvSpPr/>
          <p:nvPr/>
        </p:nvSpPr>
        <p:spPr>
          <a:xfrm>
            <a:off x="5040173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3" name="Shape 131"/>
          <p:cNvSpPr/>
          <p:nvPr/>
        </p:nvSpPr>
        <p:spPr>
          <a:xfrm>
            <a:off x="6009437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4" name="Shape 132"/>
          <p:cNvSpPr/>
          <p:nvPr/>
        </p:nvSpPr>
        <p:spPr>
          <a:xfrm>
            <a:off x="7015277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5" name="Shape 133"/>
          <p:cNvSpPr/>
          <p:nvPr/>
        </p:nvSpPr>
        <p:spPr>
          <a:xfrm>
            <a:off x="7874813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6" name="Shape 134"/>
          <p:cNvSpPr/>
          <p:nvPr/>
        </p:nvSpPr>
        <p:spPr>
          <a:xfrm>
            <a:off x="8542325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7" name="Shape 135"/>
          <p:cNvSpPr/>
          <p:nvPr/>
        </p:nvSpPr>
        <p:spPr>
          <a:xfrm>
            <a:off x="164592" y="3323844"/>
            <a:ext cx="8823960" cy="36804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8" name="Shape 136"/>
          <p:cNvSpPr/>
          <p:nvPr/>
        </p:nvSpPr>
        <p:spPr>
          <a:xfrm>
            <a:off x="182880" y="3360420"/>
            <a:ext cx="502920" cy="294894"/>
          </a:xfrm>
          <a:prstGeom prst="rect">
            <a:avLst/>
          </a:prstGeom>
          <a:solidFill>
            <a:srgbClr val="6B4C00"/>
          </a:solidFill>
          <a:ln w="12700">
            <a:solidFill>
              <a:srgbClr val="6B4C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9" name="Text 137"/>
          <p:cNvSpPr/>
          <p:nvPr/>
        </p:nvSpPr>
        <p:spPr>
          <a:xfrm>
            <a:off x="182880" y="3360420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#037</a:t>
            </a:r>
            <a:endParaRPr lang="en-US" sz="650" dirty="0"/>
          </a:p>
        </p:txBody>
      </p:sp>
      <p:sp>
        <p:nvSpPr>
          <p:cNvPr id="140" name="Text 138"/>
          <p:cNvSpPr/>
          <p:nvPr/>
        </p:nvSpPr>
        <p:spPr>
          <a:xfrm>
            <a:off x="713232" y="3342132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Media</a:t>
            </a:r>
            <a:endParaRPr lang="en-US" sz="750" dirty="0"/>
          </a:p>
        </p:txBody>
      </p:sp>
      <p:sp>
        <p:nvSpPr>
          <p:cNvPr id="141" name="Text 139"/>
          <p:cNvSpPr/>
          <p:nvPr/>
        </p:nvSpPr>
        <p:spPr>
          <a:xfrm>
            <a:off x="2249424" y="3342132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Merger Progress Updates</a:t>
            </a:r>
            <a:endParaRPr lang="en-US" sz="700" dirty="0"/>
          </a:p>
        </p:txBody>
      </p:sp>
      <p:sp>
        <p:nvSpPr>
          <p:cNvPr id="142" name="Text 140"/>
          <p:cNvSpPr/>
          <p:nvPr/>
        </p:nvSpPr>
        <p:spPr>
          <a:xfrm>
            <a:off x="3895344" y="3342132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 Relations</a:t>
            </a:r>
            <a:endParaRPr lang="en-US" sz="650" dirty="0"/>
          </a:p>
        </p:txBody>
      </p:sp>
      <p:sp>
        <p:nvSpPr>
          <p:cNvPr id="143" name="Text 141"/>
          <p:cNvSpPr/>
          <p:nvPr/>
        </p:nvSpPr>
        <p:spPr>
          <a:xfrm>
            <a:off x="5084064" y="3342132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 Releases + Interviews</a:t>
            </a:r>
            <a:endParaRPr lang="en-US" sz="650" dirty="0"/>
          </a:p>
        </p:txBody>
      </p:sp>
      <p:sp>
        <p:nvSpPr>
          <p:cNvPr id="144" name="Shape 142"/>
          <p:cNvSpPr/>
          <p:nvPr/>
        </p:nvSpPr>
        <p:spPr>
          <a:xfrm>
            <a:off x="6071616" y="3378708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BF69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5" name="Text 143"/>
          <p:cNvSpPr/>
          <p:nvPr/>
        </p:nvSpPr>
        <p:spPr>
          <a:xfrm>
            <a:off x="6071616" y="3378708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BF6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</a:t>
            </a:r>
            <a:endParaRPr lang="en-US" sz="600" dirty="0"/>
          </a:p>
        </p:txBody>
      </p:sp>
      <p:sp>
        <p:nvSpPr>
          <p:cNvPr id="146" name="Text 144"/>
          <p:cNvSpPr/>
          <p:nvPr/>
        </p:nvSpPr>
        <p:spPr>
          <a:xfrm>
            <a:off x="7059168" y="3342132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 Communications</a:t>
            </a:r>
            <a:endParaRPr lang="en-US" sz="650" dirty="0"/>
          </a:p>
        </p:txBody>
      </p:sp>
      <p:sp>
        <p:nvSpPr>
          <p:cNvPr id="147" name="Text 145"/>
          <p:cNvSpPr/>
          <p:nvPr/>
        </p:nvSpPr>
        <p:spPr>
          <a:xfrm>
            <a:off x="7918704" y="3342132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16-May-25</a:t>
            </a:r>
            <a:endParaRPr lang="en-US" sz="650" dirty="0"/>
          </a:p>
        </p:txBody>
      </p:sp>
      <p:sp>
        <p:nvSpPr>
          <p:cNvPr id="148" name="Shape 146"/>
          <p:cNvSpPr/>
          <p:nvPr/>
        </p:nvSpPr>
        <p:spPr>
          <a:xfrm>
            <a:off x="8641080" y="3416427"/>
            <a:ext cx="182880" cy="182880"/>
          </a:xfrm>
          <a:prstGeom prst="ellipse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9" name="Shape 147"/>
          <p:cNvSpPr/>
          <p:nvPr/>
        </p:nvSpPr>
        <p:spPr>
          <a:xfrm>
            <a:off x="2205533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0" name="Shape 148"/>
          <p:cNvSpPr/>
          <p:nvPr/>
        </p:nvSpPr>
        <p:spPr>
          <a:xfrm>
            <a:off x="3851453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1" name="Shape 149"/>
          <p:cNvSpPr/>
          <p:nvPr/>
        </p:nvSpPr>
        <p:spPr>
          <a:xfrm>
            <a:off x="5040173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2" name="Shape 150"/>
          <p:cNvSpPr/>
          <p:nvPr/>
        </p:nvSpPr>
        <p:spPr>
          <a:xfrm>
            <a:off x="6009437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3" name="Shape 151"/>
          <p:cNvSpPr/>
          <p:nvPr/>
        </p:nvSpPr>
        <p:spPr>
          <a:xfrm>
            <a:off x="7015277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4" name="Shape 152"/>
          <p:cNvSpPr/>
          <p:nvPr/>
        </p:nvSpPr>
        <p:spPr>
          <a:xfrm>
            <a:off x="7874813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5" name="Shape 153"/>
          <p:cNvSpPr/>
          <p:nvPr/>
        </p:nvSpPr>
        <p:spPr>
          <a:xfrm>
            <a:off x="8542325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6" name="Shape 154"/>
          <p:cNvSpPr/>
          <p:nvPr/>
        </p:nvSpPr>
        <p:spPr>
          <a:xfrm>
            <a:off x="164592" y="3691890"/>
            <a:ext cx="8823960" cy="368046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7" name="Shape 155"/>
          <p:cNvSpPr/>
          <p:nvPr/>
        </p:nvSpPr>
        <p:spPr>
          <a:xfrm>
            <a:off x="182880" y="3728466"/>
            <a:ext cx="502920" cy="294894"/>
          </a:xfrm>
          <a:prstGeom prst="rect">
            <a:avLst/>
          </a:prstGeom>
          <a:solidFill>
            <a:srgbClr val="6B4C00"/>
          </a:solidFill>
          <a:ln w="12700">
            <a:solidFill>
              <a:srgbClr val="6B4C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8" name="Text 156"/>
          <p:cNvSpPr/>
          <p:nvPr/>
        </p:nvSpPr>
        <p:spPr>
          <a:xfrm>
            <a:off x="182880" y="3728466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#038</a:t>
            </a:r>
            <a:endParaRPr lang="en-US" sz="650" dirty="0"/>
          </a:p>
        </p:txBody>
      </p:sp>
      <p:sp>
        <p:nvSpPr>
          <p:cNvPr id="159" name="Text 157"/>
          <p:cNvSpPr/>
          <p:nvPr/>
        </p:nvSpPr>
        <p:spPr>
          <a:xfrm>
            <a:off x="713232" y="3710178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Followers</a:t>
            </a:r>
            <a:endParaRPr lang="en-US" sz="750" dirty="0"/>
          </a:p>
        </p:txBody>
      </p:sp>
      <p:sp>
        <p:nvSpPr>
          <p:cNvPr id="160" name="Text 158"/>
          <p:cNvSpPr/>
          <p:nvPr/>
        </p:nvSpPr>
        <p:spPr>
          <a:xfrm>
            <a:off x="2249424" y="3710178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Success Stories</a:t>
            </a:r>
            <a:endParaRPr lang="en-US" sz="700" dirty="0"/>
          </a:p>
        </p:txBody>
      </p:sp>
      <p:sp>
        <p:nvSpPr>
          <p:cNvPr id="161" name="Text 159"/>
          <p:cNvSpPr/>
          <p:nvPr/>
        </p:nvSpPr>
        <p:spPr>
          <a:xfrm>
            <a:off x="3895344" y="3710178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Marketing</a:t>
            </a:r>
            <a:endParaRPr lang="en-US" sz="650" dirty="0"/>
          </a:p>
        </p:txBody>
      </p:sp>
      <p:sp>
        <p:nvSpPr>
          <p:cNvPr id="162" name="Text 160"/>
          <p:cNvSpPr/>
          <p:nvPr/>
        </p:nvSpPr>
        <p:spPr>
          <a:xfrm>
            <a:off x="5084064" y="3710178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Posts</a:t>
            </a:r>
            <a:endParaRPr lang="en-US" sz="650" dirty="0"/>
          </a:p>
        </p:txBody>
      </p:sp>
      <p:sp>
        <p:nvSpPr>
          <p:cNvPr id="163" name="Shape 161"/>
          <p:cNvSpPr/>
          <p:nvPr/>
        </p:nvSpPr>
        <p:spPr>
          <a:xfrm>
            <a:off x="6071616" y="3746754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2E75B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4" name="Text 162"/>
          <p:cNvSpPr/>
          <p:nvPr/>
        </p:nvSpPr>
        <p:spPr>
          <a:xfrm>
            <a:off x="6071616" y="3746754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600" dirty="0"/>
          </a:p>
        </p:txBody>
      </p:sp>
      <p:sp>
        <p:nvSpPr>
          <p:cNvPr id="165" name="Text 163"/>
          <p:cNvSpPr/>
          <p:nvPr/>
        </p:nvSpPr>
        <p:spPr>
          <a:xfrm>
            <a:off x="7059168" y="3710178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Marketing Manager</a:t>
            </a:r>
            <a:endParaRPr lang="en-US" sz="650" dirty="0"/>
          </a:p>
        </p:txBody>
      </p:sp>
      <p:sp>
        <p:nvSpPr>
          <p:cNvPr id="166" name="Text 164"/>
          <p:cNvSpPr/>
          <p:nvPr/>
        </p:nvSpPr>
        <p:spPr>
          <a:xfrm>
            <a:off x="7918704" y="3710178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22-Feb-25</a:t>
            </a:r>
            <a:endParaRPr lang="en-US" sz="650" dirty="0"/>
          </a:p>
        </p:txBody>
      </p:sp>
      <p:sp>
        <p:nvSpPr>
          <p:cNvPr id="167" name="Shape 165"/>
          <p:cNvSpPr/>
          <p:nvPr/>
        </p:nvSpPr>
        <p:spPr>
          <a:xfrm>
            <a:off x="8641080" y="3784473"/>
            <a:ext cx="182880" cy="182880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8" name="Shape 166"/>
          <p:cNvSpPr/>
          <p:nvPr/>
        </p:nvSpPr>
        <p:spPr>
          <a:xfrm>
            <a:off x="2205533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9" name="Shape 167"/>
          <p:cNvSpPr/>
          <p:nvPr/>
        </p:nvSpPr>
        <p:spPr>
          <a:xfrm>
            <a:off x="3851453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0" name="Shape 168"/>
          <p:cNvSpPr/>
          <p:nvPr/>
        </p:nvSpPr>
        <p:spPr>
          <a:xfrm>
            <a:off x="5040173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1" name="Shape 169"/>
          <p:cNvSpPr/>
          <p:nvPr/>
        </p:nvSpPr>
        <p:spPr>
          <a:xfrm>
            <a:off x="6009437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2" name="Shape 170"/>
          <p:cNvSpPr/>
          <p:nvPr/>
        </p:nvSpPr>
        <p:spPr>
          <a:xfrm>
            <a:off x="7015277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3" name="Shape 171"/>
          <p:cNvSpPr/>
          <p:nvPr/>
        </p:nvSpPr>
        <p:spPr>
          <a:xfrm>
            <a:off x="7874813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4" name="Shape 172"/>
          <p:cNvSpPr/>
          <p:nvPr/>
        </p:nvSpPr>
        <p:spPr>
          <a:xfrm>
            <a:off x="8542325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5" name="Shape 173"/>
          <p:cNvSpPr/>
          <p:nvPr/>
        </p:nvSpPr>
        <p:spPr>
          <a:xfrm>
            <a:off x="164592" y="4059936"/>
            <a:ext cx="8823960" cy="36804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6" name="Shape 174"/>
          <p:cNvSpPr/>
          <p:nvPr/>
        </p:nvSpPr>
        <p:spPr>
          <a:xfrm>
            <a:off x="182880" y="4096512"/>
            <a:ext cx="502920" cy="294894"/>
          </a:xfrm>
          <a:prstGeom prst="rect">
            <a:avLst/>
          </a:prstGeom>
          <a:solidFill>
            <a:srgbClr val="6B4C00"/>
          </a:solidFill>
          <a:ln w="12700">
            <a:solidFill>
              <a:srgbClr val="6B4C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7" name="Text 175"/>
          <p:cNvSpPr/>
          <p:nvPr/>
        </p:nvSpPr>
        <p:spPr>
          <a:xfrm>
            <a:off x="182880" y="4096512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#039</a:t>
            </a:r>
            <a:endParaRPr lang="en-US" sz="650" dirty="0"/>
          </a:p>
        </p:txBody>
      </p:sp>
      <p:sp>
        <p:nvSpPr>
          <p:cNvPr id="178" name="Text 176"/>
          <p:cNvSpPr/>
          <p:nvPr/>
        </p:nvSpPr>
        <p:spPr>
          <a:xfrm>
            <a:off x="713232" y="4078224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Union Representatives</a:t>
            </a:r>
            <a:endParaRPr lang="en-US" sz="750" dirty="0"/>
          </a:p>
        </p:txBody>
      </p:sp>
      <p:sp>
        <p:nvSpPr>
          <p:cNvPr id="179" name="Text 177"/>
          <p:cNvSpPr/>
          <p:nvPr/>
        </p:nvSpPr>
        <p:spPr>
          <a:xfrm>
            <a:off x="2249424" y="4078224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 Agreement Discussions</a:t>
            </a:r>
            <a:endParaRPr lang="en-US" sz="700" dirty="0"/>
          </a:p>
        </p:txBody>
      </p:sp>
      <p:sp>
        <p:nvSpPr>
          <p:cNvPr id="180" name="Text 178"/>
          <p:cNvSpPr/>
          <p:nvPr/>
        </p:nvSpPr>
        <p:spPr>
          <a:xfrm>
            <a:off x="3895344" y="4078224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Negotiation</a:t>
            </a:r>
            <a:endParaRPr lang="en-US" sz="650" dirty="0"/>
          </a:p>
        </p:txBody>
      </p:sp>
      <p:sp>
        <p:nvSpPr>
          <p:cNvPr id="181" name="Text 179"/>
          <p:cNvSpPr/>
          <p:nvPr/>
        </p:nvSpPr>
        <p:spPr>
          <a:xfrm>
            <a:off x="5084064" y="4078224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Bargaining Sessions</a:t>
            </a:r>
            <a:endParaRPr lang="en-US" sz="650" dirty="0"/>
          </a:p>
        </p:txBody>
      </p:sp>
      <p:sp>
        <p:nvSpPr>
          <p:cNvPr id="182" name="Shape 180"/>
          <p:cNvSpPr/>
          <p:nvPr/>
        </p:nvSpPr>
        <p:spPr>
          <a:xfrm>
            <a:off x="6071616" y="4114800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546E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3" name="Text 181"/>
          <p:cNvSpPr/>
          <p:nvPr/>
        </p:nvSpPr>
        <p:spPr>
          <a:xfrm>
            <a:off x="6071616" y="4114800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needed</a:t>
            </a:r>
            <a:endParaRPr lang="en-US" sz="600" dirty="0"/>
          </a:p>
        </p:txBody>
      </p:sp>
      <p:sp>
        <p:nvSpPr>
          <p:cNvPr id="184" name="Text 182"/>
          <p:cNvSpPr/>
          <p:nvPr/>
        </p:nvSpPr>
        <p:spPr>
          <a:xfrm>
            <a:off x="7059168" y="4078224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 Relations Director</a:t>
            </a:r>
            <a:endParaRPr lang="en-US" sz="650" dirty="0"/>
          </a:p>
        </p:txBody>
      </p:sp>
      <p:sp>
        <p:nvSpPr>
          <p:cNvPr id="185" name="Text 183"/>
          <p:cNvSpPr/>
          <p:nvPr/>
        </p:nvSpPr>
        <p:spPr>
          <a:xfrm>
            <a:off x="7918704" y="4078224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07-Mar-25</a:t>
            </a:r>
            <a:endParaRPr lang="en-US" sz="650" dirty="0"/>
          </a:p>
        </p:txBody>
      </p:sp>
      <p:sp>
        <p:nvSpPr>
          <p:cNvPr id="186" name="Shape 184"/>
          <p:cNvSpPr/>
          <p:nvPr/>
        </p:nvSpPr>
        <p:spPr>
          <a:xfrm>
            <a:off x="8641080" y="4152519"/>
            <a:ext cx="182880" cy="182880"/>
          </a:xfrm>
          <a:prstGeom prst="ellipse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7" name="Shape 185"/>
          <p:cNvSpPr/>
          <p:nvPr/>
        </p:nvSpPr>
        <p:spPr>
          <a:xfrm>
            <a:off x="2205533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8" name="Shape 186"/>
          <p:cNvSpPr/>
          <p:nvPr/>
        </p:nvSpPr>
        <p:spPr>
          <a:xfrm>
            <a:off x="3851453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9" name="Shape 187"/>
          <p:cNvSpPr/>
          <p:nvPr/>
        </p:nvSpPr>
        <p:spPr>
          <a:xfrm>
            <a:off x="5040173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0" name="Shape 188"/>
          <p:cNvSpPr/>
          <p:nvPr/>
        </p:nvSpPr>
        <p:spPr>
          <a:xfrm>
            <a:off x="6009437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1" name="Shape 189"/>
          <p:cNvSpPr/>
          <p:nvPr/>
        </p:nvSpPr>
        <p:spPr>
          <a:xfrm>
            <a:off x="7015277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2" name="Shape 190"/>
          <p:cNvSpPr/>
          <p:nvPr/>
        </p:nvSpPr>
        <p:spPr>
          <a:xfrm>
            <a:off x="7874813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3" name="Shape 191"/>
          <p:cNvSpPr/>
          <p:nvPr/>
        </p:nvSpPr>
        <p:spPr>
          <a:xfrm>
            <a:off x="8542325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4" name="Shape 192"/>
          <p:cNvSpPr/>
          <p:nvPr/>
        </p:nvSpPr>
        <p:spPr>
          <a:xfrm>
            <a:off x="164592" y="4427982"/>
            <a:ext cx="8823960" cy="368046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5" name="Shape 193"/>
          <p:cNvSpPr/>
          <p:nvPr/>
        </p:nvSpPr>
        <p:spPr>
          <a:xfrm>
            <a:off x="182880" y="4464558"/>
            <a:ext cx="502920" cy="294894"/>
          </a:xfrm>
          <a:prstGeom prst="rect">
            <a:avLst/>
          </a:prstGeom>
          <a:solidFill>
            <a:srgbClr val="6B4C00"/>
          </a:solidFill>
          <a:ln w="12700">
            <a:solidFill>
              <a:srgbClr val="6B4C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6" name="Text 194"/>
          <p:cNvSpPr/>
          <p:nvPr/>
        </p:nvSpPr>
        <p:spPr>
          <a:xfrm>
            <a:off x="182880" y="4464558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#040</a:t>
            </a:r>
            <a:endParaRPr lang="en-US" sz="650" dirty="0"/>
          </a:p>
        </p:txBody>
      </p:sp>
      <p:sp>
        <p:nvSpPr>
          <p:cNvPr id="197" name="Text 195"/>
          <p:cNvSpPr/>
          <p:nvPr/>
        </p:nvSpPr>
        <p:spPr>
          <a:xfrm>
            <a:off x="713232" y="4446270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Faculty &amp; Staff</a:t>
            </a:r>
            <a:endParaRPr lang="en-US" sz="750" dirty="0"/>
          </a:p>
        </p:txBody>
      </p:sp>
      <p:sp>
        <p:nvSpPr>
          <p:cNvPr id="198" name="Text 196"/>
          <p:cNvSpPr/>
          <p:nvPr/>
        </p:nvSpPr>
        <p:spPr>
          <a:xfrm>
            <a:off x="2249424" y="4446270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Operations Continuity</a:t>
            </a:r>
            <a:endParaRPr lang="en-US" sz="700" dirty="0"/>
          </a:p>
        </p:txBody>
      </p:sp>
      <p:sp>
        <p:nvSpPr>
          <p:cNvPr id="199" name="Text 197"/>
          <p:cNvSpPr/>
          <p:nvPr/>
        </p:nvSpPr>
        <p:spPr>
          <a:xfrm>
            <a:off x="3895344" y="4446270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</a:t>
            </a:r>
            <a:endParaRPr lang="en-US" sz="650" dirty="0"/>
          </a:p>
        </p:txBody>
      </p:sp>
      <p:sp>
        <p:nvSpPr>
          <p:cNvPr id="200" name="Text 198"/>
          <p:cNvSpPr/>
          <p:nvPr/>
        </p:nvSpPr>
        <p:spPr>
          <a:xfrm>
            <a:off x="5084064" y="4446270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Town Hall</a:t>
            </a:r>
            <a:endParaRPr lang="en-US" sz="650" dirty="0"/>
          </a:p>
        </p:txBody>
      </p:sp>
      <p:sp>
        <p:nvSpPr>
          <p:cNvPr id="201" name="Shape 199"/>
          <p:cNvSpPr/>
          <p:nvPr/>
        </p:nvSpPr>
        <p:spPr>
          <a:xfrm>
            <a:off x="6071616" y="4482846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2" name="Text 200"/>
          <p:cNvSpPr/>
          <p:nvPr/>
        </p:nvSpPr>
        <p:spPr>
          <a:xfrm>
            <a:off x="6071616" y="4482846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600" dirty="0"/>
          </a:p>
        </p:txBody>
      </p:sp>
      <p:sp>
        <p:nvSpPr>
          <p:cNvPr id="203" name="Text 201"/>
          <p:cNvSpPr/>
          <p:nvPr/>
        </p:nvSpPr>
        <p:spPr>
          <a:xfrm>
            <a:off x="7059168" y="4446270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VP Research</a:t>
            </a:r>
            <a:endParaRPr lang="en-US" sz="650" dirty="0"/>
          </a:p>
        </p:txBody>
      </p:sp>
      <p:sp>
        <p:nvSpPr>
          <p:cNvPr id="204" name="Text 202"/>
          <p:cNvSpPr/>
          <p:nvPr/>
        </p:nvSpPr>
        <p:spPr>
          <a:xfrm>
            <a:off x="7918704" y="4446270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12-Mar-25</a:t>
            </a:r>
            <a:endParaRPr lang="en-US" sz="650" dirty="0"/>
          </a:p>
        </p:txBody>
      </p:sp>
      <p:sp>
        <p:nvSpPr>
          <p:cNvPr id="205" name="Shape 203"/>
          <p:cNvSpPr/>
          <p:nvPr/>
        </p:nvSpPr>
        <p:spPr>
          <a:xfrm>
            <a:off x="8641080" y="4520565"/>
            <a:ext cx="182880" cy="182880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6" name="Shape 204"/>
          <p:cNvSpPr/>
          <p:nvPr/>
        </p:nvSpPr>
        <p:spPr>
          <a:xfrm>
            <a:off x="2205533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7" name="Shape 205"/>
          <p:cNvSpPr/>
          <p:nvPr/>
        </p:nvSpPr>
        <p:spPr>
          <a:xfrm>
            <a:off x="3851453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8" name="Shape 206"/>
          <p:cNvSpPr/>
          <p:nvPr/>
        </p:nvSpPr>
        <p:spPr>
          <a:xfrm>
            <a:off x="5040173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9" name="Shape 207"/>
          <p:cNvSpPr/>
          <p:nvPr/>
        </p:nvSpPr>
        <p:spPr>
          <a:xfrm>
            <a:off x="6009437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0" name="Shape 208"/>
          <p:cNvSpPr/>
          <p:nvPr/>
        </p:nvSpPr>
        <p:spPr>
          <a:xfrm>
            <a:off x="7015277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1" name="Shape 209"/>
          <p:cNvSpPr/>
          <p:nvPr/>
        </p:nvSpPr>
        <p:spPr>
          <a:xfrm>
            <a:off x="7874813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2" name="Shape 210"/>
          <p:cNvSpPr/>
          <p:nvPr/>
        </p:nvSpPr>
        <p:spPr>
          <a:xfrm>
            <a:off x="8542325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3" name="Shape 211"/>
          <p:cNvSpPr/>
          <p:nvPr/>
        </p:nvSpPr>
        <p:spPr>
          <a:xfrm>
            <a:off x="182880" y="4850892"/>
            <a:ext cx="128016" cy="128016"/>
          </a:xfrm>
          <a:prstGeom prst="ellipse">
            <a:avLst/>
          </a:prstGeom>
          <a:solidFill>
            <a:srgbClr val="28A745"/>
          </a:solidFill>
          <a:ln w="12700">
            <a:solidFill>
              <a:srgbClr val="28A7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4" name="Text 212"/>
          <p:cNvSpPr/>
          <p:nvPr/>
        </p:nvSpPr>
        <p:spPr>
          <a:xfrm>
            <a:off x="34747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</a:t>
            </a:r>
            <a:endParaRPr lang="en-US" sz="700" dirty="0"/>
          </a:p>
        </p:txBody>
      </p:sp>
      <p:sp>
        <p:nvSpPr>
          <p:cNvPr id="215" name="Shape 213"/>
          <p:cNvSpPr/>
          <p:nvPr/>
        </p:nvSpPr>
        <p:spPr>
          <a:xfrm>
            <a:off x="1920240" y="4850892"/>
            <a:ext cx="128016" cy="128016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6" name="Text 214"/>
          <p:cNvSpPr/>
          <p:nvPr/>
        </p:nvSpPr>
        <p:spPr>
          <a:xfrm>
            <a:off x="208483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Recurring</a:t>
            </a:r>
            <a:endParaRPr lang="en-US" sz="700" dirty="0"/>
          </a:p>
        </p:txBody>
      </p:sp>
      <p:sp>
        <p:nvSpPr>
          <p:cNvPr id="217" name="Shape 215"/>
          <p:cNvSpPr/>
          <p:nvPr/>
        </p:nvSpPr>
        <p:spPr>
          <a:xfrm>
            <a:off x="3657600" y="4850892"/>
            <a:ext cx="128016" cy="128016"/>
          </a:xfrm>
          <a:prstGeom prst="ellipse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8" name="Text 216"/>
          <p:cNvSpPr/>
          <p:nvPr/>
        </p:nvSpPr>
        <p:spPr>
          <a:xfrm>
            <a:off x="382219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Scheduled</a:t>
            </a:r>
            <a:endParaRPr lang="en-US" sz="700" dirty="0"/>
          </a:p>
        </p:txBody>
      </p:sp>
      <p:sp>
        <p:nvSpPr>
          <p:cNvPr id="219" name="Shape 217"/>
          <p:cNvSpPr/>
          <p:nvPr/>
        </p:nvSpPr>
        <p:spPr>
          <a:xfrm>
            <a:off x="5394960" y="4850892"/>
            <a:ext cx="128016" cy="128016"/>
          </a:xfrm>
          <a:prstGeom prst="ellipse">
            <a:avLst/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0" name="Text 218"/>
          <p:cNvSpPr/>
          <p:nvPr/>
        </p:nvSpPr>
        <p:spPr>
          <a:xfrm>
            <a:off x="555955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Progress</a:t>
            </a:r>
            <a:endParaRPr lang="en-US" sz="700" dirty="0"/>
          </a:p>
        </p:txBody>
      </p:sp>
      <p:sp>
        <p:nvSpPr>
          <p:cNvPr id="221" name="Shape 219"/>
          <p:cNvSpPr/>
          <p:nvPr/>
        </p:nvSpPr>
        <p:spPr>
          <a:xfrm>
            <a:off x="7132320" y="4850892"/>
            <a:ext cx="128016" cy="128016"/>
          </a:xfrm>
          <a:prstGeom prst="ellipse">
            <a:avLst/>
          </a:prstGeom>
          <a:solidFill>
            <a:srgbClr val="DC3545"/>
          </a:solidFill>
          <a:ln w="12700">
            <a:solidFill>
              <a:srgbClr val="DC3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2" name="Text 220"/>
          <p:cNvSpPr/>
          <p:nvPr/>
        </p:nvSpPr>
        <p:spPr>
          <a:xfrm>
            <a:off x="729691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700" dirty="0"/>
          </a:p>
        </p:txBody>
      </p:sp>
      <p:sp>
        <p:nvSpPr>
          <p:cNvPr id="223" name="Text 221"/>
          <p:cNvSpPr/>
          <p:nvPr/>
        </p:nvSpPr>
        <p:spPr>
          <a:xfrm>
            <a:off x="274320" y="4924044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AA99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700" dirty="0"/>
          </a:p>
        </p:txBody>
      </p:sp>
      <p:sp>
        <p:nvSpPr>
          <p:cNvPr id="224" name="Text 222"/>
          <p:cNvSpPr/>
          <p:nvPr/>
        </p:nvSpPr>
        <p:spPr>
          <a:xfrm>
            <a:off x="8321040" y="4924044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AA99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7</a:t>
            </a:r>
            <a:endParaRPr lang="en-US" sz="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1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758952"/>
            <a:ext cx="9144000" cy="4572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804672"/>
            <a:ext cx="9144000" cy="4338828"/>
          </a:xfrm>
          <a:prstGeom prst="rect">
            <a:avLst/>
          </a:prstGeom>
          <a:solidFill>
            <a:srgbClr val="F5F0E8"/>
          </a:solidFill>
          <a:ln w="12700">
            <a:solidFill>
              <a:srgbClr val="F5F0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0"/>
            <a:ext cx="59436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Academic, Research &amp; Compliance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035040" y="0"/>
            <a:ext cx="29260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of 5  ·  10 items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164592" y="841248"/>
            <a:ext cx="8823960" cy="274320"/>
          </a:xfrm>
          <a:prstGeom prst="rect">
            <a:avLst/>
          </a:prstGeom>
          <a:solidFill>
            <a:srgbClr val="4A1A6B"/>
          </a:solidFill>
          <a:ln w="12700">
            <a:solidFill>
              <a:srgbClr val="4A1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92024" y="84124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Audience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2240280" y="841248"/>
            <a:ext cx="16093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Theme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3886200" y="841248"/>
            <a:ext cx="11521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5074920" y="841248"/>
            <a:ext cx="9326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Channel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6044184" y="841248"/>
            <a:ext cx="9692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Freq.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7050024" y="841248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7909560" y="841248"/>
            <a:ext cx="6309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8577072" y="841248"/>
            <a:ext cx="402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220553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385145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504017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009437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015277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7874813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542325" y="841248"/>
            <a:ext cx="9144" cy="274320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164592" y="1115568"/>
            <a:ext cx="8823960" cy="36804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182880" y="1152144"/>
            <a:ext cx="502920" cy="294894"/>
          </a:xfrm>
          <a:prstGeom prst="rect">
            <a:avLst/>
          </a:prstGeom>
          <a:solidFill>
            <a:srgbClr val="4A1A6B"/>
          </a:solidFill>
          <a:ln w="12700">
            <a:solidFill>
              <a:srgbClr val="4A1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182880" y="1152144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#041</a:t>
            </a:r>
            <a:endParaRPr lang="en-US" sz="650" dirty="0"/>
          </a:p>
        </p:txBody>
      </p:sp>
      <p:sp>
        <p:nvSpPr>
          <p:cNvPr id="26" name="Text 24"/>
          <p:cNvSpPr/>
          <p:nvPr/>
        </p:nvSpPr>
        <p:spPr>
          <a:xfrm>
            <a:off x="713232" y="1133856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Staff Office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2249424" y="1133856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Credentialing Integration</a:t>
            </a:r>
            <a:endParaRPr lang="en-US" sz="700" dirty="0"/>
          </a:p>
        </p:txBody>
      </p:sp>
      <p:sp>
        <p:nvSpPr>
          <p:cNvPr id="28" name="Text 26"/>
          <p:cNvSpPr/>
          <p:nvPr/>
        </p:nvSpPr>
        <p:spPr>
          <a:xfrm>
            <a:off x="3895344" y="1133856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</a:t>
            </a:r>
            <a:endParaRPr lang="en-US" sz="650" dirty="0"/>
          </a:p>
        </p:txBody>
      </p:sp>
      <p:sp>
        <p:nvSpPr>
          <p:cNvPr id="29" name="Text 27"/>
          <p:cNvSpPr/>
          <p:nvPr/>
        </p:nvSpPr>
        <p:spPr>
          <a:xfrm>
            <a:off x="5084064" y="1133856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Training</a:t>
            </a:r>
            <a:endParaRPr lang="en-US" sz="650" dirty="0"/>
          </a:p>
        </p:txBody>
      </p:sp>
      <p:sp>
        <p:nvSpPr>
          <p:cNvPr id="30" name="Shape 28"/>
          <p:cNvSpPr/>
          <p:nvPr/>
        </p:nvSpPr>
        <p:spPr>
          <a:xfrm>
            <a:off x="6071616" y="1170432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6B4C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071616" y="1170432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</a:t>
            </a:r>
            <a:endParaRPr lang="en-US" sz="600" dirty="0"/>
          </a:p>
        </p:txBody>
      </p:sp>
      <p:sp>
        <p:nvSpPr>
          <p:cNvPr id="32" name="Text 30"/>
          <p:cNvSpPr/>
          <p:nvPr/>
        </p:nvSpPr>
        <p:spPr>
          <a:xfrm>
            <a:off x="7059168" y="1133856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VP Medical Affairs</a:t>
            </a:r>
            <a:endParaRPr lang="en-US" sz="650" dirty="0"/>
          </a:p>
        </p:txBody>
      </p:sp>
      <p:sp>
        <p:nvSpPr>
          <p:cNvPr id="33" name="Text 31"/>
          <p:cNvSpPr/>
          <p:nvPr/>
        </p:nvSpPr>
        <p:spPr>
          <a:xfrm>
            <a:off x="7918704" y="1133856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20-Mar-25</a:t>
            </a:r>
            <a:endParaRPr lang="en-US" sz="650" dirty="0"/>
          </a:p>
        </p:txBody>
      </p:sp>
      <p:sp>
        <p:nvSpPr>
          <p:cNvPr id="34" name="Shape 32"/>
          <p:cNvSpPr/>
          <p:nvPr/>
        </p:nvSpPr>
        <p:spPr>
          <a:xfrm>
            <a:off x="8641080" y="1208151"/>
            <a:ext cx="182880" cy="182880"/>
          </a:xfrm>
          <a:prstGeom prst="ellipse">
            <a:avLst/>
          </a:prstGeom>
          <a:solidFill>
            <a:srgbClr val="DC3545"/>
          </a:solidFill>
          <a:ln w="12700">
            <a:solidFill>
              <a:srgbClr val="DC3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2205533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851453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5040173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6009437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7015277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7874813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8542325" y="111556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164592" y="1483614"/>
            <a:ext cx="8823960" cy="368046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182880" y="1520190"/>
            <a:ext cx="502920" cy="294894"/>
          </a:xfrm>
          <a:prstGeom prst="rect">
            <a:avLst/>
          </a:prstGeom>
          <a:solidFill>
            <a:srgbClr val="4A1A6B"/>
          </a:solidFill>
          <a:ln w="12700">
            <a:solidFill>
              <a:srgbClr val="4A1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182880" y="1520190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#042</a:t>
            </a:r>
            <a:endParaRPr lang="en-US" sz="650" dirty="0"/>
          </a:p>
        </p:txBody>
      </p:sp>
      <p:sp>
        <p:nvSpPr>
          <p:cNvPr id="45" name="Text 43"/>
          <p:cNvSpPr/>
          <p:nvPr/>
        </p:nvSpPr>
        <p:spPr>
          <a:xfrm>
            <a:off x="713232" y="1501902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&amp; Privacy Officers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2249424" y="1501902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Compliance Alignment</a:t>
            </a:r>
            <a:endParaRPr lang="en-US" sz="700" dirty="0"/>
          </a:p>
        </p:txBody>
      </p:sp>
      <p:sp>
        <p:nvSpPr>
          <p:cNvPr id="47" name="Text 45"/>
          <p:cNvSpPr/>
          <p:nvPr/>
        </p:nvSpPr>
        <p:spPr>
          <a:xfrm>
            <a:off x="3895344" y="1501902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</a:t>
            </a:r>
            <a:endParaRPr lang="en-US" sz="650" dirty="0"/>
          </a:p>
        </p:txBody>
      </p:sp>
      <p:sp>
        <p:nvSpPr>
          <p:cNvPr id="48" name="Text 46"/>
          <p:cNvSpPr/>
          <p:nvPr/>
        </p:nvSpPr>
        <p:spPr>
          <a:xfrm>
            <a:off x="5084064" y="1501902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Workshop</a:t>
            </a:r>
            <a:endParaRPr lang="en-US" sz="650" dirty="0"/>
          </a:p>
        </p:txBody>
      </p:sp>
      <p:sp>
        <p:nvSpPr>
          <p:cNvPr id="49" name="Shape 47"/>
          <p:cNvSpPr/>
          <p:nvPr/>
        </p:nvSpPr>
        <p:spPr>
          <a:xfrm>
            <a:off x="6071616" y="1538478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BF69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6071616" y="1538478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BF6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</a:t>
            </a:r>
            <a:endParaRPr lang="en-US" sz="600" dirty="0"/>
          </a:p>
        </p:txBody>
      </p:sp>
      <p:sp>
        <p:nvSpPr>
          <p:cNvPr id="51" name="Text 49"/>
          <p:cNvSpPr/>
          <p:nvPr/>
        </p:nvSpPr>
        <p:spPr>
          <a:xfrm>
            <a:off x="7059168" y="1501902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 Compliance Officer</a:t>
            </a:r>
            <a:endParaRPr lang="en-US" sz="650" dirty="0"/>
          </a:p>
        </p:txBody>
      </p:sp>
      <p:sp>
        <p:nvSpPr>
          <p:cNvPr id="52" name="Text 50"/>
          <p:cNvSpPr/>
          <p:nvPr/>
        </p:nvSpPr>
        <p:spPr>
          <a:xfrm>
            <a:off x="7918704" y="1501902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25-Mar-25</a:t>
            </a:r>
            <a:endParaRPr lang="en-US" sz="650" dirty="0"/>
          </a:p>
        </p:txBody>
      </p:sp>
      <p:sp>
        <p:nvSpPr>
          <p:cNvPr id="53" name="Shape 51"/>
          <p:cNvSpPr/>
          <p:nvPr/>
        </p:nvSpPr>
        <p:spPr>
          <a:xfrm>
            <a:off x="8641080" y="1576197"/>
            <a:ext cx="182880" cy="182880"/>
          </a:xfrm>
          <a:prstGeom prst="ellipse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hape 52"/>
          <p:cNvSpPr/>
          <p:nvPr/>
        </p:nvSpPr>
        <p:spPr>
          <a:xfrm>
            <a:off x="2205533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Shape 53"/>
          <p:cNvSpPr/>
          <p:nvPr/>
        </p:nvSpPr>
        <p:spPr>
          <a:xfrm>
            <a:off x="3851453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 54"/>
          <p:cNvSpPr/>
          <p:nvPr/>
        </p:nvSpPr>
        <p:spPr>
          <a:xfrm>
            <a:off x="5040173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 55"/>
          <p:cNvSpPr/>
          <p:nvPr/>
        </p:nvSpPr>
        <p:spPr>
          <a:xfrm>
            <a:off x="6009437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Shape 56"/>
          <p:cNvSpPr/>
          <p:nvPr/>
        </p:nvSpPr>
        <p:spPr>
          <a:xfrm>
            <a:off x="7015277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57"/>
          <p:cNvSpPr/>
          <p:nvPr/>
        </p:nvSpPr>
        <p:spPr>
          <a:xfrm>
            <a:off x="7874813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Shape 58"/>
          <p:cNvSpPr/>
          <p:nvPr/>
        </p:nvSpPr>
        <p:spPr>
          <a:xfrm>
            <a:off x="8542325" y="148361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hape 59"/>
          <p:cNvSpPr/>
          <p:nvPr/>
        </p:nvSpPr>
        <p:spPr>
          <a:xfrm>
            <a:off x="164592" y="1851660"/>
            <a:ext cx="8823960" cy="36804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Shape 60"/>
          <p:cNvSpPr/>
          <p:nvPr/>
        </p:nvSpPr>
        <p:spPr>
          <a:xfrm>
            <a:off x="182880" y="1888236"/>
            <a:ext cx="502920" cy="294894"/>
          </a:xfrm>
          <a:prstGeom prst="rect">
            <a:avLst/>
          </a:prstGeom>
          <a:solidFill>
            <a:srgbClr val="4A1A6B"/>
          </a:solidFill>
          <a:ln w="12700">
            <a:solidFill>
              <a:srgbClr val="4A1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61"/>
          <p:cNvSpPr/>
          <p:nvPr/>
        </p:nvSpPr>
        <p:spPr>
          <a:xfrm>
            <a:off x="182880" y="1888236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#043</a:t>
            </a:r>
            <a:endParaRPr lang="en-US" sz="650" dirty="0"/>
          </a:p>
        </p:txBody>
      </p:sp>
      <p:sp>
        <p:nvSpPr>
          <p:cNvPr id="64" name="Text 62"/>
          <p:cNvSpPr/>
          <p:nvPr/>
        </p:nvSpPr>
        <p:spPr>
          <a:xfrm>
            <a:off x="713232" y="1869948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Graduate Medical Education Cmte</a:t>
            </a:r>
            <a:endParaRPr lang="en-US" sz="750" dirty="0"/>
          </a:p>
        </p:txBody>
      </p:sp>
      <p:sp>
        <p:nvSpPr>
          <p:cNvPr id="65" name="Text 63"/>
          <p:cNvSpPr/>
          <p:nvPr/>
        </p:nvSpPr>
        <p:spPr>
          <a:xfrm>
            <a:off x="2249424" y="1869948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Residency Program Integration</a:t>
            </a:r>
            <a:endParaRPr lang="en-US" sz="700" dirty="0"/>
          </a:p>
        </p:txBody>
      </p:sp>
      <p:sp>
        <p:nvSpPr>
          <p:cNvPr id="66" name="Text 64"/>
          <p:cNvSpPr/>
          <p:nvPr/>
        </p:nvSpPr>
        <p:spPr>
          <a:xfrm>
            <a:off x="3895344" y="1869948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</a:t>
            </a:r>
            <a:endParaRPr lang="en-US" sz="650" dirty="0"/>
          </a:p>
        </p:txBody>
      </p:sp>
      <p:sp>
        <p:nvSpPr>
          <p:cNvPr id="67" name="Text 65"/>
          <p:cNvSpPr/>
          <p:nvPr/>
        </p:nvSpPr>
        <p:spPr>
          <a:xfrm>
            <a:off x="5084064" y="1869948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GMEC Meeting</a:t>
            </a:r>
            <a:endParaRPr lang="en-US" sz="650" dirty="0"/>
          </a:p>
        </p:txBody>
      </p:sp>
      <p:sp>
        <p:nvSpPr>
          <p:cNvPr id="68" name="Shape 66"/>
          <p:cNvSpPr/>
          <p:nvPr/>
        </p:nvSpPr>
        <p:spPr>
          <a:xfrm>
            <a:off x="6071616" y="1906524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6071616" y="1906524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600" dirty="0"/>
          </a:p>
        </p:txBody>
      </p:sp>
      <p:sp>
        <p:nvSpPr>
          <p:cNvPr id="70" name="Text 68"/>
          <p:cNvSpPr/>
          <p:nvPr/>
        </p:nvSpPr>
        <p:spPr>
          <a:xfrm>
            <a:off x="7059168" y="1869948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DIO</a:t>
            </a:r>
            <a:endParaRPr lang="en-US" sz="650" dirty="0"/>
          </a:p>
        </p:txBody>
      </p:sp>
      <p:sp>
        <p:nvSpPr>
          <p:cNvPr id="71" name="Text 69"/>
          <p:cNvSpPr/>
          <p:nvPr/>
        </p:nvSpPr>
        <p:spPr>
          <a:xfrm>
            <a:off x="7918704" y="1869948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14-Mar-25</a:t>
            </a:r>
            <a:endParaRPr lang="en-US" sz="650" dirty="0"/>
          </a:p>
        </p:txBody>
      </p:sp>
      <p:sp>
        <p:nvSpPr>
          <p:cNvPr id="72" name="Shape 70"/>
          <p:cNvSpPr/>
          <p:nvPr/>
        </p:nvSpPr>
        <p:spPr>
          <a:xfrm>
            <a:off x="8641080" y="1944243"/>
            <a:ext cx="182880" cy="182880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Shape 71"/>
          <p:cNvSpPr/>
          <p:nvPr/>
        </p:nvSpPr>
        <p:spPr>
          <a:xfrm>
            <a:off x="2205533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Shape 72"/>
          <p:cNvSpPr/>
          <p:nvPr/>
        </p:nvSpPr>
        <p:spPr>
          <a:xfrm>
            <a:off x="3851453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Shape 73"/>
          <p:cNvSpPr/>
          <p:nvPr/>
        </p:nvSpPr>
        <p:spPr>
          <a:xfrm>
            <a:off x="5040173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Shape 74"/>
          <p:cNvSpPr/>
          <p:nvPr/>
        </p:nvSpPr>
        <p:spPr>
          <a:xfrm>
            <a:off x="6009437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Shape 75"/>
          <p:cNvSpPr/>
          <p:nvPr/>
        </p:nvSpPr>
        <p:spPr>
          <a:xfrm>
            <a:off x="7015277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Shape 76"/>
          <p:cNvSpPr/>
          <p:nvPr/>
        </p:nvSpPr>
        <p:spPr>
          <a:xfrm>
            <a:off x="7874813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Shape 77"/>
          <p:cNvSpPr/>
          <p:nvPr/>
        </p:nvSpPr>
        <p:spPr>
          <a:xfrm>
            <a:off x="8542325" y="185166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Shape 78"/>
          <p:cNvSpPr/>
          <p:nvPr/>
        </p:nvSpPr>
        <p:spPr>
          <a:xfrm>
            <a:off x="164592" y="2219706"/>
            <a:ext cx="8823960" cy="368046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Shape 79"/>
          <p:cNvSpPr/>
          <p:nvPr/>
        </p:nvSpPr>
        <p:spPr>
          <a:xfrm>
            <a:off x="182880" y="2256282"/>
            <a:ext cx="502920" cy="294894"/>
          </a:xfrm>
          <a:prstGeom prst="rect">
            <a:avLst/>
          </a:prstGeom>
          <a:solidFill>
            <a:srgbClr val="4A1A6B"/>
          </a:solidFill>
          <a:ln w="12700">
            <a:solidFill>
              <a:srgbClr val="4A1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Text 80"/>
          <p:cNvSpPr/>
          <p:nvPr/>
        </p:nvSpPr>
        <p:spPr>
          <a:xfrm>
            <a:off x="182880" y="2256282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#044</a:t>
            </a:r>
            <a:endParaRPr lang="en-US" sz="650" dirty="0"/>
          </a:p>
        </p:txBody>
      </p:sp>
      <p:sp>
        <p:nvSpPr>
          <p:cNvPr id="83" name="Text 81"/>
          <p:cNvSpPr/>
          <p:nvPr/>
        </p:nvSpPr>
        <p:spPr>
          <a:xfrm>
            <a:off x="713232" y="2237994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Department Chairs</a:t>
            </a:r>
            <a:endParaRPr lang="en-US" sz="750" dirty="0"/>
          </a:p>
        </p:txBody>
      </p:sp>
      <p:sp>
        <p:nvSpPr>
          <p:cNvPr id="84" name="Text 82"/>
          <p:cNvSpPr/>
          <p:nvPr/>
        </p:nvSpPr>
        <p:spPr>
          <a:xfrm>
            <a:off x="2249424" y="2237994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Academic Integration Strategy</a:t>
            </a:r>
            <a:endParaRPr lang="en-US" sz="700" dirty="0"/>
          </a:p>
        </p:txBody>
      </p:sp>
      <p:sp>
        <p:nvSpPr>
          <p:cNvPr id="85" name="Text 83"/>
          <p:cNvSpPr/>
          <p:nvPr/>
        </p:nvSpPr>
        <p:spPr>
          <a:xfrm>
            <a:off x="3895344" y="2237994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Retreat</a:t>
            </a:r>
            <a:endParaRPr lang="en-US" sz="650" dirty="0"/>
          </a:p>
        </p:txBody>
      </p:sp>
      <p:sp>
        <p:nvSpPr>
          <p:cNvPr id="86" name="Text 84"/>
          <p:cNvSpPr/>
          <p:nvPr/>
        </p:nvSpPr>
        <p:spPr>
          <a:xfrm>
            <a:off x="5084064" y="2237994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Retreat</a:t>
            </a:r>
            <a:endParaRPr lang="en-US" sz="650" dirty="0"/>
          </a:p>
        </p:txBody>
      </p:sp>
      <p:sp>
        <p:nvSpPr>
          <p:cNvPr id="87" name="Shape 85"/>
          <p:cNvSpPr/>
          <p:nvPr/>
        </p:nvSpPr>
        <p:spPr>
          <a:xfrm>
            <a:off x="6071616" y="2274570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79554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Text 86"/>
          <p:cNvSpPr/>
          <p:nvPr/>
        </p:nvSpPr>
        <p:spPr>
          <a:xfrm>
            <a:off x="6071616" y="2274570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7955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Semi-annual</a:t>
            </a:r>
            <a:endParaRPr lang="en-US" sz="600" dirty="0"/>
          </a:p>
        </p:txBody>
      </p:sp>
      <p:sp>
        <p:nvSpPr>
          <p:cNvPr id="89" name="Text 87"/>
          <p:cNvSpPr/>
          <p:nvPr/>
        </p:nvSpPr>
        <p:spPr>
          <a:xfrm>
            <a:off x="7059168" y="2237994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 Academic Officer</a:t>
            </a:r>
            <a:endParaRPr lang="en-US" sz="650" dirty="0"/>
          </a:p>
        </p:txBody>
      </p:sp>
      <p:sp>
        <p:nvSpPr>
          <p:cNvPr id="90" name="Text 88"/>
          <p:cNvSpPr/>
          <p:nvPr/>
        </p:nvSpPr>
        <p:spPr>
          <a:xfrm>
            <a:off x="7918704" y="2237994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16-Apr-25</a:t>
            </a:r>
            <a:endParaRPr lang="en-US" sz="650" dirty="0"/>
          </a:p>
        </p:txBody>
      </p:sp>
      <p:sp>
        <p:nvSpPr>
          <p:cNvPr id="91" name="Shape 89"/>
          <p:cNvSpPr/>
          <p:nvPr/>
        </p:nvSpPr>
        <p:spPr>
          <a:xfrm>
            <a:off x="8641080" y="2312289"/>
            <a:ext cx="182880" cy="182880"/>
          </a:xfrm>
          <a:prstGeom prst="ellipse">
            <a:avLst/>
          </a:prstGeom>
          <a:solidFill>
            <a:srgbClr val="DC3545"/>
          </a:solidFill>
          <a:ln w="12700">
            <a:solidFill>
              <a:srgbClr val="DC3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Shape 90"/>
          <p:cNvSpPr/>
          <p:nvPr/>
        </p:nvSpPr>
        <p:spPr>
          <a:xfrm>
            <a:off x="2205533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3" name="Shape 91"/>
          <p:cNvSpPr/>
          <p:nvPr/>
        </p:nvSpPr>
        <p:spPr>
          <a:xfrm>
            <a:off x="3851453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Shape 92"/>
          <p:cNvSpPr/>
          <p:nvPr/>
        </p:nvSpPr>
        <p:spPr>
          <a:xfrm>
            <a:off x="5040173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Shape 93"/>
          <p:cNvSpPr/>
          <p:nvPr/>
        </p:nvSpPr>
        <p:spPr>
          <a:xfrm>
            <a:off x="6009437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6" name="Shape 94"/>
          <p:cNvSpPr/>
          <p:nvPr/>
        </p:nvSpPr>
        <p:spPr>
          <a:xfrm>
            <a:off x="7015277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Shape 95"/>
          <p:cNvSpPr/>
          <p:nvPr/>
        </p:nvSpPr>
        <p:spPr>
          <a:xfrm>
            <a:off x="7874813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Shape 96"/>
          <p:cNvSpPr/>
          <p:nvPr/>
        </p:nvSpPr>
        <p:spPr>
          <a:xfrm>
            <a:off x="8542325" y="221970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Shape 97"/>
          <p:cNvSpPr/>
          <p:nvPr/>
        </p:nvSpPr>
        <p:spPr>
          <a:xfrm>
            <a:off x="164592" y="2587752"/>
            <a:ext cx="8823960" cy="36804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Shape 98"/>
          <p:cNvSpPr/>
          <p:nvPr/>
        </p:nvSpPr>
        <p:spPr>
          <a:xfrm>
            <a:off x="182880" y="2624328"/>
            <a:ext cx="502920" cy="294894"/>
          </a:xfrm>
          <a:prstGeom prst="rect">
            <a:avLst/>
          </a:prstGeom>
          <a:solidFill>
            <a:srgbClr val="4A1A6B"/>
          </a:solidFill>
          <a:ln w="12700">
            <a:solidFill>
              <a:srgbClr val="4A1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1" name="Text 99"/>
          <p:cNvSpPr/>
          <p:nvPr/>
        </p:nvSpPr>
        <p:spPr>
          <a:xfrm>
            <a:off x="182880" y="2624328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#045</a:t>
            </a:r>
            <a:endParaRPr lang="en-US" sz="650" dirty="0"/>
          </a:p>
        </p:txBody>
      </p:sp>
      <p:sp>
        <p:nvSpPr>
          <p:cNvPr id="102" name="Text 100"/>
          <p:cNvSpPr/>
          <p:nvPr/>
        </p:nvSpPr>
        <p:spPr>
          <a:xfrm>
            <a:off x="713232" y="2606040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Infection Prevention Teams</a:t>
            </a:r>
            <a:endParaRPr lang="en-US" sz="750" dirty="0"/>
          </a:p>
        </p:txBody>
      </p:sp>
      <p:sp>
        <p:nvSpPr>
          <p:cNvPr id="103" name="Text 101"/>
          <p:cNvSpPr/>
          <p:nvPr/>
        </p:nvSpPr>
        <p:spPr>
          <a:xfrm>
            <a:off x="2249424" y="2606040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Program Harmonization</a:t>
            </a:r>
            <a:endParaRPr lang="en-US" sz="700" dirty="0"/>
          </a:p>
        </p:txBody>
      </p:sp>
      <p:sp>
        <p:nvSpPr>
          <p:cNvPr id="104" name="Text 102"/>
          <p:cNvSpPr/>
          <p:nvPr/>
        </p:nvSpPr>
        <p:spPr>
          <a:xfrm>
            <a:off x="3895344" y="2606040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</a:t>
            </a:r>
            <a:endParaRPr lang="en-US" sz="650" dirty="0"/>
          </a:p>
        </p:txBody>
      </p:sp>
      <p:sp>
        <p:nvSpPr>
          <p:cNvPr id="105" name="Text 103"/>
          <p:cNvSpPr/>
          <p:nvPr/>
        </p:nvSpPr>
        <p:spPr>
          <a:xfrm>
            <a:off x="5084064" y="2606040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IP Committee</a:t>
            </a:r>
            <a:endParaRPr lang="en-US" sz="650" dirty="0"/>
          </a:p>
        </p:txBody>
      </p:sp>
      <p:sp>
        <p:nvSpPr>
          <p:cNvPr id="106" name="Shape 104"/>
          <p:cNvSpPr/>
          <p:nvPr/>
        </p:nvSpPr>
        <p:spPr>
          <a:xfrm>
            <a:off x="6071616" y="2642616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7" name="Text 105"/>
          <p:cNvSpPr/>
          <p:nvPr/>
        </p:nvSpPr>
        <p:spPr>
          <a:xfrm>
            <a:off x="6071616" y="2642616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600" dirty="0"/>
          </a:p>
        </p:txBody>
      </p:sp>
      <p:sp>
        <p:nvSpPr>
          <p:cNvPr id="108" name="Text 106"/>
          <p:cNvSpPr/>
          <p:nvPr/>
        </p:nvSpPr>
        <p:spPr>
          <a:xfrm>
            <a:off x="7059168" y="2606040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 Epidemiologist</a:t>
            </a:r>
            <a:endParaRPr lang="en-US" sz="650" dirty="0"/>
          </a:p>
        </p:txBody>
      </p:sp>
      <p:sp>
        <p:nvSpPr>
          <p:cNvPr id="109" name="Text 107"/>
          <p:cNvSpPr/>
          <p:nvPr/>
        </p:nvSpPr>
        <p:spPr>
          <a:xfrm>
            <a:off x="7918704" y="2606040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04-Mar-25</a:t>
            </a:r>
            <a:endParaRPr lang="en-US" sz="650" dirty="0"/>
          </a:p>
        </p:txBody>
      </p:sp>
      <p:sp>
        <p:nvSpPr>
          <p:cNvPr id="110" name="Shape 108"/>
          <p:cNvSpPr/>
          <p:nvPr/>
        </p:nvSpPr>
        <p:spPr>
          <a:xfrm>
            <a:off x="8641080" y="2680335"/>
            <a:ext cx="182880" cy="182880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Shape 109"/>
          <p:cNvSpPr/>
          <p:nvPr/>
        </p:nvSpPr>
        <p:spPr>
          <a:xfrm>
            <a:off x="2205533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2" name="Shape 110"/>
          <p:cNvSpPr/>
          <p:nvPr/>
        </p:nvSpPr>
        <p:spPr>
          <a:xfrm>
            <a:off x="3851453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Shape 111"/>
          <p:cNvSpPr/>
          <p:nvPr/>
        </p:nvSpPr>
        <p:spPr>
          <a:xfrm>
            <a:off x="5040173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4" name="Shape 112"/>
          <p:cNvSpPr/>
          <p:nvPr/>
        </p:nvSpPr>
        <p:spPr>
          <a:xfrm>
            <a:off x="6009437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5" name="Shape 113"/>
          <p:cNvSpPr/>
          <p:nvPr/>
        </p:nvSpPr>
        <p:spPr>
          <a:xfrm>
            <a:off x="7015277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6" name="Shape 114"/>
          <p:cNvSpPr/>
          <p:nvPr/>
        </p:nvSpPr>
        <p:spPr>
          <a:xfrm>
            <a:off x="7874813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7" name="Shape 115"/>
          <p:cNvSpPr/>
          <p:nvPr/>
        </p:nvSpPr>
        <p:spPr>
          <a:xfrm>
            <a:off x="8542325" y="258775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Shape 116"/>
          <p:cNvSpPr/>
          <p:nvPr/>
        </p:nvSpPr>
        <p:spPr>
          <a:xfrm>
            <a:off x="164592" y="2955798"/>
            <a:ext cx="8823960" cy="368046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9" name="Shape 117"/>
          <p:cNvSpPr/>
          <p:nvPr/>
        </p:nvSpPr>
        <p:spPr>
          <a:xfrm>
            <a:off x="182880" y="2992374"/>
            <a:ext cx="502920" cy="294894"/>
          </a:xfrm>
          <a:prstGeom prst="rect">
            <a:avLst/>
          </a:prstGeom>
          <a:solidFill>
            <a:srgbClr val="4A1A6B"/>
          </a:solidFill>
          <a:ln w="12700">
            <a:solidFill>
              <a:srgbClr val="4A1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Text 118"/>
          <p:cNvSpPr/>
          <p:nvPr/>
        </p:nvSpPr>
        <p:spPr>
          <a:xfrm>
            <a:off x="182880" y="2992374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#046</a:t>
            </a:r>
            <a:endParaRPr lang="en-US" sz="650" dirty="0"/>
          </a:p>
        </p:txBody>
      </p:sp>
      <p:sp>
        <p:nvSpPr>
          <p:cNvPr id="121" name="Text 119"/>
          <p:cNvSpPr/>
          <p:nvPr/>
        </p:nvSpPr>
        <p:spPr>
          <a:xfrm>
            <a:off x="713232" y="2974086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Management &amp; Social Work</a:t>
            </a:r>
            <a:endParaRPr lang="en-US" sz="750" dirty="0"/>
          </a:p>
        </p:txBody>
      </p:sp>
      <p:sp>
        <p:nvSpPr>
          <p:cNvPr id="122" name="Text 120"/>
          <p:cNvSpPr/>
          <p:nvPr/>
        </p:nvSpPr>
        <p:spPr>
          <a:xfrm>
            <a:off x="2249424" y="2974086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Discharge Planning Coordination</a:t>
            </a:r>
            <a:endParaRPr lang="en-US" sz="700" dirty="0"/>
          </a:p>
        </p:txBody>
      </p:sp>
      <p:sp>
        <p:nvSpPr>
          <p:cNvPr id="123" name="Text 121"/>
          <p:cNvSpPr/>
          <p:nvPr/>
        </p:nvSpPr>
        <p:spPr>
          <a:xfrm>
            <a:off x="3895344" y="2974086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</a:t>
            </a:r>
            <a:endParaRPr lang="en-US" sz="650" dirty="0"/>
          </a:p>
        </p:txBody>
      </p:sp>
      <p:sp>
        <p:nvSpPr>
          <p:cNvPr id="124" name="Text 122"/>
          <p:cNvSpPr/>
          <p:nvPr/>
        </p:nvSpPr>
        <p:spPr>
          <a:xfrm>
            <a:off x="5084064" y="2974086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Training</a:t>
            </a:r>
            <a:endParaRPr lang="en-US" sz="650" dirty="0"/>
          </a:p>
        </p:txBody>
      </p:sp>
      <p:sp>
        <p:nvSpPr>
          <p:cNvPr id="125" name="Shape 123"/>
          <p:cNvSpPr/>
          <p:nvPr/>
        </p:nvSpPr>
        <p:spPr>
          <a:xfrm>
            <a:off x="6071616" y="3010662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6B4C9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6" name="Text 124"/>
          <p:cNvSpPr/>
          <p:nvPr/>
        </p:nvSpPr>
        <p:spPr>
          <a:xfrm>
            <a:off x="6071616" y="3010662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</a:t>
            </a:r>
            <a:endParaRPr lang="en-US" sz="600" dirty="0"/>
          </a:p>
        </p:txBody>
      </p:sp>
      <p:sp>
        <p:nvSpPr>
          <p:cNvPr id="127" name="Text 125"/>
          <p:cNvSpPr/>
          <p:nvPr/>
        </p:nvSpPr>
        <p:spPr>
          <a:xfrm>
            <a:off x="7059168" y="2974086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 Care Coordination</a:t>
            </a:r>
            <a:endParaRPr lang="en-US" sz="650" dirty="0"/>
          </a:p>
        </p:txBody>
      </p:sp>
      <p:sp>
        <p:nvSpPr>
          <p:cNvPr id="128" name="Text 126"/>
          <p:cNvSpPr/>
          <p:nvPr/>
        </p:nvSpPr>
        <p:spPr>
          <a:xfrm>
            <a:off x="7918704" y="2974086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16-Mar-25</a:t>
            </a:r>
            <a:endParaRPr lang="en-US" sz="650" dirty="0"/>
          </a:p>
        </p:txBody>
      </p:sp>
      <p:sp>
        <p:nvSpPr>
          <p:cNvPr id="129" name="Shape 127"/>
          <p:cNvSpPr/>
          <p:nvPr/>
        </p:nvSpPr>
        <p:spPr>
          <a:xfrm>
            <a:off x="8641080" y="3048381"/>
            <a:ext cx="182880" cy="182880"/>
          </a:xfrm>
          <a:prstGeom prst="ellipse">
            <a:avLst/>
          </a:prstGeom>
          <a:solidFill>
            <a:srgbClr val="DC3545"/>
          </a:solidFill>
          <a:ln w="12700">
            <a:solidFill>
              <a:srgbClr val="DC3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0" name="Shape 128"/>
          <p:cNvSpPr/>
          <p:nvPr/>
        </p:nvSpPr>
        <p:spPr>
          <a:xfrm>
            <a:off x="2205533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1" name="Shape 129"/>
          <p:cNvSpPr/>
          <p:nvPr/>
        </p:nvSpPr>
        <p:spPr>
          <a:xfrm>
            <a:off x="3851453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2" name="Shape 130"/>
          <p:cNvSpPr/>
          <p:nvPr/>
        </p:nvSpPr>
        <p:spPr>
          <a:xfrm>
            <a:off x="5040173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3" name="Shape 131"/>
          <p:cNvSpPr/>
          <p:nvPr/>
        </p:nvSpPr>
        <p:spPr>
          <a:xfrm>
            <a:off x="6009437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4" name="Shape 132"/>
          <p:cNvSpPr/>
          <p:nvPr/>
        </p:nvSpPr>
        <p:spPr>
          <a:xfrm>
            <a:off x="7015277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5" name="Shape 133"/>
          <p:cNvSpPr/>
          <p:nvPr/>
        </p:nvSpPr>
        <p:spPr>
          <a:xfrm>
            <a:off x="7874813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6" name="Shape 134"/>
          <p:cNvSpPr/>
          <p:nvPr/>
        </p:nvSpPr>
        <p:spPr>
          <a:xfrm>
            <a:off x="8542325" y="2955798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7" name="Shape 135"/>
          <p:cNvSpPr/>
          <p:nvPr/>
        </p:nvSpPr>
        <p:spPr>
          <a:xfrm>
            <a:off x="164592" y="3323844"/>
            <a:ext cx="8823960" cy="36804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8" name="Shape 136"/>
          <p:cNvSpPr/>
          <p:nvPr/>
        </p:nvSpPr>
        <p:spPr>
          <a:xfrm>
            <a:off x="182880" y="3360420"/>
            <a:ext cx="502920" cy="294894"/>
          </a:xfrm>
          <a:prstGeom prst="rect">
            <a:avLst/>
          </a:prstGeom>
          <a:solidFill>
            <a:srgbClr val="4A1A6B"/>
          </a:solidFill>
          <a:ln w="12700">
            <a:solidFill>
              <a:srgbClr val="4A1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9" name="Text 137"/>
          <p:cNvSpPr/>
          <p:nvPr/>
        </p:nvSpPr>
        <p:spPr>
          <a:xfrm>
            <a:off x="182880" y="3360420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#047</a:t>
            </a:r>
            <a:endParaRPr lang="en-US" sz="650" dirty="0"/>
          </a:p>
        </p:txBody>
      </p:sp>
      <p:sp>
        <p:nvSpPr>
          <p:cNvPr id="140" name="Text 138"/>
          <p:cNvSpPr/>
          <p:nvPr/>
        </p:nvSpPr>
        <p:spPr>
          <a:xfrm>
            <a:off x="713232" y="3342132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Volunteer Services</a:t>
            </a:r>
            <a:endParaRPr lang="en-US" sz="750" dirty="0"/>
          </a:p>
        </p:txBody>
      </p:sp>
      <p:sp>
        <p:nvSpPr>
          <p:cNvPr id="141" name="Text 139"/>
          <p:cNvSpPr/>
          <p:nvPr/>
        </p:nvSpPr>
        <p:spPr>
          <a:xfrm>
            <a:off x="2249424" y="3342132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Volunteer Program Integration</a:t>
            </a:r>
            <a:endParaRPr lang="en-US" sz="700" dirty="0"/>
          </a:p>
        </p:txBody>
      </p:sp>
      <p:sp>
        <p:nvSpPr>
          <p:cNvPr id="142" name="Text 140"/>
          <p:cNvSpPr/>
          <p:nvPr/>
        </p:nvSpPr>
        <p:spPr>
          <a:xfrm>
            <a:off x="3895344" y="3342132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</a:t>
            </a:r>
            <a:endParaRPr lang="en-US" sz="650" dirty="0"/>
          </a:p>
        </p:txBody>
      </p:sp>
      <p:sp>
        <p:nvSpPr>
          <p:cNvPr id="143" name="Text 141"/>
          <p:cNvSpPr/>
          <p:nvPr/>
        </p:nvSpPr>
        <p:spPr>
          <a:xfrm>
            <a:off x="5084064" y="3342132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Volunteer Newsletter</a:t>
            </a:r>
            <a:endParaRPr lang="en-US" sz="650" dirty="0"/>
          </a:p>
        </p:txBody>
      </p:sp>
      <p:sp>
        <p:nvSpPr>
          <p:cNvPr id="144" name="Shape 142"/>
          <p:cNvSpPr/>
          <p:nvPr/>
        </p:nvSpPr>
        <p:spPr>
          <a:xfrm>
            <a:off x="6071616" y="3378708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5" name="Text 143"/>
          <p:cNvSpPr/>
          <p:nvPr/>
        </p:nvSpPr>
        <p:spPr>
          <a:xfrm>
            <a:off x="6071616" y="3378708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600" dirty="0"/>
          </a:p>
        </p:txBody>
      </p:sp>
      <p:sp>
        <p:nvSpPr>
          <p:cNvPr id="146" name="Text 144"/>
          <p:cNvSpPr/>
          <p:nvPr/>
        </p:nvSpPr>
        <p:spPr>
          <a:xfrm>
            <a:off x="7059168" y="3342132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Volunteer Coordinator</a:t>
            </a:r>
            <a:endParaRPr lang="en-US" sz="650" dirty="0"/>
          </a:p>
        </p:txBody>
      </p:sp>
      <p:sp>
        <p:nvSpPr>
          <p:cNvPr id="147" name="Text 145"/>
          <p:cNvSpPr/>
          <p:nvPr/>
        </p:nvSpPr>
        <p:spPr>
          <a:xfrm>
            <a:off x="7918704" y="3342132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26-Feb-25</a:t>
            </a:r>
            <a:endParaRPr lang="en-US" sz="650" dirty="0"/>
          </a:p>
        </p:txBody>
      </p:sp>
      <p:sp>
        <p:nvSpPr>
          <p:cNvPr id="148" name="Shape 146"/>
          <p:cNvSpPr/>
          <p:nvPr/>
        </p:nvSpPr>
        <p:spPr>
          <a:xfrm>
            <a:off x="8641080" y="3416427"/>
            <a:ext cx="182880" cy="182880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9" name="Shape 147"/>
          <p:cNvSpPr/>
          <p:nvPr/>
        </p:nvSpPr>
        <p:spPr>
          <a:xfrm>
            <a:off x="2205533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0" name="Shape 148"/>
          <p:cNvSpPr/>
          <p:nvPr/>
        </p:nvSpPr>
        <p:spPr>
          <a:xfrm>
            <a:off x="3851453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1" name="Shape 149"/>
          <p:cNvSpPr/>
          <p:nvPr/>
        </p:nvSpPr>
        <p:spPr>
          <a:xfrm>
            <a:off x="5040173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2" name="Shape 150"/>
          <p:cNvSpPr/>
          <p:nvPr/>
        </p:nvSpPr>
        <p:spPr>
          <a:xfrm>
            <a:off x="6009437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3" name="Shape 151"/>
          <p:cNvSpPr/>
          <p:nvPr/>
        </p:nvSpPr>
        <p:spPr>
          <a:xfrm>
            <a:off x="7015277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4" name="Shape 152"/>
          <p:cNvSpPr/>
          <p:nvPr/>
        </p:nvSpPr>
        <p:spPr>
          <a:xfrm>
            <a:off x="7874813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5" name="Shape 153"/>
          <p:cNvSpPr/>
          <p:nvPr/>
        </p:nvSpPr>
        <p:spPr>
          <a:xfrm>
            <a:off x="8542325" y="3323844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6" name="Shape 154"/>
          <p:cNvSpPr/>
          <p:nvPr/>
        </p:nvSpPr>
        <p:spPr>
          <a:xfrm>
            <a:off x="164592" y="3691890"/>
            <a:ext cx="8823960" cy="368046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7" name="Shape 155"/>
          <p:cNvSpPr/>
          <p:nvPr/>
        </p:nvSpPr>
        <p:spPr>
          <a:xfrm>
            <a:off x="182880" y="3728466"/>
            <a:ext cx="502920" cy="294894"/>
          </a:xfrm>
          <a:prstGeom prst="rect">
            <a:avLst/>
          </a:prstGeom>
          <a:solidFill>
            <a:srgbClr val="4A1A6B"/>
          </a:solidFill>
          <a:ln w="12700">
            <a:solidFill>
              <a:srgbClr val="4A1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8" name="Text 156"/>
          <p:cNvSpPr/>
          <p:nvPr/>
        </p:nvSpPr>
        <p:spPr>
          <a:xfrm>
            <a:off x="182880" y="3728466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#048</a:t>
            </a:r>
            <a:endParaRPr lang="en-US" sz="650" dirty="0"/>
          </a:p>
        </p:txBody>
      </p:sp>
      <p:sp>
        <p:nvSpPr>
          <p:cNvPr id="159" name="Text 157"/>
          <p:cNvSpPr/>
          <p:nvPr/>
        </p:nvSpPr>
        <p:spPr>
          <a:xfrm>
            <a:off x="713232" y="3710178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Board &amp; Donors</a:t>
            </a:r>
            <a:endParaRPr lang="en-US" sz="750" dirty="0"/>
          </a:p>
        </p:txBody>
      </p:sp>
      <p:sp>
        <p:nvSpPr>
          <p:cNvPr id="160" name="Text 158"/>
          <p:cNvSpPr/>
          <p:nvPr/>
        </p:nvSpPr>
        <p:spPr>
          <a:xfrm>
            <a:off x="2249424" y="3710178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Philanthropic Vision</a:t>
            </a:r>
            <a:endParaRPr lang="en-US" sz="700" dirty="0"/>
          </a:p>
        </p:txBody>
      </p:sp>
      <p:sp>
        <p:nvSpPr>
          <p:cNvPr id="161" name="Text 159"/>
          <p:cNvSpPr/>
          <p:nvPr/>
        </p:nvSpPr>
        <p:spPr>
          <a:xfrm>
            <a:off x="3895344" y="3710178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Briefing</a:t>
            </a:r>
            <a:endParaRPr lang="en-US" sz="650" dirty="0"/>
          </a:p>
        </p:txBody>
      </p:sp>
      <p:sp>
        <p:nvSpPr>
          <p:cNvPr id="162" name="Text 160"/>
          <p:cNvSpPr/>
          <p:nvPr/>
        </p:nvSpPr>
        <p:spPr>
          <a:xfrm>
            <a:off x="5084064" y="3710178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Donor Briefing Event</a:t>
            </a:r>
            <a:endParaRPr lang="en-US" sz="650" dirty="0"/>
          </a:p>
        </p:txBody>
      </p:sp>
      <p:sp>
        <p:nvSpPr>
          <p:cNvPr id="163" name="Shape 161"/>
          <p:cNvSpPr/>
          <p:nvPr/>
        </p:nvSpPr>
        <p:spPr>
          <a:xfrm>
            <a:off x="6071616" y="3746754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BF69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4" name="Text 162"/>
          <p:cNvSpPr/>
          <p:nvPr/>
        </p:nvSpPr>
        <p:spPr>
          <a:xfrm>
            <a:off x="6071616" y="3746754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BF6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</a:t>
            </a:r>
            <a:endParaRPr lang="en-US" sz="600" dirty="0"/>
          </a:p>
        </p:txBody>
      </p:sp>
      <p:sp>
        <p:nvSpPr>
          <p:cNvPr id="165" name="Text 163"/>
          <p:cNvSpPr/>
          <p:nvPr/>
        </p:nvSpPr>
        <p:spPr>
          <a:xfrm>
            <a:off x="7059168" y="3710178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President</a:t>
            </a:r>
            <a:endParaRPr lang="en-US" sz="650" dirty="0"/>
          </a:p>
        </p:txBody>
      </p:sp>
      <p:sp>
        <p:nvSpPr>
          <p:cNvPr id="166" name="Text 164"/>
          <p:cNvSpPr/>
          <p:nvPr/>
        </p:nvSpPr>
        <p:spPr>
          <a:xfrm>
            <a:off x="7918704" y="3710178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29-Mar-25</a:t>
            </a:r>
            <a:endParaRPr lang="en-US" sz="650" dirty="0"/>
          </a:p>
        </p:txBody>
      </p:sp>
      <p:sp>
        <p:nvSpPr>
          <p:cNvPr id="167" name="Shape 165"/>
          <p:cNvSpPr/>
          <p:nvPr/>
        </p:nvSpPr>
        <p:spPr>
          <a:xfrm>
            <a:off x="8641080" y="3784473"/>
            <a:ext cx="182880" cy="182880"/>
          </a:xfrm>
          <a:prstGeom prst="ellipse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8" name="Shape 166"/>
          <p:cNvSpPr/>
          <p:nvPr/>
        </p:nvSpPr>
        <p:spPr>
          <a:xfrm>
            <a:off x="2205533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9" name="Shape 167"/>
          <p:cNvSpPr/>
          <p:nvPr/>
        </p:nvSpPr>
        <p:spPr>
          <a:xfrm>
            <a:off x="3851453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0" name="Shape 168"/>
          <p:cNvSpPr/>
          <p:nvPr/>
        </p:nvSpPr>
        <p:spPr>
          <a:xfrm>
            <a:off x="5040173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1" name="Shape 169"/>
          <p:cNvSpPr/>
          <p:nvPr/>
        </p:nvSpPr>
        <p:spPr>
          <a:xfrm>
            <a:off x="6009437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2" name="Shape 170"/>
          <p:cNvSpPr/>
          <p:nvPr/>
        </p:nvSpPr>
        <p:spPr>
          <a:xfrm>
            <a:off x="7015277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3" name="Shape 171"/>
          <p:cNvSpPr/>
          <p:nvPr/>
        </p:nvSpPr>
        <p:spPr>
          <a:xfrm>
            <a:off x="7874813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4" name="Shape 172"/>
          <p:cNvSpPr/>
          <p:nvPr/>
        </p:nvSpPr>
        <p:spPr>
          <a:xfrm>
            <a:off x="8542325" y="3691890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5" name="Shape 173"/>
          <p:cNvSpPr/>
          <p:nvPr/>
        </p:nvSpPr>
        <p:spPr>
          <a:xfrm>
            <a:off x="164592" y="4059936"/>
            <a:ext cx="8823960" cy="36804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6" name="Shape 174"/>
          <p:cNvSpPr/>
          <p:nvPr/>
        </p:nvSpPr>
        <p:spPr>
          <a:xfrm>
            <a:off x="182880" y="4096512"/>
            <a:ext cx="502920" cy="294894"/>
          </a:xfrm>
          <a:prstGeom prst="rect">
            <a:avLst/>
          </a:prstGeom>
          <a:solidFill>
            <a:srgbClr val="4A1A6B"/>
          </a:solidFill>
          <a:ln w="12700">
            <a:solidFill>
              <a:srgbClr val="4A1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7" name="Text 175"/>
          <p:cNvSpPr/>
          <p:nvPr/>
        </p:nvSpPr>
        <p:spPr>
          <a:xfrm>
            <a:off x="182880" y="4096512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#049</a:t>
            </a:r>
            <a:endParaRPr lang="en-US" sz="650" dirty="0"/>
          </a:p>
        </p:txBody>
      </p:sp>
      <p:sp>
        <p:nvSpPr>
          <p:cNvPr id="178" name="Text 176"/>
          <p:cNvSpPr/>
          <p:nvPr/>
        </p:nvSpPr>
        <p:spPr>
          <a:xfrm>
            <a:off x="713232" y="4078224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Ambulance &amp; EMS Partners</a:t>
            </a:r>
            <a:endParaRPr lang="en-US" sz="750" dirty="0"/>
          </a:p>
        </p:txBody>
      </p:sp>
      <p:sp>
        <p:nvSpPr>
          <p:cNvPr id="179" name="Text 177"/>
          <p:cNvSpPr/>
          <p:nvPr/>
        </p:nvSpPr>
        <p:spPr>
          <a:xfrm>
            <a:off x="2249424" y="4078224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&amp; Coordination</a:t>
            </a:r>
            <a:endParaRPr lang="en-US" sz="700" dirty="0"/>
          </a:p>
        </p:txBody>
      </p:sp>
      <p:sp>
        <p:nvSpPr>
          <p:cNvPr id="180" name="Text 178"/>
          <p:cNvSpPr/>
          <p:nvPr/>
        </p:nvSpPr>
        <p:spPr>
          <a:xfrm>
            <a:off x="3895344" y="4078224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</a:t>
            </a:r>
            <a:endParaRPr lang="en-US" sz="650" dirty="0"/>
          </a:p>
        </p:txBody>
      </p:sp>
      <p:sp>
        <p:nvSpPr>
          <p:cNvPr id="181" name="Text 179"/>
          <p:cNvSpPr/>
          <p:nvPr/>
        </p:nvSpPr>
        <p:spPr>
          <a:xfrm>
            <a:off x="5084064" y="4078224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EMS Liaison Meetings</a:t>
            </a:r>
            <a:endParaRPr lang="en-US" sz="650" dirty="0"/>
          </a:p>
        </p:txBody>
      </p:sp>
      <p:sp>
        <p:nvSpPr>
          <p:cNvPr id="182" name="Shape 180"/>
          <p:cNvSpPr/>
          <p:nvPr/>
        </p:nvSpPr>
        <p:spPr>
          <a:xfrm>
            <a:off x="6071616" y="4114800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3" name="Text 181"/>
          <p:cNvSpPr/>
          <p:nvPr/>
        </p:nvSpPr>
        <p:spPr>
          <a:xfrm>
            <a:off x="6071616" y="4114800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600" dirty="0"/>
          </a:p>
        </p:txBody>
      </p:sp>
      <p:sp>
        <p:nvSpPr>
          <p:cNvPr id="184" name="Text 182"/>
          <p:cNvSpPr/>
          <p:nvPr/>
        </p:nvSpPr>
        <p:spPr>
          <a:xfrm>
            <a:off x="7059168" y="4078224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 Medical Director</a:t>
            </a:r>
            <a:endParaRPr lang="en-US" sz="650" dirty="0"/>
          </a:p>
        </p:txBody>
      </p:sp>
      <p:sp>
        <p:nvSpPr>
          <p:cNvPr id="185" name="Text 183"/>
          <p:cNvSpPr/>
          <p:nvPr/>
        </p:nvSpPr>
        <p:spPr>
          <a:xfrm>
            <a:off x="7918704" y="4078224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10-Mar-25</a:t>
            </a:r>
            <a:endParaRPr lang="en-US" sz="650" dirty="0"/>
          </a:p>
        </p:txBody>
      </p:sp>
      <p:sp>
        <p:nvSpPr>
          <p:cNvPr id="186" name="Shape 184"/>
          <p:cNvSpPr/>
          <p:nvPr/>
        </p:nvSpPr>
        <p:spPr>
          <a:xfrm>
            <a:off x="8641080" y="4152519"/>
            <a:ext cx="182880" cy="182880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7" name="Shape 185"/>
          <p:cNvSpPr/>
          <p:nvPr/>
        </p:nvSpPr>
        <p:spPr>
          <a:xfrm>
            <a:off x="2205533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8" name="Shape 186"/>
          <p:cNvSpPr/>
          <p:nvPr/>
        </p:nvSpPr>
        <p:spPr>
          <a:xfrm>
            <a:off x="3851453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9" name="Shape 187"/>
          <p:cNvSpPr/>
          <p:nvPr/>
        </p:nvSpPr>
        <p:spPr>
          <a:xfrm>
            <a:off x="5040173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0" name="Shape 188"/>
          <p:cNvSpPr/>
          <p:nvPr/>
        </p:nvSpPr>
        <p:spPr>
          <a:xfrm>
            <a:off x="6009437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1" name="Shape 189"/>
          <p:cNvSpPr/>
          <p:nvPr/>
        </p:nvSpPr>
        <p:spPr>
          <a:xfrm>
            <a:off x="7015277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2" name="Shape 190"/>
          <p:cNvSpPr/>
          <p:nvPr/>
        </p:nvSpPr>
        <p:spPr>
          <a:xfrm>
            <a:off x="7874813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3" name="Shape 191"/>
          <p:cNvSpPr/>
          <p:nvPr/>
        </p:nvSpPr>
        <p:spPr>
          <a:xfrm>
            <a:off x="8542325" y="4059936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4" name="Shape 192"/>
          <p:cNvSpPr/>
          <p:nvPr/>
        </p:nvSpPr>
        <p:spPr>
          <a:xfrm>
            <a:off x="164592" y="4427982"/>
            <a:ext cx="8823960" cy="368046"/>
          </a:xfrm>
          <a:prstGeom prst="rect">
            <a:avLst/>
          </a:prstGeom>
          <a:solidFill>
            <a:srgbClr val="EDE8DE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5" name="Shape 193"/>
          <p:cNvSpPr/>
          <p:nvPr/>
        </p:nvSpPr>
        <p:spPr>
          <a:xfrm>
            <a:off x="182880" y="4464558"/>
            <a:ext cx="502920" cy="294894"/>
          </a:xfrm>
          <a:prstGeom prst="rect">
            <a:avLst/>
          </a:prstGeom>
          <a:solidFill>
            <a:srgbClr val="4A1A6B"/>
          </a:solidFill>
          <a:ln w="12700">
            <a:solidFill>
              <a:srgbClr val="4A1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6" name="Text 194"/>
          <p:cNvSpPr/>
          <p:nvPr/>
        </p:nvSpPr>
        <p:spPr>
          <a:xfrm>
            <a:off x="182880" y="4464558"/>
            <a:ext cx="50292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#050</a:t>
            </a:r>
            <a:endParaRPr lang="en-US" sz="650" dirty="0"/>
          </a:p>
        </p:txBody>
      </p:sp>
      <p:sp>
        <p:nvSpPr>
          <p:cNvPr id="197" name="Text 195"/>
          <p:cNvSpPr/>
          <p:nvPr/>
        </p:nvSpPr>
        <p:spPr>
          <a:xfrm>
            <a:off x="713232" y="4446270"/>
            <a:ext cx="144475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Agencies</a:t>
            </a:r>
            <a:endParaRPr lang="en-US" sz="750" dirty="0"/>
          </a:p>
        </p:txBody>
      </p:sp>
      <p:sp>
        <p:nvSpPr>
          <p:cNvPr id="198" name="Text 196"/>
          <p:cNvSpPr/>
          <p:nvPr/>
        </p:nvSpPr>
        <p:spPr>
          <a:xfrm>
            <a:off x="2249424" y="4446270"/>
            <a:ext cx="1591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Notifications</a:t>
            </a:r>
            <a:endParaRPr lang="en-US" sz="700" dirty="0"/>
          </a:p>
        </p:txBody>
      </p:sp>
      <p:sp>
        <p:nvSpPr>
          <p:cNvPr id="199" name="Text 197"/>
          <p:cNvSpPr/>
          <p:nvPr/>
        </p:nvSpPr>
        <p:spPr>
          <a:xfrm>
            <a:off x="3895344" y="4446270"/>
            <a:ext cx="11338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Filing</a:t>
            </a:r>
            <a:endParaRPr lang="en-US" sz="650" dirty="0"/>
          </a:p>
        </p:txBody>
      </p:sp>
      <p:sp>
        <p:nvSpPr>
          <p:cNvPr id="200" name="Text 198"/>
          <p:cNvSpPr/>
          <p:nvPr/>
        </p:nvSpPr>
        <p:spPr>
          <a:xfrm>
            <a:off x="5084064" y="4446270"/>
            <a:ext cx="9144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Official Notifications</a:t>
            </a:r>
            <a:endParaRPr lang="en-US" sz="650" dirty="0"/>
          </a:p>
        </p:txBody>
      </p:sp>
      <p:sp>
        <p:nvSpPr>
          <p:cNvPr id="201" name="Shape 199"/>
          <p:cNvSpPr/>
          <p:nvPr/>
        </p:nvSpPr>
        <p:spPr>
          <a:xfrm>
            <a:off x="6071616" y="4482846"/>
            <a:ext cx="914400" cy="258318"/>
          </a:xfrm>
          <a:prstGeom prst="rect">
            <a:avLst/>
          </a:prstGeom>
          <a:solidFill>
            <a:srgbClr val="E8E8E8"/>
          </a:solidFill>
          <a:ln w="12700">
            <a:solidFill>
              <a:srgbClr val="546E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2" name="Text 200"/>
          <p:cNvSpPr/>
          <p:nvPr/>
        </p:nvSpPr>
        <p:spPr>
          <a:xfrm>
            <a:off x="6071616" y="4482846"/>
            <a:ext cx="914400" cy="258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required</a:t>
            </a:r>
            <a:endParaRPr lang="en-US" sz="600" dirty="0"/>
          </a:p>
        </p:txBody>
      </p:sp>
      <p:sp>
        <p:nvSpPr>
          <p:cNvPr id="203" name="Text 201"/>
          <p:cNvSpPr/>
          <p:nvPr/>
        </p:nvSpPr>
        <p:spPr>
          <a:xfrm>
            <a:off x="7059168" y="4446270"/>
            <a:ext cx="8046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Affairs Director</a:t>
            </a:r>
            <a:endParaRPr lang="en-US" sz="650" dirty="0"/>
          </a:p>
        </p:txBody>
      </p:sp>
      <p:sp>
        <p:nvSpPr>
          <p:cNvPr id="204" name="Text 202"/>
          <p:cNvSpPr/>
          <p:nvPr/>
        </p:nvSpPr>
        <p:spPr>
          <a:xfrm>
            <a:off x="7918704" y="4446270"/>
            <a:ext cx="6126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16-Feb-25</a:t>
            </a:r>
            <a:endParaRPr lang="en-US" sz="650" dirty="0"/>
          </a:p>
        </p:txBody>
      </p:sp>
      <p:sp>
        <p:nvSpPr>
          <p:cNvPr id="205" name="Shape 203"/>
          <p:cNvSpPr/>
          <p:nvPr/>
        </p:nvSpPr>
        <p:spPr>
          <a:xfrm>
            <a:off x="8641080" y="4520565"/>
            <a:ext cx="182880" cy="182880"/>
          </a:xfrm>
          <a:prstGeom prst="ellipse">
            <a:avLst/>
          </a:prstGeom>
          <a:solidFill>
            <a:srgbClr val="28A745"/>
          </a:solidFill>
          <a:ln w="12700">
            <a:solidFill>
              <a:srgbClr val="28A7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6" name="Shape 204"/>
          <p:cNvSpPr/>
          <p:nvPr/>
        </p:nvSpPr>
        <p:spPr>
          <a:xfrm>
            <a:off x="2205533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7" name="Shape 205"/>
          <p:cNvSpPr/>
          <p:nvPr/>
        </p:nvSpPr>
        <p:spPr>
          <a:xfrm>
            <a:off x="3851453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8" name="Shape 206"/>
          <p:cNvSpPr/>
          <p:nvPr/>
        </p:nvSpPr>
        <p:spPr>
          <a:xfrm>
            <a:off x="5040173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9" name="Shape 207"/>
          <p:cNvSpPr/>
          <p:nvPr/>
        </p:nvSpPr>
        <p:spPr>
          <a:xfrm>
            <a:off x="6009437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0" name="Shape 208"/>
          <p:cNvSpPr/>
          <p:nvPr/>
        </p:nvSpPr>
        <p:spPr>
          <a:xfrm>
            <a:off x="7015277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1" name="Shape 209"/>
          <p:cNvSpPr/>
          <p:nvPr/>
        </p:nvSpPr>
        <p:spPr>
          <a:xfrm>
            <a:off x="7874813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2" name="Shape 210"/>
          <p:cNvSpPr/>
          <p:nvPr/>
        </p:nvSpPr>
        <p:spPr>
          <a:xfrm>
            <a:off x="8542325" y="4427982"/>
            <a:ext cx="9144" cy="36804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3" name="Shape 211"/>
          <p:cNvSpPr/>
          <p:nvPr/>
        </p:nvSpPr>
        <p:spPr>
          <a:xfrm>
            <a:off x="182880" y="4850892"/>
            <a:ext cx="128016" cy="128016"/>
          </a:xfrm>
          <a:prstGeom prst="ellipse">
            <a:avLst/>
          </a:prstGeom>
          <a:solidFill>
            <a:srgbClr val="28A745"/>
          </a:solidFill>
          <a:ln w="12700">
            <a:solidFill>
              <a:srgbClr val="28A7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4" name="Text 212"/>
          <p:cNvSpPr/>
          <p:nvPr/>
        </p:nvSpPr>
        <p:spPr>
          <a:xfrm>
            <a:off x="34747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</a:t>
            </a:r>
            <a:endParaRPr lang="en-US" sz="700" dirty="0"/>
          </a:p>
        </p:txBody>
      </p:sp>
      <p:sp>
        <p:nvSpPr>
          <p:cNvPr id="215" name="Shape 213"/>
          <p:cNvSpPr/>
          <p:nvPr/>
        </p:nvSpPr>
        <p:spPr>
          <a:xfrm>
            <a:off x="1920240" y="4850892"/>
            <a:ext cx="128016" cy="128016"/>
          </a:xfrm>
          <a:prstGeom prst="ellipse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6" name="Text 214"/>
          <p:cNvSpPr/>
          <p:nvPr/>
        </p:nvSpPr>
        <p:spPr>
          <a:xfrm>
            <a:off x="208483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Recurring</a:t>
            </a:r>
            <a:endParaRPr lang="en-US" sz="700" dirty="0"/>
          </a:p>
        </p:txBody>
      </p:sp>
      <p:sp>
        <p:nvSpPr>
          <p:cNvPr id="217" name="Shape 215"/>
          <p:cNvSpPr/>
          <p:nvPr/>
        </p:nvSpPr>
        <p:spPr>
          <a:xfrm>
            <a:off x="3657600" y="4850892"/>
            <a:ext cx="128016" cy="128016"/>
          </a:xfrm>
          <a:prstGeom prst="ellipse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8" name="Text 216"/>
          <p:cNvSpPr/>
          <p:nvPr/>
        </p:nvSpPr>
        <p:spPr>
          <a:xfrm>
            <a:off x="382219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Scheduled</a:t>
            </a:r>
            <a:endParaRPr lang="en-US" sz="700" dirty="0"/>
          </a:p>
        </p:txBody>
      </p:sp>
      <p:sp>
        <p:nvSpPr>
          <p:cNvPr id="219" name="Shape 217"/>
          <p:cNvSpPr/>
          <p:nvPr/>
        </p:nvSpPr>
        <p:spPr>
          <a:xfrm>
            <a:off x="5394960" y="4850892"/>
            <a:ext cx="128016" cy="128016"/>
          </a:xfrm>
          <a:prstGeom prst="ellipse">
            <a:avLst/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0" name="Text 218"/>
          <p:cNvSpPr/>
          <p:nvPr/>
        </p:nvSpPr>
        <p:spPr>
          <a:xfrm>
            <a:off x="555955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Progress</a:t>
            </a:r>
            <a:endParaRPr lang="en-US" sz="700" dirty="0"/>
          </a:p>
        </p:txBody>
      </p:sp>
      <p:sp>
        <p:nvSpPr>
          <p:cNvPr id="221" name="Shape 219"/>
          <p:cNvSpPr/>
          <p:nvPr/>
        </p:nvSpPr>
        <p:spPr>
          <a:xfrm>
            <a:off x="7132320" y="4850892"/>
            <a:ext cx="128016" cy="128016"/>
          </a:xfrm>
          <a:prstGeom prst="ellipse">
            <a:avLst/>
          </a:prstGeom>
          <a:solidFill>
            <a:srgbClr val="DC3545"/>
          </a:solidFill>
          <a:ln w="12700">
            <a:solidFill>
              <a:srgbClr val="DC3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2" name="Text 220"/>
          <p:cNvSpPr/>
          <p:nvPr/>
        </p:nvSpPr>
        <p:spPr>
          <a:xfrm>
            <a:off x="7296912" y="482346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700" dirty="0"/>
          </a:p>
        </p:txBody>
      </p:sp>
      <p:sp>
        <p:nvSpPr>
          <p:cNvPr id="223" name="Text 221"/>
          <p:cNvSpPr/>
          <p:nvPr/>
        </p:nvSpPr>
        <p:spPr>
          <a:xfrm>
            <a:off x="274320" y="4924044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AA99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700" dirty="0"/>
          </a:p>
        </p:txBody>
      </p:sp>
      <p:sp>
        <p:nvSpPr>
          <p:cNvPr id="224" name="Text 222"/>
          <p:cNvSpPr/>
          <p:nvPr/>
        </p:nvSpPr>
        <p:spPr>
          <a:xfrm>
            <a:off x="8321040" y="4924044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AA99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7</a:t>
            </a:r>
            <a:endParaRPr lang="en-US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1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758952"/>
            <a:ext cx="9144000" cy="4572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804672"/>
            <a:ext cx="9144000" cy="4338828"/>
          </a:xfrm>
          <a:prstGeom prst="rect">
            <a:avLst/>
          </a:prstGeom>
          <a:solidFill>
            <a:srgbClr val="F5F0E8"/>
          </a:solidFill>
          <a:ln w="12700">
            <a:solidFill>
              <a:srgbClr val="F5F0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0"/>
            <a:ext cx="59436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Status Summary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035040" y="0"/>
            <a:ext cx="29260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Total Communications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182880" y="868680"/>
            <a:ext cx="1645920" cy="4018788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82880" y="868680"/>
            <a:ext cx="1645920" cy="146304"/>
          </a:xfrm>
          <a:prstGeom prst="rect">
            <a:avLst/>
          </a:prstGeom>
          <a:solidFill>
            <a:srgbClr val="28A745"/>
          </a:solidFill>
          <a:ln w="12700">
            <a:solidFill>
              <a:srgbClr val="28A7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82880" y="1014984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8A7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182880" y="1252728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1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3800" dirty="0"/>
          </a:p>
        </p:txBody>
      </p:sp>
      <p:sp>
        <p:nvSpPr>
          <p:cNvPr id="11" name="Text 9"/>
          <p:cNvSpPr/>
          <p:nvPr/>
        </p:nvSpPr>
        <p:spPr>
          <a:xfrm>
            <a:off x="182880" y="172821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 of total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320040" y="1947672"/>
            <a:ext cx="1371600" cy="1371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219456" y="1984248"/>
            <a:ext cx="1572768" cy="575158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56032" y="1984248"/>
            <a:ext cx="1536192" cy="57515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#001 All Employees</a:t>
            </a:r>
            <a:endParaRPr lang="en-US" sz="680" dirty="0"/>
          </a:p>
        </p:txBody>
      </p:sp>
      <p:sp>
        <p:nvSpPr>
          <p:cNvPr id="15" name="Text 13"/>
          <p:cNvSpPr/>
          <p:nvPr/>
        </p:nvSpPr>
        <p:spPr>
          <a:xfrm>
            <a:off x="256032" y="2559406"/>
            <a:ext cx="1536192" cy="57515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#028 Environmental Services</a:t>
            </a:r>
            <a:endParaRPr lang="en-US" sz="680" dirty="0"/>
          </a:p>
        </p:txBody>
      </p:sp>
      <p:sp>
        <p:nvSpPr>
          <p:cNvPr id="16" name="Shape 14"/>
          <p:cNvSpPr/>
          <p:nvPr/>
        </p:nvSpPr>
        <p:spPr>
          <a:xfrm>
            <a:off x="219456" y="3134563"/>
            <a:ext cx="1572768" cy="575158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256032" y="3134563"/>
            <a:ext cx="1536192" cy="57515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#031 Current Patients</a:t>
            </a:r>
            <a:endParaRPr lang="en-US" sz="680" dirty="0"/>
          </a:p>
        </p:txBody>
      </p:sp>
      <p:sp>
        <p:nvSpPr>
          <p:cNvPr id="18" name="Text 16"/>
          <p:cNvSpPr/>
          <p:nvPr/>
        </p:nvSpPr>
        <p:spPr>
          <a:xfrm>
            <a:off x="256032" y="3709721"/>
            <a:ext cx="1536192" cy="57515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#034 Referring Physicians</a:t>
            </a:r>
            <a:endParaRPr lang="en-US" sz="680" dirty="0"/>
          </a:p>
        </p:txBody>
      </p:sp>
      <p:sp>
        <p:nvSpPr>
          <p:cNvPr id="19" name="Shape 17"/>
          <p:cNvSpPr/>
          <p:nvPr/>
        </p:nvSpPr>
        <p:spPr>
          <a:xfrm>
            <a:off x="219456" y="4284878"/>
            <a:ext cx="1572768" cy="575158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256032" y="4284878"/>
            <a:ext cx="1536192" cy="57515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#050 Regulatory Agencies</a:t>
            </a:r>
            <a:endParaRPr lang="en-US" sz="680" dirty="0"/>
          </a:p>
        </p:txBody>
      </p:sp>
      <p:sp>
        <p:nvSpPr>
          <p:cNvPr id="21" name="Shape 19"/>
          <p:cNvSpPr/>
          <p:nvPr/>
        </p:nvSpPr>
        <p:spPr>
          <a:xfrm>
            <a:off x="1901952" y="868680"/>
            <a:ext cx="1645920" cy="4018788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1901952" y="868680"/>
            <a:ext cx="1645920" cy="146304"/>
          </a:xfrm>
          <a:prstGeom prst="rect">
            <a:avLst/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1901952" y="1014984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Progress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1901952" y="1252728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1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3800" dirty="0"/>
          </a:p>
        </p:txBody>
      </p:sp>
      <p:sp>
        <p:nvSpPr>
          <p:cNvPr id="25" name="Text 23"/>
          <p:cNvSpPr/>
          <p:nvPr/>
        </p:nvSpPr>
        <p:spPr>
          <a:xfrm>
            <a:off x="1901952" y="172821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12% of total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2039112" y="1947672"/>
            <a:ext cx="1371600" cy="1371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1938528" y="1984248"/>
            <a:ext cx="1572768" cy="479298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1975104" y="1984248"/>
            <a:ext cx="1536192" cy="4792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#007 Risk Management</a:t>
            </a:r>
            <a:endParaRPr lang="en-US" sz="680" dirty="0"/>
          </a:p>
        </p:txBody>
      </p:sp>
      <p:sp>
        <p:nvSpPr>
          <p:cNvPr id="29" name="Text 27"/>
          <p:cNvSpPr/>
          <p:nvPr/>
        </p:nvSpPr>
        <p:spPr>
          <a:xfrm>
            <a:off x="1975104" y="2463546"/>
            <a:ext cx="1536192" cy="4792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#012 Formulary Standardization</a:t>
            </a:r>
            <a:endParaRPr lang="en-US" sz="680" dirty="0"/>
          </a:p>
        </p:txBody>
      </p:sp>
      <p:sp>
        <p:nvSpPr>
          <p:cNvPr id="30" name="Shape 28"/>
          <p:cNvSpPr/>
          <p:nvPr/>
        </p:nvSpPr>
        <p:spPr>
          <a:xfrm>
            <a:off x="1938528" y="2942844"/>
            <a:ext cx="1572768" cy="479298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1975104" y="2942844"/>
            <a:ext cx="1536192" cy="4792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#018 Quality &amp; Safety</a:t>
            </a:r>
            <a:endParaRPr lang="en-US" sz="680" dirty="0"/>
          </a:p>
        </p:txBody>
      </p:sp>
      <p:sp>
        <p:nvSpPr>
          <p:cNvPr id="32" name="Text 30"/>
          <p:cNvSpPr/>
          <p:nvPr/>
        </p:nvSpPr>
        <p:spPr>
          <a:xfrm>
            <a:off x="1975104" y="3422142"/>
            <a:ext cx="1536192" cy="4792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#025 Patient Access</a:t>
            </a:r>
            <a:endParaRPr lang="en-US" sz="680" dirty="0"/>
          </a:p>
        </p:txBody>
      </p:sp>
      <p:sp>
        <p:nvSpPr>
          <p:cNvPr id="33" name="Shape 31"/>
          <p:cNvSpPr/>
          <p:nvPr/>
        </p:nvSpPr>
        <p:spPr>
          <a:xfrm>
            <a:off x="1938528" y="3901440"/>
            <a:ext cx="1572768" cy="479298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1975104" y="3901440"/>
            <a:ext cx="1536192" cy="4792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#033 Community Leaders</a:t>
            </a:r>
            <a:endParaRPr lang="en-US" sz="680" dirty="0"/>
          </a:p>
        </p:txBody>
      </p:sp>
      <p:sp>
        <p:nvSpPr>
          <p:cNvPr id="35" name="Text 33"/>
          <p:cNvSpPr/>
          <p:nvPr/>
        </p:nvSpPr>
        <p:spPr>
          <a:xfrm>
            <a:off x="1975104" y="4380738"/>
            <a:ext cx="1536192" cy="4792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#036 Patient Families</a:t>
            </a:r>
            <a:endParaRPr lang="en-US" sz="680" dirty="0"/>
          </a:p>
        </p:txBody>
      </p:sp>
      <p:sp>
        <p:nvSpPr>
          <p:cNvPr id="36" name="Shape 34"/>
          <p:cNvSpPr/>
          <p:nvPr/>
        </p:nvSpPr>
        <p:spPr>
          <a:xfrm>
            <a:off x="3621024" y="868680"/>
            <a:ext cx="1645920" cy="4018788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3621024" y="868680"/>
            <a:ext cx="1645920" cy="146304"/>
          </a:xfrm>
          <a:prstGeom prst="rect">
            <a:avLst/>
          </a:prstGeom>
          <a:solidFill>
            <a:srgbClr val="FFC107"/>
          </a:solidFill>
          <a:ln w="127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3621024" y="1014984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C1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Scheduled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3621024" y="1252728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1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3800" dirty="0"/>
          </a:p>
        </p:txBody>
      </p:sp>
      <p:sp>
        <p:nvSpPr>
          <p:cNvPr id="40" name="Text 38"/>
          <p:cNvSpPr/>
          <p:nvPr/>
        </p:nvSpPr>
        <p:spPr>
          <a:xfrm>
            <a:off x="3621024" y="172821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26% of total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3758184" y="1947672"/>
            <a:ext cx="1371600" cy="1371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3657600" y="1984248"/>
            <a:ext cx="1572768" cy="221214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3694176" y="1984248"/>
            <a:ext cx="1536192" cy="2212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#002 Board of Directors</a:t>
            </a:r>
            <a:endParaRPr lang="en-US" sz="580" dirty="0"/>
          </a:p>
        </p:txBody>
      </p:sp>
      <p:sp>
        <p:nvSpPr>
          <p:cNvPr id="44" name="Text 42"/>
          <p:cNvSpPr/>
          <p:nvPr/>
        </p:nvSpPr>
        <p:spPr>
          <a:xfrm>
            <a:off x="3694176" y="2205462"/>
            <a:ext cx="1536192" cy="2212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#006 C-Suite Executives</a:t>
            </a:r>
            <a:endParaRPr lang="en-US" sz="580" dirty="0"/>
          </a:p>
        </p:txBody>
      </p:sp>
      <p:sp>
        <p:nvSpPr>
          <p:cNvPr id="45" name="Shape 43"/>
          <p:cNvSpPr/>
          <p:nvPr/>
        </p:nvSpPr>
        <p:spPr>
          <a:xfrm>
            <a:off x="3657600" y="2426677"/>
            <a:ext cx="1572768" cy="221214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3694176" y="2426677"/>
            <a:ext cx="1536192" cy="2212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#009 Physicians</a:t>
            </a:r>
            <a:endParaRPr lang="en-US" sz="580" dirty="0"/>
          </a:p>
        </p:txBody>
      </p:sp>
      <p:sp>
        <p:nvSpPr>
          <p:cNvPr id="47" name="Text 45"/>
          <p:cNvSpPr/>
          <p:nvPr/>
        </p:nvSpPr>
        <p:spPr>
          <a:xfrm>
            <a:off x="3694176" y="2647891"/>
            <a:ext cx="1536192" cy="2212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#011 Medical Residents</a:t>
            </a:r>
            <a:endParaRPr lang="en-US" sz="580" dirty="0"/>
          </a:p>
        </p:txBody>
      </p:sp>
      <p:sp>
        <p:nvSpPr>
          <p:cNvPr id="48" name="Shape 46"/>
          <p:cNvSpPr/>
          <p:nvPr/>
        </p:nvSpPr>
        <p:spPr>
          <a:xfrm>
            <a:off x="3657600" y="2869106"/>
            <a:ext cx="1572768" cy="221214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3694176" y="2869106"/>
            <a:ext cx="1536192" cy="2212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#016 Surgical Teams</a:t>
            </a:r>
            <a:endParaRPr lang="en-US" sz="580" dirty="0"/>
          </a:p>
        </p:txBody>
      </p:sp>
      <p:sp>
        <p:nvSpPr>
          <p:cNvPr id="50" name="Text 48"/>
          <p:cNvSpPr/>
          <p:nvPr/>
        </p:nvSpPr>
        <p:spPr>
          <a:xfrm>
            <a:off x="3694176" y="3090320"/>
            <a:ext cx="1536192" cy="2212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#022 Finance &amp; Accounting</a:t>
            </a:r>
            <a:endParaRPr lang="en-US" sz="580" dirty="0"/>
          </a:p>
        </p:txBody>
      </p:sp>
      <p:sp>
        <p:nvSpPr>
          <p:cNvPr id="51" name="Shape 49"/>
          <p:cNvSpPr/>
          <p:nvPr/>
        </p:nvSpPr>
        <p:spPr>
          <a:xfrm>
            <a:off x="3657600" y="3311535"/>
            <a:ext cx="1572768" cy="221214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50"/>
          <p:cNvSpPr/>
          <p:nvPr/>
        </p:nvSpPr>
        <p:spPr>
          <a:xfrm>
            <a:off x="3694176" y="3311535"/>
            <a:ext cx="1536192" cy="2212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#027 Security &amp; Safety</a:t>
            </a:r>
            <a:endParaRPr lang="en-US" sz="580" dirty="0"/>
          </a:p>
        </p:txBody>
      </p:sp>
      <p:sp>
        <p:nvSpPr>
          <p:cNvPr id="53" name="Text 51"/>
          <p:cNvSpPr/>
          <p:nvPr/>
        </p:nvSpPr>
        <p:spPr>
          <a:xfrm>
            <a:off x="3694176" y="3532749"/>
            <a:ext cx="1536192" cy="2212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#032 Patient Advisory</a:t>
            </a:r>
            <a:endParaRPr lang="en-US" sz="580" dirty="0"/>
          </a:p>
        </p:txBody>
      </p:sp>
      <p:sp>
        <p:nvSpPr>
          <p:cNvPr id="54" name="Shape 52"/>
          <p:cNvSpPr/>
          <p:nvPr/>
        </p:nvSpPr>
        <p:spPr>
          <a:xfrm>
            <a:off x="3657600" y="3753964"/>
            <a:ext cx="1572768" cy="221214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3694176" y="3753964"/>
            <a:ext cx="1536192" cy="2212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#035 Health Plan Partners</a:t>
            </a:r>
            <a:endParaRPr lang="en-US" sz="580" dirty="0"/>
          </a:p>
        </p:txBody>
      </p:sp>
      <p:sp>
        <p:nvSpPr>
          <p:cNvPr id="56" name="Text 54"/>
          <p:cNvSpPr/>
          <p:nvPr/>
        </p:nvSpPr>
        <p:spPr>
          <a:xfrm>
            <a:off x="3694176" y="3975178"/>
            <a:ext cx="1536192" cy="2212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#037 Local Media</a:t>
            </a:r>
            <a:endParaRPr lang="en-US" sz="580" dirty="0"/>
          </a:p>
        </p:txBody>
      </p:sp>
      <p:sp>
        <p:nvSpPr>
          <p:cNvPr id="57" name="Shape 55"/>
          <p:cNvSpPr/>
          <p:nvPr/>
        </p:nvSpPr>
        <p:spPr>
          <a:xfrm>
            <a:off x="3657600" y="4196393"/>
            <a:ext cx="1572768" cy="221214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56"/>
          <p:cNvSpPr/>
          <p:nvPr/>
        </p:nvSpPr>
        <p:spPr>
          <a:xfrm>
            <a:off x="3694176" y="4196393"/>
            <a:ext cx="1536192" cy="2212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#039 Union Representatives</a:t>
            </a:r>
            <a:endParaRPr lang="en-US" sz="580" dirty="0"/>
          </a:p>
        </p:txBody>
      </p:sp>
      <p:sp>
        <p:nvSpPr>
          <p:cNvPr id="59" name="Text 57"/>
          <p:cNvSpPr/>
          <p:nvPr/>
        </p:nvSpPr>
        <p:spPr>
          <a:xfrm>
            <a:off x="3694176" y="4417607"/>
            <a:ext cx="1536192" cy="2212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#042 Compliance Officers</a:t>
            </a:r>
            <a:endParaRPr lang="en-US" sz="580" dirty="0"/>
          </a:p>
        </p:txBody>
      </p:sp>
      <p:sp>
        <p:nvSpPr>
          <p:cNvPr id="60" name="Shape 58"/>
          <p:cNvSpPr/>
          <p:nvPr/>
        </p:nvSpPr>
        <p:spPr>
          <a:xfrm>
            <a:off x="3657600" y="4638822"/>
            <a:ext cx="1572768" cy="221214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59"/>
          <p:cNvSpPr/>
          <p:nvPr/>
        </p:nvSpPr>
        <p:spPr>
          <a:xfrm>
            <a:off x="3694176" y="4638822"/>
            <a:ext cx="1536192" cy="2212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#048 Foundation Board</a:t>
            </a:r>
            <a:endParaRPr lang="en-US" sz="580" dirty="0"/>
          </a:p>
        </p:txBody>
      </p:sp>
      <p:sp>
        <p:nvSpPr>
          <p:cNvPr id="62" name="Shape 60"/>
          <p:cNvSpPr/>
          <p:nvPr/>
        </p:nvSpPr>
        <p:spPr>
          <a:xfrm>
            <a:off x="5340096" y="868680"/>
            <a:ext cx="1645920" cy="4018788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Shape 61"/>
          <p:cNvSpPr/>
          <p:nvPr/>
        </p:nvSpPr>
        <p:spPr>
          <a:xfrm>
            <a:off x="5340096" y="868680"/>
            <a:ext cx="1645920" cy="146304"/>
          </a:xfrm>
          <a:prstGeom prst="rect">
            <a:avLst/>
          </a:prstGeom>
          <a:solidFill>
            <a:srgbClr val="DC3545"/>
          </a:solidFill>
          <a:ln w="12700">
            <a:solidFill>
              <a:srgbClr val="DC3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5340096" y="1014984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DC3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1050" dirty="0"/>
          </a:p>
        </p:txBody>
      </p:sp>
      <p:sp>
        <p:nvSpPr>
          <p:cNvPr id="65" name="Text 63"/>
          <p:cNvSpPr/>
          <p:nvPr/>
        </p:nvSpPr>
        <p:spPr>
          <a:xfrm>
            <a:off x="5340096" y="1252728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1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3800" dirty="0"/>
          </a:p>
        </p:txBody>
      </p:sp>
      <p:sp>
        <p:nvSpPr>
          <p:cNvPr id="66" name="Text 64"/>
          <p:cNvSpPr/>
          <p:nvPr/>
        </p:nvSpPr>
        <p:spPr>
          <a:xfrm>
            <a:off x="5340096" y="172821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16% of total</a:t>
            </a:r>
            <a:endParaRPr lang="en-US" sz="800" dirty="0"/>
          </a:p>
        </p:txBody>
      </p:sp>
      <p:sp>
        <p:nvSpPr>
          <p:cNvPr id="67" name="Shape 65"/>
          <p:cNvSpPr/>
          <p:nvPr/>
        </p:nvSpPr>
        <p:spPr>
          <a:xfrm>
            <a:off x="5477256" y="1947672"/>
            <a:ext cx="1371600" cy="1371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Shape 66"/>
          <p:cNvSpPr/>
          <p:nvPr/>
        </p:nvSpPr>
        <p:spPr>
          <a:xfrm>
            <a:off x="5376672" y="1984248"/>
            <a:ext cx="1572768" cy="319532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5413248" y="1984248"/>
            <a:ext cx="1536192" cy="3195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#004 Senior Leadership</a:t>
            </a:r>
            <a:endParaRPr lang="en-US" sz="620" dirty="0"/>
          </a:p>
        </p:txBody>
      </p:sp>
      <p:sp>
        <p:nvSpPr>
          <p:cNvPr id="70" name="Text 68"/>
          <p:cNvSpPr/>
          <p:nvPr/>
        </p:nvSpPr>
        <p:spPr>
          <a:xfrm>
            <a:off x="5413248" y="2303780"/>
            <a:ext cx="1536192" cy="3195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#014 Radiology Teams</a:t>
            </a:r>
            <a:endParaRPr lang="en-US" sz="620" dirty="0"/>
          </a:p>
        </p:txBody>
      </p:sp>
      <p:sp>
        <p:nvSpPr>
          <p:cNvPr id="71" name="Shape 69"/>
          <p:cNvSpPr/>
          <p:nvPr/>
        </p:nvSpPr>
        <p:spPr>
          <a:xfrm>
            <a:off x="5376672" y="2623312"/>
            <a:ext cx="1572768" cy="319532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Text 70"/>
          <p:cNvSpPr/>
          <p:nvPr/>
        </p:nvSpPr>
        <p:spPr>
          <a:xfrm>
            <a:off x="5413248" y="2623312"/>
            <a:ext cx="1536192" cy="3195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#017 Specialty Clinics</a:t>
            </a:r>
            <a:endParaRPr lang="en-US" sz="620" dirty="0"/>
          </a:p>
        </p:txBody>
      </p:sp>
      <p:sp>
        <p:nvSpPr>
          <p:cNvPr id="73" name="Text 71"/>
          <p:cNvSpPr/>
          <p:nvPr/>
        </p:nvSpPr>
        <p:spPr>
          <a:xfrm>
            <a:off x="5413248" y="2942844"/>
            <a:ext cx="1536192" cy="3195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#020 All Employees – Benefits</a:t>
            </a:r>
            <a:endParaRPr lang="en-US" sz="620" dirty="0"/>
          </a:p>
        </p:txBody>
      </p:sp>
      <p:sp>
        <p:nvSpPr>
          <p:cNvPr id="74" name="Shape 72"/>
          <p:cNvSpPr/>
          <p:nvPr/>
        </p:nvSpPr>
        <p:spPr>
          <a:xfrm>
            <a:off x="5376672" y="3262376"/>
            <a:ext cx="1572768" cy="319532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Text 73"/>
          <p:cNvSpPr/>
          <p:nvPr/>
        </p:nvSpPr>
        <p:spPr>
          <a:xfrm>
            <a:off x="5413248" y="3262376"/>
            <a:ext cx="1536192" cy="3195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#023 Facilities Staff</a:t>
            </a:r>
            <a:endParaRPr lang="en-US" sz="620" dirty="0"/>
          </a:p>
        </p:txBody>
      </p:sp>
      <p:sp>
        <p:nvSpPr>
          <p:cNvPr id="76" name="Text 74"/>
          <p:cNvSpPr/>
          <p:nvPr/>
        </p:nvSpPr>
        <p:spPr>
          <a:xfrm>
            <a:off x="5413248" y="3581908"/>
            <a:ext cx="1536192" cy="3195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#030 Medical Records</a:t>
            </a:r>
            <a:endParaRPr lang="en-US" sz="620" dirty="0"/>
          </a:p>
        </p:txBody>
      </p:sp>
      <p:sp>
        <p:nvSpPr>
          <p:cNvPr id="77" name="Shape 75"/>
          <p:cNvSpPr/>
          <p:nvPr/>
        </p:nvSpPr>
        <p:spPr>
          <a:xfrm>
            <a:off x="5376672" y="3901440"/>
            <a:ext cx="1572768" cy="319532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/>
          <p:cNvSpPr/>
          <p:nvPr/>
        </p:nvSpPr>
        <p:spPr>
          <a:xfrm>
            <a:off x="5413248" y="3901440"/>
            <a:ext cx="1536192" cy="3195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#041 Medical Staff Office</a:t>
            </a:r>
            <a:endParaRPr lang="en-US" sz="620" dirty="0"/>
          </a:p>
        </p:txBody>
      </p:sp>
      <p:sp>
        <p:nvSpPr>
          <p:cNvPr id="79" name="Text 77"/>
          <p:cNvSpPr/>
          <p:nvPr/>
        </p:nvSpPr>
        <p:spPr>
          <a:xfrm>
            <a:off x="5413248" y="4220972"/>
            <a:ext cx="1536192" cy="3195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#044 Dept Chairs</a:t>
            </a:r>
            <a:endParaRPr lang="en-US" sz="620" dirty="0"/>
          </a:p>
        </p:txBody>
      </p:sp>
      <p:sp>
        <p:nvSpPr>
          <p:cNvPr id="80" name="Shape 78"/>
          <p:cNvSpPr/>
          <p:nvPr/>
        </p:nvSpPr>
        <p:spPr>
          <a:xfrm>
            <a:off x="5376672" y="4540504"/>
            <a:ext cx="1572768" cy="319532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Text 79"/>
          <p:cNvSpPr/>
          <p:nvPr/>
        </p:nvSpPr>
        <p:spPr>
          <a:xfrm>
            <a:off x="5413248" y="4540504"/>
            <a:ext cx="1536192" cy="3195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#046 Case Management</a:t>
            </a:r>
            <a:endParaRPr lang="en-US" sz="620" dirty="0"/>
          </a:p>
        </p:txBody>
      </p:sp>
      <p:sp>
        <p:nvSpPr>
          <p:cNvPr id="82" name="Shape 80"/>
          <p:cNvSpPr/>
          <p:nvPr/>
        </p:nvSpPr>
        <p:spPr>
          <a:xfrm>
            <a:off x="7059168" y="868680"/>
            <a:ext cx="1645920" cy="4018788"/>
          </a:xfrm>
          <a:prstGeom prst="rect">
            <a:avLst/>
          </a:prstGeom>
          <a:solidFill>
            <a:srgbClr val="FFFFFF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Shape 81"/>
          <p:cNvSpPr/>
          <p:nvPr/>
        </p:nvSpPr>
        <p:spPr>
          <a:xfrm>
            <a:off x="7059168" y="868680"/>
            <a:ext cx="1645920" cy="146304"/>
          </a:xfrm>
          <a:prstGeom prst="rect">
            <a:avLst/>
          </a:prstGeom>
          <a:solidFill>
            <a:srgbClr val="17A2B8"/>
          </a:solidFill>
          <a:ln w="12700">
            <a:solidFill>
              <a:srgbClr val="17A2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Text 82"/>
          <p:cNvSpPr/>
          <p:nvPr/>
        </p:nvSpPr>
        <p:spPr>
          <a:xfrm>
            <a:off x="7059168" y="1014984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7A2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Recurring</a:t>
            </a:r>
            <a:endParaRPr lang="en-US" sz="1050" dirty="0"/>
          </a:p>
        </p:txBody>
      </p:sp>
      <p:sp>
        <p:nvSpPr>
          <p:cNvPr id="85" name="Text 83"/>
          <p:cNvSpPr/>
          <p:nvPr/>
        </p:nvSpPr>
        <p:spPr>
          <a:xfrm>
            <a:off x="7059168" y="1252728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1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3800" dirty="0"/>
          </a:p>
        </p:txBody>
      </p:sp>
      <p:sp>
        <p:nvSpPr>
          <p:cNvPr id="86" name="Text 84"/>
          <p:cNvSpPr/>
          <p:nvPr/>
        </p:nvSpPr>
        <p:spPr>
          <a:xfrm>
            <a:off x="7059168" y="172821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36% of total</a:t>
            </a:r>
            <a:endParaRPr lang="en-US" sz="800" dirty="0"/>
          </a:p>
        </p:txBody>
      </p:sp>
      <p:sp>
        <p:nvSpPr>
          <p:cNvPr id="87" name="Shape 85"/>
          <p:cNvSpPr/>
          <p:nvPr/>
        </p:nvSpPr>
        <p:spPr>
          <a:xfrm>
            <a:off x="7196328" y="1947672"/>
            <a:ext cx="1371600" cy="13716"/>
          </a:xfrm>
          <a:prstGeom prst="rect">
            <a:avLst/>
          </a:prstGeom>
          <a:solidFill>
            <a:srgbClr val="D5CCB8"/>
          </a:solidFill>
          <a:ln w="12700">
            <a:solidFill>
              <a:srgbClr val="D5CC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Shape 86"/>
          <p:cNvSpPr/>
          <p:nvPr/>
        </p:nvSpPr>
        <p:spPr>
          <a:xfrm>
            <a:off x="7095744" y="1984248"/>
            <a:ext cx="1572768" cy="159766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9" name="Text 87"/>
          <p:cNvSpPr/>
          <p:nvPr/>
        </p:nvSpPr>
        <p:spPr>
          <a:xfrm>
            <a:off x="7132320" y="1984248"/>
            <a:ext cx="1536192" cy="1597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#003 Exec Leadership</a:t>
            </a:r>
            <a:endParaRPr lang="en-US" sz="580" dirty="0"/>
          </a:p>
        </p:txBody>
      </p:sp>
      <p:sp>
        <p:nvSpPr>
          <p:cNvPr id="90" name="Text 88"/>
          <p:cNvSpPr/>
          <p:nvPr/>
        </p:nvSpPr>
        <p:spPr>
          <a:xfrm>
            <a:off x="7132320" y="2144014"/>
            <a:ext cx="1536192" cy="1597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#005 Workstream Leads</a:t>
            </a:r>
            <a:endParaRPr lang="en-US" sz="580" dirty="0"/>
          </a:p>
        </p:txBody>
      </p:sp>
      <p:sp>
        <p:nvSpPr>
          <p:cNvPr id="91" name="Shape 89"/>
          <p:cNvSpPr/>
          <p:nvPr/>
        </p:nvSpPr>
        <p:spPr>
          <a:xfrm>
            <a:off x="7095744" y="2303780"/>
            <a:ext cx="1572768" cy="159766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90"/>
          <p:cNvSpPr/>
          <p:nvPr/>
        </p:nvSpPr>
        <p:spPr>
          <a:xfrm>
            <a:off x="7132320" y="2303780"/>
            <a:ext cx="1536192" cy="1597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#008 Exec Assistants</a:t>
            </a:r>
            <a:endParaRPr lang="en-US" sz="580" dirty="0"/>
          </a:p>
        </p:txBody>
      </p:sp>
      <p:sp>
        <p:nvSpPr>
          <p:cNvPr id="93" name="Text 91"/>
          <p:cNvSpPr/>
          <p:nvPr/>
        </p:nvSpPr>
        <p:spPr>
          <a:xfrm>
            <a:off x="7132320" y="2463546"/>
            <a:ext cx="1536192" cy="1597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#010 Nursing Staff</a:t>
            </a:r>
            <a:endParaRPr lang="en-US" sz="580" dirty="0"/>
          </a:p>
        </p:txBody>
      </p:sp>
      <p:sp>
        <p:nvSpPr>
          <p:cNvPr id="94" name="Shape 92"/>
          <p:cNvSpPr/>
          <p:nvPr/>
        </p:nvSpPr>
        <p:spPr>
          <a:xfrm>
            <a:off x="7095744" y="2623312"/>
            <a:ext cx="1572768" cy="159766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Text 93"/>
          <p:cNvSpPr/>
          <p:nvPr/>
        </p:nvSpPr>
        <p:spPr>
          <a:xfrm>
            <a:off x="7132320" y="2623312"/>
            <a:ext cx="1536192" cy="1597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#013 Laboratory Staff</a:t>
            </a:r>
            <a:endParaRPr lang="en-US" sz="580" dirty="0"/>
          </a:p>
        </p:txBody>
      </p:sp>
      <p:sp>
        <p:nvSpPr>
          <p:cNvPr id="96" name="Text 94"/>
          <p:cNvSpPr/>
          <p:nvPr/>
        </p:nvSpPr>
        <p:spPr>
          <a:xfrm>
            <a:off x="7132320" y="2783078"/>
            <a:ext cx="1536192" cy="1597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#015 ED Staff</a:t>
            </a:r>
            <a:endParaRPr lang="en-US" sz="580" dirty="0"/>
          </a:p>
        </p:txBody>
      </p:sp>
      <p:sp>
        <p:nvSpPr>
          <p:cNvPr id="97" name="Shape 95"/>
          <p:cNvSpPr/>
          <p:nvPr/>
        </p:nvSpPr>
        <p:spPr>
          <a:xfrm>
            <a:off x="7095744" y="2942844"/>
            <a:ext cx="1572768" cy="159766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Text 96"/>
          <p:cNvSpPr/>
          <p:nvPr/>
        </p:nvSpPr>
        <p:spPr>
          <a:xfrm>
            <a:off x="7132320" y="2942844"/>
            <a:ext cx="1536192" cy="1597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#019 HR Business Partners</a:t>
            </a:r>
            <a:endParaRPr lang="en-US" sz="580" dirty="0"/>
          </a:p>
        </p:txBody>
      </p:sp>
      <p:sp>
        <p:nvSpPr>
          <p:cNvPr id="99" name="Text 97"/>
          <p:cNvSpPr/>
          <p:nvPr/>
        </p:nvSpPr>
        <p:spPr>
          <a:xfrm>
            <a:off x="7132320" y="3102610"/>
            <a:ext cx="1536192" cy="1597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#021 IT Department</a:t>
            </a:r>
            <a:endParaRPr lang="en-US" sz="580" dirty="0"/>
          </a:p>
        </p:txBody>
      </p:sp>
      <p:sp>
        <p:nvSpPr>
          <p:cNvPr id="100" name="Shape 98"/>
          <p:cNvSpPr/>
          <p:nvPr/>
        </p:nvSpPr>
        <p:spPr>
          <a:xfrm>
            <a:off x="7095744" y="3262376"/>
            <a:ext cx="1572768" cy="159766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1" name="Text 99"/>
          <p:cNvSpPr/>
          <p:nvPr/>
        </p:nvSpPr>
        <p:spPr>
          <a:xfrm>
            <a:off x="7132320" y="3262376"/>
            <a:ext cx="1536192" cy="1597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#024 Revenue Cycle</a:t>
            </a:r>
            <a:endParaRPr lang="en-US" sz="580" dirty="0"/>
          </a:p>
        </p:txBody>
      </p:sp>
      <p:sp>
        <p:nvSpPr>
          <p:cNvPr id="102" name="Text 100"/>
          <p:cNvSpPr/>
          <p:nvPr/>
        </p:nvSpPr>
        <p:spPr>
          <a:xfrm>
            <a:off x="7132320" y="3422142"/>
            <a:ext cx="1536192" cy="1597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#026 Supply Chain</a:t>
            </a:r>
            <a:endParaRPr lang="en-US" sz="580" dirty="0"/>
          </a:p>
        </p:txBody>
      </p:sp>
      <p:sp>
        <p:nvSpPr>
          <p:cNvPr id="103" name="Shape 101"/>
          <p:cNvSpPr/>
          <p:nvPr/>
        </p:nvSpPr>
        <p:spPr>
          <a:xfrm>
            <a:off x="7095744" y="3581908"/>
            <a:ext cx="1572768" cy="159766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Text 102"/>
          <p:cNvSpPr/>
          <p:nvPr/>
        </p:nvSpPr>
        <p:spPr>
          <a:xfrm>
            <a:off x="7132320" y="3581908"/>
            <a:ext cx="1536192" cy="1597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#029 Food Services</a:t>
            </a:r>
            <a:endParaRPr lang="en-US" sz="580" dirty="0"/>
          </a:p>
        </p:txBody>
      </p:sp>
      <p:sp>
        <p:nvSpPr>
          <p:cNvPr id="105" name="Text 103"/>
          <p:cNvSpPr/>
          <p:nvPr/>
        </p:nvSpPr>
        <p:spPr>
          <a:xfrm>
            <a:off x="7132320" y="3741674"/>
            <a:ext cx="1536192" cy="1597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#038 Social Media</a:t>
            </a:r>
            <a:endParaRPr lang="en-US" sz="580" dirty="0"/>
          </a:p>
        </p:txBody>
      </p:sp>
      <p:sp>
        <p:nvSpPr>
          <p:cNvPr id="106" name="Shape 104"/>
          <p:cNvSpPr/>
          <p:nvPr/>
        </p:nvSpPr>
        <p:spPr>
          <a:xfrm>
            <a:off x="7095744" y="3901440"/>
            <a:ext cx="1572768" cy="159766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7" name="Text 105"/>
          <p:cNvSpPr/>
          <p:nvPr/>
        </p:nvSpPr>
        <p:spPr>
          <a:xfrm>
            <a:off x="7132320" y="3901440"/>
            <a:ext cx="1536192" cy="1597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#040 Research Faculty</a:t>
            </a:r>
            <a:endParaRPr lang="en-US" sz="580" dirty="0"/>
          </a:p>
        </p:txBody>
      </p:sp>
      <p:sp>
        <p:nvSpPr>
          <p:cNvPr id="108" name="Text 106"/>
          <p:cNvSpPr/>
          <p:nvPr/>
        </p:nvSpPr>
        <p:spPr>
          <a:xfrm>
            <a:off x="7132320" y="4061206"/>
            <a:ext cx="1536192" cy="1597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#043 GME Committee</a:t>
            </a:r>
            <a:endParaRPr lang="en-US" sz="580" dirty="0"/>
          </a:p>
        </p:txBody>
      </p:sp>
      <p:sp>
        <p:nvSpPr>
          <p:cNvPr id="109" name="Shape 107"/>
          <p:cNvSpPr/>
          <p:nvPr/>
        </p:nvSpPr>
        <p:spPr>
          <a:xfrm>
            <a:off x="7095744" y="4220972"/>
            <a:ext cx="1572768" cy="159766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0" name="Text 108"/>
          <p:cNvSpPr/>
          <p:nvPr/>
        </p:nvSpPr>
        <p:spPr>
          <a:xfrm>
            <a:off x="7132320" y="4220972"/>
            <a:ext cx="1536192" cy="1597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#045 Infection Prevention</a:t>
            </a:r>
            <a:endParaRPr lang="en-US" sz="580" dirty="0"/>
          </a:p>
        </p:txBody>
      </p:sp>
      <p:sp>
        <p:nvSpPr>
          <p:cNvPr id="111" name="Text 109"/>
          <p:cNvSpPr/>
          <p:nvPr/>
        </p:nvSpPr>
        <p:spPr>
          <a:xfrm>
            <a:off x="7132320" y="4380738"/>
            <a:ext cx="1536192" cy="1597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#047 Volunteer Services</a:t>
            </a:r>
            <a:endParaRPr lang="en-US" sz="580" dirty="0"/>
          </a:p>
        </p:txBody>
      </p:sp>
      <p:sp>
        <p:nvSpPr>
          <p:cNvPr id="112" name="Shape 110"/>
          <p:cNvSpPr/>
          <p:nvPr/>
        </p:nvSpPr>
        <p:spPr>
          <a:xfrm>
            <a:off x="7095744" y="4540504"/>
            <a:ext cx="1572768" cy="159766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Text 111"/>
          <p:cNvSpPr/>
          <p:nvPr/>
        </p:nvSpPr>
        <p:spPr>
          <a:xfrm>
            <a:off x="7132320" y="4540504"/>
            <a:ext cx="1536192" cy="1597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#049 Ambulance / EMS</a:t>
            </a:r>
            <a:endParaRPr lang="en-US" sz="580" dirty="0"/>
          </a:p>
        </p:txBody>
      </p:sp>
      <p:sp>
        <p:nvSpPr>
          <p:cNvPr id="114" name="Text 112"/>
          <p:cNvSpPr/>
          <p:nvPr/>
        </p:nvSpPr>
        <p:spPr>
          <a:xfrm>
            <a:off x="7132320" y="4700270"/>
            <a:ext cx="1536192" cy="1597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#... + ongoing comms</a:t>
            </a:r>
            <a:endParaRPr lang="en-US" sz="580" dirty="0"/>
          </a:p>
        </p:txBody>
      </p:sp>
      <p:sp>
        <p:nvSpPr>
          <p:cNvPr id="115" name="Text 113"/>
          <p:cNvSpPr/>
          <p:nvPr/>
        </p:nvSpPr>
        <p:spPr>
          <a:xfrm>
            <a:off x="274320" y="494233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AA99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700" dirty="0"/>
          </a:p>
        </p:txBody>
      </p:sp>
      <p:sp>
        <p:nvSpPr>
          <p:cNvPr id="116" name="Text 114"/>
          <p:cNvSpPr/>
          <p:nvPr/>
        </p:nvSpPr>
        <p:spPr>
          <a:xfrm>
            <a:off x="8321040" y="4942332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AA99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8</a:t>
            </a:r>
            <a:endParaRPr lang="en-US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822C2767-E76F-8DD5-A62A-B59607B5A9F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E8DE"/>
          </a:solidFill>
          <a:ln w="12700">
            <a:solidFill>
              <a:srgbClr val="1B3D2E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8C6D55D9-86DF-165D-0431-12993440985A}"/>
              </a:ext>
            </a:extLst>
          </p:cNvPr>
          <p:cNvSpPr/>
          <p:nvPr/>
        </p:nvSpPr>
        <p:spPr>
          <a:xfrm>
            <a:off x="1" y="1261872"/>
            <a:ext cx="914399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1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us</a:t>
            </a:r>
            <a:endParaRPr lang="en-US" sz="2800" dirty="0"/>
          </a:p>
        </p:txBody>
      </p:sp>
      <p:sp>
        <p:nvSpPr>
          <p:cNvPr id="9" name="Shape 5">
            <a:extLst>
              <a:ext uri="{FF2B5EF4-FFF2-40B4-BE49-F238E27FC236}">
                <a16:creationId xmlns:a16="http://schemas.microsoft.com/office/drawing/2014/main" id="{DC12E5FA-C101-A3CE-B52A-3B5D780CDE59}"/>
              </a:ext>
            </a:extLst>
          </p:cNvPr>
          <p:cNvSpPr/>
          <p:nvPr/>
        </p:nvSpPr>
        <p:spPr>
          <a:xfrm>
            <a:off x="2520066" y="2253996"/>
            <a:ext cx="4206240" cy="54864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1" descr="/home/claude/unpacked_last/ppt/media/image2.png">
            <a:extLst>
              <a:ext uri="{FF2B5EF4-FFF2-40B4-BE49-F238E27FC236}">
                <a16:creationId xmlns:a16="http://schemas.microsoft.com/office/drawing/2014/main" id="{D83B8BF6-1680-0958-61AF-AD29A2C3E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111" y="2606040"/>
            <a:ext cx="438912" cy="438912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3" name="Text 7">
            <a:extLst>
              <a:ext uri="{FF2B5EF4-FFF2-40B4-BE49-F238E27FC236}">
                <a16:creationId xmlns:a16="http://schemas.microsoft.com/office/drawing/2014/main" id="{4E16970E-6976-AE15-CED8-276262CBCBFC}"/>
              </a:ext>
            </a:extLst>
          </p:cNvPr>
          <p:cNvSpPr/>
          <p:nvPr/>
        </p:nvSpPr>
        <p:spPr>
          <a:xfrm>
            <a:off x="3851471" y="257860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8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B8BCEB06-6236-27EA-C90C-1A16026B487A}"/>
              </a:ext>
            </a:extLst>
          </p:cNvPr>
          <p:cNvSpPr/>
          <p:nvPr/>
        </p:nvSpPr>
        <p:spPr>
          <a:xfrm>
            <a:off x="3851471" y="2788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inquiries@MandAPlaybook.com</a:t>
            </a:r>
            <a:endParaRPr lang="en-US" sz="1300" dirty="0"/>
          </a:p>
        </p:txBody>
      </p:sp>
      <p:pic>
        <p:nvPicPr>
          <p:cNvPr id="17" name="Image 2" descr="/home/claude/unpacked_last/ppt/media/image3.png">
            <a:extLst>
              <a:ext uri="{FF2B5EF4-FFF2-40B4-BE49-F238E27FC236}">
                <a16:creationId xmlns:a16="http://schemas.microsoft.com/office/drawing/2014/main" id="{B1C5F25E-78C1-F99D-77B0-7BF7DFD00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7111" y="3246120"/>
            <a:ext cx="438912" cy="438912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9" name="Text 10">
            <a:extLst>
              <a:ext uri="{FF2B5EF4-FFF2-40B4-BE49-F238E27FC236}">
                <a16:creationId xmlns:a16="http://schemas.microsoft.com/office/drawing/2014/main" id="{BEE37515-99EF-751B-39ED-4FC3465D6A8B}"/>
              </a:ext>
            </a:extLst>
          </p:cNvPr>
          <p:cNvSpPr/>
          <p:nvPr/>
        </p:nvSpPr>
        <p:spPr>
          <a:xfrm>
            <a:off x="3851471" y="321868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WEBSITE</a:t>
            </a:r>
            <a:endParaRPr lang="en-US" sz="850" dirty="0"/>
          </a:p>
        </p:txBody>
      </p:sp>
      <p:sp>
        <p:nvSpPr>
          <p:cNvPr id="21" name="Text 11">
            <a:extLst>
              <a:ext uri="{FF2B5EF4-FFF2-40B4-BE49-F238E27FC236}">
                <a16:creationId xmlns:a16="http://schemas.microsoft.com/office/drawing/2014/main" id="{931DDEBC-F867-1257-645A-E084FA589AFC}"/>
              </a:ext>
            </a:extLst>
          </p:cNvPr>
          <p:cNvSpPr/>
          <p:nvPr/>
        </p:nvSpPr>
        <p:spPr>
          <a:xfrm>
            <a:off x="3851471" y="34290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MandAPlaybook.com</a:t>
            </a:r>
            <a:endParaRPr lang="en-US" sz="1300" dirty="0"/>
          </a:p>
        </p:txBody>
      </p:sp>
      <p:sp>
        <p:nvSpPr>
          <p:cNvPr id="25" name="Text 3">
            <a:extLst>
              <a:ext uri="{FF2B5EF4-FFF2-40B4-BE49-F238E27FC236}">
                <a16:creationId xmlns:a16="http://schemas.microsoft.com/office/drawing/2014/main" id="{973DC7CB-5DBC-A0C6-5276-320354B453BC}"/>
              </a:ext>
            </a:extLst>
          </p:cNvPr>
          <p:cNvSpPr/>
          <p:nvPr/>
        </p:nvSpPr>
        <p:spPr>
          <a:xfrm>
            <a:off x="-1382407" y="415855"/>
            <a:ext cx="1218895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C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100-DAY</a:t>
            </a:r>
            <a:r>
              <a:rPr lang="en-US" sz="4400" b="1" dirty="0">
                <a:solidFill>
                  <a:srgbClr val="1B3D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ADVISORS</a:t>
            </a:r>
            <a:endParaRPr lang="en-US" sz="4400" dirty="0"/>
          </a:p>
        </p:txBody>
      </p:sp>
      <p:sp>
        <p:nvSpPr>
          <p:cNvPr id="27" name="Text 114">
            <a:extLst>
              <a:ext uri="{FF2B5EF4-FFF2-40B4-BE49-F238E27FC236}">
                <a16:creationId xmlns:a16="http://schemas.microsoft.com/office/drawing/2014/main" id="{2F755475-9714-6281-EB5D-9C1A77AECA8B}"/>
              </a:ext>
            </a:extLst>
          </p:cNvPr>
          <p:cNvSpPr/>
          <p:nvPr/>
        </p:nvSpPr>
        <p:spPr>
          <a:xfrm>
            <a:off x="8321040" y="4942332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AA99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8</a:t>
            </a:r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355871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1328</Words>
  <Application>Microsoft Office PowerPoint</Application>
  <PresentationFormat>On-screen Show (16:9)</PresentationFormat>
  <Paragraphs>587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Joseph Aberger</cp:lastModifiedBy>
  <cp:revision>5</cp:revision>
  <dcterms:created xsi:type="dcterms:W3CDTF">2026-06-18T17:39:54Z</dcterms:created>
  <dcterms:modified xsi:type="dcterms:W3CDTF">2026-07-23T21:46:29Z</dcterms:modified>
</cp:coreProperties>
</file>