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90" d="100"/>
          <a:sy n="90" d="100"/>
        </p:scale>
        <p:origin x="12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751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51215" y="3566160"/>
            <a:ext cx="5943600" cy="5943600"/>
          </a:xfrm>
          <a:prstGeom prst="ellipse">
            <a:avLst/>
          </a:prstGeom>
          <a:ln w="15875">
            <a:solidFill>
              <a:srgbClr val="2E47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448495" y="4663440"/>
            <a:ext cx="3840480" cy="3840480"/>
          </a:xfrm>
          <a:prstGeom prst="ellipse">
            <a:avLst/>
          </a:prstGeom>
          <a:ln w="15875">
            <a:solidFill>
              <a:srgbClr val="3350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31520" y="900684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9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POST-MERGER INTEGRATION PLAYBOOK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31520" y="2092108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POST-MERGER INTEGRATION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731520" y="2685116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MEETING CADENCE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  MandAPlaybook.com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71977210-2F1C-5351-A521-F4CCA1DC1828}"/>
              </a:ext>
            </a:extLst>
          </p:cNvPr>
          <p:cNvSpPr/>
          <p:nvPr/>
        </p:nvSpPr>
        <p:spPr>
          <a:xfrm>
            <a:off x="731520" y="4688168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INTEGRATION</a:t>
            </a:r>
            <a:endParaRPr lang="en-US" sz="3200" dirty="0">
              <a:solidFill>
                <a:srgbClr val="C9A84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 AT A GLANCE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ELEVEN RECURRING MEETINGS, FOUR FREQUENCIES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542032" cy="2331720"/>
          </a:xfrm>
          <a:prstGeom prst="rect">
            <a:avLst/>
          </a:prstGeom>
          <a:solidFill>
            <a:srgbClr val="F4F5F4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9202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7D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49808" y="2148840"/>
            <a:ext cx="21762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777240" y="3108960"/>
            <a:ext cx="208483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A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Meeting — daily sync to resolve issues and align on the day's work.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46704" y="1691640"/>
            <a:ext cx="2542032" cy="2331720"/>
          </a:xfrm>
          <a:prstGeom prst="rect">
            <a:avLst/>
          </a:prstGeom>
          <a:solidFill>
            <a:srgbClr val="F4F5F4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75304" y="19202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7D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547872" y="2148840"/>
            <a:ext cx="21762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3575304" y="3129848"/>
            <a:ext cx="208483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A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 leads and functional teams report status, risks, and decisions.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44768" y="1691640"/>
            <a:ext cx="2542032" cy="2331720"/>
          </a:xfrm>
          <a:prstGeom prst="rect">
            <a:avLst/>
          </a:prstGeom>
          <a:solidFill>
            <a:srgbClr val="F4F5F4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73368" y="19202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7D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45936" y="2148840"/>
            <a:ext cx="21762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6373368" y="3108960"/>
            <a:ext cx="208483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A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and Shareholder Updates on synergies, costs, and risk.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942832" y="1691640"/>
            <a:ext cx="2542032" cy="2331720"/>
          </a:xfrm>
          <a:prstGeom prst="rect">
            <a:avLst/>
          </a:prstGeom>
          <a:solidFill>
            <a:srgbClr val="F4F5F4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71432" y="192024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7D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144000" y="2148840"/>
            <a:ext cx="21762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5200" dirty="0"/>
          </a:p>
        </p:txBody>
      </p:sp>
      <p:sp>
        <p:nvSpPr>
          <p:cNvPr id="19" name="Text 17"/>
          <p:cNvSpPr/>
          <p:nvPr/>
        </p:nvSpPr>
        <p:spPr>
          <a:xfrm>
            <a:off x="9171432" y="3008376"/>
            <a:ext cx="208483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A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Meeting — milestone reviews ahead of major decision points.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85216" y="43434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meeting owners report into the Integration Management Office (IMO), which synthesizes workstream input for Steering Committee and Board review.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  MandAPlaybook.com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&amp; WEEKLY MEETINGS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WORKSTREAM OPERATING RHYTHM</a:t>
            </a:r>
            <a:endParaRPr lang="en-US" sz="2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11064240" cy="4279392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Meeting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Reports / Due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IMO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Mon–Thu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10–11am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Daily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Workstream Lead Weekly Update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1–2pm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Sales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2–3:30pm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HR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Tuesday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11am–Noon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IT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Wednesday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3–4pm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Finance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Wednesday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4–5pm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Legal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Thursday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3–4pm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Corporate Workstream Meeting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Thursday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4–5pm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Workplan &amp; report — Thu 5pm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  MandAPlaybook.com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LEADERSHIP REPORTING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E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STEERING, SHAREHOLDER, AND BOARD CADENCE</a:t>
            </a:r>
            <a:endParaRPr lang="en-US" sz="2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64240" cy="310896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Meeting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Agenda Focus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Day / Time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Reports / Due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Steering Committee Meeting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 update, top initiatives, synergy/dis-synergy &amp; one-off costs, risks &amp; issues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Friday, 3–4pm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Bi-Weekly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Deck — 3 days prior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Shareholder Update Meeting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 update, top initiatives, synergy/dis-synergy &amp; one-off costs, risks &amp; issues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Friday, 9–10am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Bi-Weekly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Deck — 3 days prior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Board Meeting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Milestone review and key decisions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11am–Noon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needed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2A343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Deck — 10 days for first review, 5 days for final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DE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hape 2"/>
          <p:cNvSpPr/>
          <p:nvPr/>
        </p:nvSpPr>
        <p:spPr>
          <a:xfrm>
            <a:off x="548640" y="4892040"/>
            <a:ext cx="11064240" cy="1051560"/>
          </a:xfrm>
          <a:prstGeom prst="rect">
            <a:avLst/>
          </a:prstGeom>
          <a:solidFill>
            <a:srgbClr val="F4F5F4"/>
          </a:solidFill>
          <a:ln/>
          <a:effectLst>
            <a:outerShdw blurRad="889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5074920"/>
            <a:ext cx="10424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1B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</a:t>
            </a:r>
            <a:r>
              <a:rPr lang="en-US" sz="1250" dirty="0">
                <a:solidFill>
                  <a:srgbClr val="2A34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cadence ensures issues surfaced in daily IMO meetings reach Steering Committee within two weeks and the Board ahead of every major decision point — keeping integration speed and governance visibility in lockstep.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  MandAPlaybook.com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51215" y="-2651760"/>
            <a:ext cx="5943600" cy="5943600"/>
          </a:xfrm>
          <a:prstGeom prst="ellipse">
            <a:avLst/>
          </a:prstGeom>
          <a:ln w="15875">
            <a:solidFill>
              <a:srgbClr val="2E47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448495" y="-1554480"/>
            <a:ext cx="3840480" cy="3840480"/>
          </a:xfrm>
          <a:prstGeom prst="ellipse">
            <a:avLst/>
          </a:prstGeom>
          <a:ln w="15875">
            <a:solidFill>
              <a:srgbClr val="3350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288036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talk integration.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34290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  MandAPlaybook.com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EEFCD399-9857-BD79-A234-82FA86A8F2AD}"/>
              </a:ext>
            </a:extLst>
          </p:cNvPr>
          <p:cNvSpPr/>
          <p:nvPr/>
        </p:nvSpPr>
        <p:spPr>
          <a:xfrm>
            <a:off x="3048" y="2020824"/>
            <a:ext cx="121889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C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</a:t>
            </a: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ADVISORS</a:t>
            </a:r>
            <a:endParaRPr lang="en-US" sz="44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11E69B30-B0F1-8368-AFA1-67D36E366CB3}"/>
              </a:ext>
            </a:extLst>
          </p:cNvPr>
          <p:cNvSpPr/>
          <p:nvPr/>
        </p:nvSpPr>
        <p:spPr>
          <a:xfrm>
            <a:off x="3048" y="3694176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14CD7E4D-0DC8-F958-232D-7C2E5D778D2B}"/>
              </a:ext>
            </a:extLst>
          </p:cNvPr>
          <p:cNvSpPr/>
          <p:nvPr/>
        </p:nvSpPr>
        <p:spPr>
          <a:xfrm>
            <a:off x="3048" y="4059936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402</Words>
  <Application>Microsoft Office PowerPoint</Application>
  <PresentationFormat>Widescreen</PresentationFormat>
  <Paragraphs>108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Post-Merger Integration Meeting Cadence</dc:title>
  <dc:subject>PptxGenJS Presentation</dc:subject>
  <dc:creator>100-Day Advisors</dc:creator>
  <cp:lastModifiedBy>Joseph Aberger</cp:lastModifiedBy>
  <cp:revision>2</cp:revision>
  <dcterms:created xsi:type="dcterms:W3CDTF">2026-06-19T21:42:09Z</dcterms:created>
  <dcterms:modified xsi:type="dcterms:W3CDTF">2026-07-23T20:33:18Z</dcterms:modified>
</cp:coreProperties>
</file>