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A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10"/>
  </p:normalViewPr>
  <p:slideViewPr>
    <p:cSldViewPr snapToGrid="0" snapToObjects="1">
      <p:cViewPr>
        <p:scale>
          <a:sx n="110" d="100"/>
          <a:sy n="110" d="100"/>
        </p:scale>
        <p:origin x="1566" y="6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8611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12A2A"/>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AAFF00"/>
          </a:solidFill>
          <a:ln w="12700">
            <a:solidFill>
              <a:srgbClr val="AAFF00"/>
            </a:solidFill>
            <a:prstDash val="solid"/>
          </a:ln>
        </p:spPr>
        <p:txBody>
          <a:bodyPr/>
          <a:lstStyle/>
          <a:p>
            <a:endParaRPr lang="en-US"/>
          </a:p>
        </p:txBody>
      </p:sp>
      <p:sp>
        <p:nvSpPr>
          <p:cNvPr id="3" name="Shape 1"/>
          <p:cNvSpPr/>
          <p:nvPr/>
        </p:nvSpPr>
        <p:spPr>
          <a:xfrm>
            <a:off x="0" y="5065776"/>
            <a:ext cx="9144000" cy="73152"/>
          </a:xfrm>
          <a:prstGeom prst="rect">
            <a:avLst/>
          </a:prstGeom>
          <a:solidFill>
            <a:srgbClr val="AAFF00"/>
          </a:solidFill>
          <a:ln w="12700">
            <a:solidFill>
              <a:srgbClr val="AAFF00"/>
            </a:solidFill>
            <a:prstDash val="solid"/>
          </a:ln>
        </p:spPr>
        <p:txBody>
          <a:bodyPr/>
          <a:lstStyle/>
          <a:p>
            <a:endParaRPr lang="en-US"/>
          </a:p>
        </p:txBody>
      </p:sp>
      <p:sp>
        <p:nvSpPr>
          <p:cNvPr id="4" name="Shape 2"/>
          <p:cNvSpPr/>
          <p:nvPr/>
        </p:nvSpPr>
        <p:spPr>
          <a:xfrm>
            <a:off x="457200" y="594360"/>
            <a:ext cx="8229600" cy="18288"/>
          </a:xfrm>
          <a:prstGeom prst="rect">
            <a:avLst/>
          </a:prstGeom>
          <a:solidFill>
            <a:srgbClr val="AAFF00"/>
          </a:solidFill>
          <a:ln w="12700">
            <a:solidFill>
              <a:srgbClr val="AAFF00"/>
            </a:solidFill>
            <a:prstDash val="solid"/>
          </a:ln>
        </p:spPr>
        <p:txBody>
          <a:bodyPr/>
          <a:lstStyle/>
          <a:p>
            <a:endParaRPr lang="en-US"/>
          </a:p>
        </p:txBody>
      </p:sp>
      <p:sp>
        <p:nvSpPr>
          <p:cNvPr id="5" name="Shape 3"/>
          <p:cNvSpPr/>
          <p:nvPr/>
        </p:nvSpPr>
        <p:spPr>
          <a:xfrm>
            <a:off x="457200" y="4462272"/>
            <a:ext cx="8229600" cy="18288"/>
          </a:xfrm>
          <a:prstGeom prst="rect">
            <a:avLst/>
          </a:prstGeom>
          <a:solidFill>
            <a:srgbClr val="AAFF00"/>
          </a:solidFill>
          <a:ln w="12700">
            <a:solidFill>
              <a:srgbClr val="AAFF00"/>
            </a:solidFill>
            <a:prstDash val="solid"/>
          </a:ln>
        </p:spPr>
        <p:txBody>
          <a:bodyPr/>
          <a:lstStyle/>
          <a:p>
            <a:endParaRPr lang="en-US"/>
          </a:p>
        </p:txBody>
      </p:sp>
      <p:sp>
        <p:nvSpPr>
          <p:cNvPr id="6" name="Text 4"/>
          <p:cNvSpPr/>
          <p:nvPr/>
        </p:nvSpPr>
        <p:spPr>
          <a:xfrm>
            <a:off x="1371600" y="914400"/>
            <a:ext cx="6400800" cy="502920"/>
          </a:xfrm>
          <a:prstGeom prst="rect">
            <a:avLst/>
          </a:prstGeom>
          <a:noFill/>
          <a:ln/>
        </p:spPr>
        <p:txBody>
          <a:bodyPr wrap="square"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SALES</a:t>
            </a:r>
            <a:endParaRPr lang="en-US" sz="3600" dirty="0"/>
          </a:p>
        </p:txBody>
      </p:sp>
      <p:sp>
        <p:nvSpPr>
          <p:cNvPr id="7" name="Text 5"/>
          <p:cNvSpPr/>
          <p:nvPr/>
        </p:nvSpPr>
        <p:spPr>
          <a:xfrm>
            <a:off x="1371600" y="1444752"/>
            <a:ext cx="6400800" cy="777240"/>
          </a:xfrm>
          <a:prstGeom prst="rect">
            <a:avLst/>
          </a:prstGeom>
          <a:noFill/>
          <a:ln/>
        </p:spPr>
        <p:txBody>
          <a:bodyPr wrap="square" rtlCol="0" anchor="ctr"/>
          <a:lstStyle/>
          <a:p>
            <a:pPr marL="0" indent="0" algn="ctr">
              <a:buNone/>
            </a:pPr>
            <a:r>
              <a:rPr lang="en-US" sz="4400" b="1" dirty="0">
                <a:solidFill>
                  <a:srgbClr val="AAFF00"/>
                </a:solidFill>
                <a:latin typeface="Cambria" pitchFamily="34" charset="0"/>
                <a:ea typeface="Cambria" pitchFamily="34" charset="-122"/>
                <a:cs typeface="Cambria" pitchFamily="34" charset="-120"/>
              </a:rPr>
              <a:t>M&amp;A INTEGRATION</a:t>
            </a:r>
            <a:endParaRPr lang="en-US" sz="4400" dirty="0"/>
          </a:p>
        </p:txBody>
      </p:sp>
      <p:sp>
        <p:nvSpPr>
          <p:cNvPr id="8" name="Text 6"/>
          <p:cNvSpPr/>
          <p:nvPr/>
        </p:nvSpPr>
        <p:spPr>
          <a:xfrm>
            <a:off x="1371600" y="2194560"/>
            <a:ext cx="6400800" cy="685800"/>
          </a:xfrm>
          <a:prstGeom prst="rect">
            <a:avLst/>
          </a:prstGeom>
          <a:noFill/>
          <a:ln/>
        </p:spPr>
        <p:txBody>
          <a:bodyPr wrap="square" rtlCol="0" anchor="ctr"/>
          <a:lstStyle/>
          <a:p>
            <a:pPr marL="0" indent="0" algn="ctr">
              <a:buNone/>
            </a:pPr>
            <a:r>
              <a:rPr lang="en-US" sz="4000" i="1" dirty="0">
                <a:solidFill>
                  <a:srgbClr val="FFFFFF"/>
                </a:solidFill>
                <a:latin typeface="Cambria" pitchFamily="34" charset="0"/>
                <a:ea typeface="Cambria" pitchFamily="34" charset="-122"/>
                <a:cs typeface="Cambria" pitchFamily="34" charset="-120"/>
              </a:rPr>
              <a:t>KICKOFF MEETING</a:t>
            </a:r>
            <a:endParaRPr lang="en-US" sz="4000" dirty="0"/>
          </a:p>
        </p:txBody>
      </p:sp>
      <p:sp>
        <p:nvSpPr>
          <p:cNvPr id="10" name="Text 8"/>
          <p:cNvSpPr/>
          <p:nvPr/>
        </p:nvSpPr>
        <p:spPr>
          <a:xfrm>
            <a:off x="1371600" y="3463207"/>
            <a:ext cx="6400800" cy="274320"/>
          </a:xfrm>
          <a:prstGeom prst="rect">
            <a:avLst/>
          </a:prstGeom>
          <a:noFill/>
          <a:ln/>
        </p:spPr>
        <p:txBody>
          <a:bodyPr wrap="square" rtlCol="0" anchor="ctr"/>
          <a:lstStyle/>
          <a:p>
            <a:pPr marL="0" indent="0" algn="ctr">
              <a:buNone/>
            </a:pPr>
            <a:r>
              <a:rPr lang="en-US" sz="1500" kern="0" spc="200" dirty="0">
                <a:solidFill>
                  <a:schemeClr val="bg1"/>
                </a:solidFill>
                <a:latin typeface="Calibri" pitchFamily="34" charset="0"/>
                <a:ea typeface="Calibri" pitchFamily="34" charset="-122"/>
                <a:cs typeface="Calibri" pitchFamily="34" charset="-120"/>
              </a:rPr>
              <a:t>100-Day Advisors</a:t>
            </a:r>
            <a:endParaRPr lang="en-US" sz="1500" dirty="0">
              <a:solidFill>
                <a:schemeClr val="bg1"/>
              </a:solidFill>
            </a:endParaRPr>
          </a:p>
        </p:txBody>
      </p:sp>
      <p:sp>
        <p:nvSpPr>
          <p:cNvPr id="12" name="Text 3">
            <a:extLst>
              <a:ext uri="{FF2B5EF4-FFF2-40B4-BE49-F238E27FC236}">
                <a16:creationId xmlns:a16="http://schemas.microsoft.com/office/drawing/2014/main" id="{3F97A373-6478-A404-AB06-7812FA8FB505}"/>
              </a:ext>
            </a:extLst>
          </p:cNvPr>
          <p:cNvSpPr/>
          <p:nvPr/>
        </p:nvSpPr>
        <p:spPr>
          <a:xfrm>
            <a:off x="-1" y="4480560"/>
            <a:ext cx="9116291" cy="642982"/>
          </a:xfrm>
          <a:prstGeom prst="rect">
            <a:avLst/>
          </a:prstGeom>
          <a:noFill/>
          <a:ln/>
        </p:spPr>
        <p:txBody>
          <a:bodyPr wrap="square" rtlCol="0" anchor="ctr"/>
          <a:lstStyle/>
          <a:p>
            <a:pPr marL="0" indent="0" algn="ctr">
              <a:buNone/>
            </a:pPr>
            <a:r>
              <a:rPr lang="en-US" sz="1400" b="1" kern="0" spc="200" dirty="0">
                <a:solidFill>
                  <a:schemeClr val="bg1"/>
                </a:solidFill>
                <a:latin typeface="Calibri" pitchFamily="34" charset="0"/>
                <a:ea typeface="Calibri" pitchFamily="34" charset="-122"/>
                <a:cs typeface="Calibri" pitchFamily="34" charset="-120"/>
              </a:rPr>
              <a:t>100-DAY POST-MERGER INTEGRATION PLAYBOOK</a:t>
            </a:r>
            <a:endParaRPr lang="en-US" sz="14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0FFF0"/>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AAFF00"/>
          </a:solidFill>
          <a:ln w="12700">
            <a:solidFill>
              <a:srgbClr val="AAFF0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12A2A"/>
          </a:solidFill>
          <a:ln w="12700">
            <a:solidFill>
              <a:srgbClr val="012A2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INTEGRATION TIMELINE</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C5C"/>
                </a:solidFill>
                <a:latin typeface="Calibri" pitchFamily="34" charset="0"/>
                <a:ea typeface="Calibri" pitchFamily="34" charset="-122"/>
                <a:cs typeface="Calibri" pitchFamily="34" charset="-120"/>
              </a:rPr>
              <a:t>Sales milestones across three phases — Pre-Close through Day 100</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80"/>
                </a:solidFill>
                <a:latin typeface="Calibri" pitchFamily="34" charset="0"/>
                <a:ea typeface="Calibri" pitchFamily="34" charset="-122"/>
                <a:cs typeface="Calibri" pitchFamily="34" charset="-120"/>
              </a:rPr>
              <a:t>© Copyright 100-Day Advisors  |  Sales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C5C"/>
                </a:solidFill>
                <a:latin typeface="Calibri" pitchFamily="34" charset="0"/>
                <a:ea typeface="Calibri" pitchFamily="34" charset="-122"/>
                <a:cs typeface="Calibri" pitchFamily="34" charset="-120"/>
              </a:rPr>
              <a:t>9</a:t>
            </a:r>
            <a:endParaRPr lang="en-US" sz="900" dirty="0"/>
          </a:p>
        </p:txBody>
      </p:sp>
      <p:sp>
        <p:nvSpPr>
          <p:cNvPr id="9" name="Shape 6"/>
          <p:cNvSpPr/>
          <p:nvPr/>
        </p:nvSpPr>
        <p:spPr>
          <a:xfrm>
            <a:off x="320040" y="1600200"/>
            <a:ext cx="8503920" cy="256032"/>
          </a:xfrm>
          <a:prstGeom prst="rect">
            <a:avLst/>
          </a:prstGeom>
          <a:solidFill>
            <a:srgbClr val="D4F0D4"/>
          </a:solidFill>
          <a:ln w="12700">
            <a:solidFill>
              <a:srgbClr val="D4F0D4"/>
            </a:solidFill>
            <a:prstDash val="solid"/>
          </a:ln>
        </p:spPr>
        <p:txBody>
          <a:bodyPr/>
          <a:lstStyle/>
          <a:p>
            <a:endParaRPr lang="en-US"/>
          </a:p>
        </p:txBody>
      </p:sp>
      <p:sp>
        <p:nvSpPr>
          <p:cNvPr id="10" name="Shape 7"/>
          <p:cNvSpPr/>
          <p:nvPr/>
        </p:nvSpPr>
        <p:spPr>
          <a:xfrm>
            <a:off x="320040" y="1600200"/>
            <a:ext cx="3401568" cy="256032"/>
          </a:xfrm>
          <a:prstGeom prst="rect">
            <a:avLst/>
          </a:prstGeom>
          <a:solidFill>
            <a:srgbClr val="012A2A"/>
          </a:solidFill>
          <a:ln w="12700">
            <a:solidFill>
              <a:srgbClr val="012A2A"/>
            </a:solidFill>
            <a:prstDash val="solid"/>
          </a:ln>
        </p:spPr>
        <p:txBody>
          <a:bodyPr/>
          <a:lstStyle/>
          <a:p>
            <a:endParaRPr lang="en-US"/>
          </a:p>
        </p:txBody>
      </p:sp>
      <p:sp>
        <p:nvSpPr>
          <p:cNvPr id="11" name="Text 8"/>
          <p:cNvSpPr/>
          <p:nvPr/>
        </p:nvSpPr>
        <p:spPr>
          <a:xfrm>
            <a:off x="320040" y="1600200"/>
            <a:ext cx="3401568" cy="256032"/>
          </a:xfrm>
          <a:prstGeom prst="rect">
            <a:avLst/>
          </a:prstGeom>
          <a:noFill/>
          <a:ln/>
        </p:spPr>
        <p:txBody>
          <a:bodyPr wrap="square" lIns="0" tIns="0" rIns="0" bIns="0" rtlCol="0" anchor="ctr"/>
          <a:lstStyle/>
          <a:p>
            <a:pPr marL="0" indent="0" algn="ctr">
              <a:buNone/>
            </a:pPr>
            <a:endParaRPr lang="en-US" sz="800" dirty="0"/>
          </a:p>
        </p:txBody>
      </p:sp>
      <p:sp>
        <p:nvSpPr>
          <p:cNvPr id="12" name="Shape 9"/>
          <p:cNvSpPr/>
          <p:nvPr/>
        </p:nvSpPr>
        <p:spPr>
          <a:xfrm>
            <a:off x="3721608" y="1600200"/>
            <a:ext cx="2211020" cy="256032"/>
          </a:xfrm>
          <a:prstGeom prst="rect">
            <a:avLst/>
          </a:prstGeom>
          <a:solidFill>
            <a:srgbClr val="023838"/>
          </a:solidFill>
          <a:ln w="12700">
            <a:solidFill>
              <a:srgbClr val="023838"/>
            </a:solidFill>
            <a:prstDash val="solid"/>
          </a:ln>
        </p:spPr>
        <p:txBody>
          <a:bodyPr/>
          <a:lstStyle/>
          <a:p>
            <a:endParaRPr lang="en-US"/>
          </a:p>
        </p:txBody>
      </p:sp>
      <p:sp>
        <p:nvSpPr>
          <p:cNvPr id="14" name="Shape 11"/>
          <p:cNvSpPr/>
          <p:nvPr/>
        </p:nvSpPr>
        <p:spPr>
          <a:xfrm>
            <a:off x="5932628" y="1600200"/>
            <a:ext cx="2891332" cy="256032"/>
          </a:xfrm>
          <a:prstGeom prst="rect">
            <a:avLst/>
          </a:prstGeom>
          <a:solidFill>
            <a:srgbClr val="1A5C5C"/>
          </a:solidFill>
          <a:ln w="12700">
            <a:solidFill>
              <a:srgbClr val="1A5C5C"/>
            </a:solidFill>
            <a:prstDash val="solid"/>
          </a:ln>
        </p:spPr>
        <p:txBody>
          <a:bodyPr/>
          <a:lstStyle/>
          <a:p>
            <a:endParaRPr lang="en-US"/>
          </a:p>
        </p:txBody>
      </p:sp>
      <p:sp>
        <p:nvSpPr>
          <p:cNvPr id="15" name="Text 12"/>
          <p:cNvSpPr/>
          <p:nvPr/>
        </p:nvSpPr>
        <p:spPr>
          <a:xfrm>
            <a:off x="4827118" y="1600200"/>
            <a:ext cx="3996842" cy="256032"/>
          </a:xfrm>
          <a:prstGeom prst="rect">
            <a:avLst/>
          </a:prstGeom>
          <a:noFill/>
          <a:ln/>
        </p:spPr>
        <p:txBody>
          <a:bodyPr wrap="square" lIns="0" tIns="0" rIns="0" bIns="0" rtlCol="0" anchor="ctr"/>
          <a:lstStyle/>
          <a:p>
            <a:pPr marL="0" indent="0" algn="ctr">
              <a:buNone/>
            </a:pPr>
            <a:endParaRPr lang="en-US" sz="800" dirty="0"/>
          </a:p>
        </p:txBody>
      </p:sp>
      <p:sp>
        <p:nvSpPr>
          <p:cNvPr id="16" name="Shape 13"/>
          <p:cNvSpPr/>
          <p:nvPr/>
        </p:nvSpPr>
        <p:spPr>
          <a:xfrm>
            <a:off x="320040" y="2037026"/>
            <a:ext cx="3063240" cy="2895922"/>
          </a:xfrm>
          <a:prstGeom prst="roundRect">
            <a:avLst>
              <a:gd name="adj" fmla="val 2258"/>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17" name="Text 14"/>
          <p:cNvSpPr/>
          <p:nvPr/>
        </p:nvSpPr>
        <p:spPr>
          <a:xfrm>
            <a:off x="429768" y="2020824"/>
            <a:ext cx="2843784" cy="256032"/>
          </a:xfrm>
          <a:prstGeom prst="rect">
            <a:avLst/>
          </a:prstGeom>
          <a:noFill/>
          <a:ln/>
        </p:spPr>
        <p:txBody>
          <a:bodyPr wrap="square" rtlCol="0" anchor="ctr"/>
          <a:lstStyle/>
          <a:p>
            <a:pPr marL="0" indent="0">
              <a:buNone/>
            </a:pPr>
            <a:r>
              <a:rPr lang="en-US" sz="1050" b="1" dirty="0">
                <a:solidFill>
                  <a:srgbClr val="012A2A"/>
                </a:solidFill>
                <a:latin typeface="Cambria" pitchFamily="34" charset="0"/>
                <a:ea typeface="Cambria" pitchFamily="34" charset="-122"/>
                <a:cs typeface="Cambria" pitchFamily="34" charset="-120"/>
              </a:rPr>
              <a:t>PRE-CLOSE</a:t>
            </a:r>
            <a:endParaRPr lang="en-US" sz="1050" dirty="0"/>
          </a:p>
        </p:txBody>
      </p:sp>
      <p:sp>
        <p:nvSpPr>
          <p:cNvPr id="19" name="Shape 16"/>
          <p:cNvSpPr/>
          <p:nvPr/>
        </p:nvSpPr>
        <p:spPr>
          <a:xfrm>
            <a:off x="429768" y="2478024"/>
            <a:ext cx="2843784" cy="18288"/>
          </a:xfrm>
          <a:prstGeom prst="rect">
            <a:avLst/>
          </a:prstGeom>
          <a:solidFill>
            <a:srgbClr val="D4F0D4"/>
          </a:solidFill>
          <a:ln w="12700">
            <a:solidFill>
              <a:srgbClr val="D4F0D4"/>
            </a:solidFill>
            <a:prstDash val="solid"/>
          </a:ln>
        </p:spPr>
        <p:txBody>
          <a:bodyPr/>
          <a:lstStyle/>
          <a:p>
            <a:endParaRPr lang="en-US"/>
          </a:p>
        </p:txBody>
      </p:sp>
      <p:sp>
        <p:nvSpPr>
          <p:cNvPr id="20" name="Text 17"/>
          <p:cNvSpPr/>
          <p:nvPr/>
        </p:nvSpPr>
        <p:spPr>
          <a:xfrm>
            <a:off x="429768" y="2532888"/>
            <a:ext cx="2843784" cy="2130552"/>
          </a:xfrm>
          <a:prstGeom prst="rect">
            <a:avLst/>
          </a:prstGeom>
          <a:noFill/>
          <a:ln/>
        </p:spPr>
        <p:txBody>
          <a:bodyPr wrap="square" rtlCol="0" anchor="t"/>
          <a:lstStyle/>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Sales Lead appointed; integration team confirmed</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CRM and sales tech inventory across both companies</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Channel partner agreements reviewed; conflicts flagged</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Combined revenue targets and quotas drafted</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Customer segmentation and communication strategy built</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CEO letters, enablement kit, and objection guide developed</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Day 1 readiness dry run; guides distributed to all managers</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Day 1 Readiness Gate certified by VP Sales to IMO</a:t>
            </a:r>
            <a:endParaRPr lang="en-US" sz="950" dirty="0"/>
          </a:p>
        </p:txBody>
      </p:sp>
      <p:sp>
        <p:nvSpPr>
          <p:cNvPr id="21" name="Shape 18"/>
          <p:cNvSpPr/>
          <p:nvPr/>
        </p:nvSpPr>
        <p:spPr>
          <a:xfrm>
            <a:off x="3538728" y="2037026"/>
            <a:ext cx="2286000" cy="2895922"/>
          </a:xfrm>
          <a:prstGeom prst="roundRect">
            <a:avLst>
              <a:gd name="adj" fmla="val 2800"/>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22" name="Text 19"/>
          <p:cNvSpPr/>
          <p:nvPr/>
        </p:nvSpPr>
        <p:spPr>
          <a:xfrm>
            <a:off x="3648456" y="2020824"/>
            <a:ext cx="2066544" cy="256032"/>
          </a:xfrm>
          <a:prstGeom prst="rect">
            <a:avLst/>
          </a:prstGeom>
          <a:noFill/>
          <a:ln/>
        </p:spPr>
        <p:txBody>
          <a:bodyPr wrap="square" rtlCol="0" anchor="ctr"/>
          <a:lstStyle/>
          <a:p>
            <a:pPr marL="0" indent="0">
              <a:buNone/>
            </a:pPr>
            <a:r>
              <a:rPr lang="en-US" sz="1050" b="1" dirty="0">
                <a:solidFill>
                  <a:srgbClr val="012A2A"/>
                </a:solidFill>
                <a:latin typeface="Cambria" pitchFamily="34" charset="0"/>
                <a:ea typeface="Cambria" pitchFamily="34" charset="-122"/>
                <a:cs typeface="Cambria" pitchFamily="34" charset="-120"/>
              </a:rPr>
              <a:t>DAY 1 / WEEK 1</a:t>
            </a:r>
            <a:endParaRPr lang="en-US" sz="1050" dirty="0"/>
          </a:p>
        </p:txBody>
      </p:sp>
      <p:sp>
        <p:nvSpPr>
          <p:cNvPr id="24" name="Shape 21"/>
          <p:cNvSpPr/>
          <p:nvPr/>
        </p:nvSpPr>
        <p:spPr>
          <a:xfrm>
            <a:off x="3648456" y="2478024"/>
            <a:ext cx="2066544" cy="18288"/>
          </a:xfrm>
          <a:prstGeom prst="rect">
            <a:avLst/>
          </a:prstGeom>
          <a:solidFill>
            <a:srgbClr val="D4F0D4"/>
          </a:solidFill>
          <a:ln w="12700">
            <a:solidFill>
              <a:srgbClr val="D4F0D4"/>
            </a:solidFill>
            <a:prstDash val="solid"/>
          </a:ln>
        </p:spPr>
        <p:txBody>
          <a:bodyPr/>
          <a:lstStyle/>
          <a:p>
            <a:endParaRPr lang="en-US"/>
          </a:p>
        </p:txBody>
      </p:sp>
      <p:sp>
        <p:nvSpPr>
          <p:cNvPr id="25" name="Text 22"/>
          <p:cNvSpPr/>
          <p:nvPr/>
        </p:nvSpPr>
        <p:spPr>
          <a:xfrm>
            <a:off x="3648456" y="2532888"/>
            <a:ext cx="2066544" cy="2130552"/>
          </a:xfrm>
          <a:prstGeom prst="rect">
            <a:avLst/>
          </a:prstGeom>
          <a:noFill/>
          <a:ln/>
        </p:spPr>
        <p:txBody>
          <a:bodyPr wrap="square" rtlCol="0" anchor="t"/>
          <a:lstStyle/>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Sales all-hands within first 2 hours of Day 1</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CEO letters to top 50 accounts executed</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Territory freeze activated</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Enablement kit distributed to all reps</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Channel partners notified of close</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Systems check at 6 AM; IT issues resolved same day</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Check-in calls with top 20 accounts; sentiment to IMO</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Day 1 status update to IMO by noon</a:t>
            </a:r>
            <a:endParaRPr lang="en-US" sz="950" dirty="0"/>
          </a:p>
        </p:txBody>
      </p:sp>
      <p:sp>
        <p:nvSpPr>
          <p:cNvPr id="26" name="Shape 23"/>
          <p:cNvSpPr/>
          <p:nvPr/>
        </p:nvSpPr>
        <p:spPr>
          <a:xfrm>
            <a:off x="5967984" y="2037026"/>
            <a:ext cx="3130296" cy="2895922"/>
          </a:xfrm>
          <a:prstGeom prst="roundRect">
            <a:avLst>
              <a:gd name="adj" fmla="val 2258"/>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27" name="Text 24"/>
          <p:cNvSpPr/>
          <p:nvPr/>
        </p:nvSpPr>
        <p:spPr>
          <a:xfrm>
            <a:off x="6089904" y="2020824"/>
            <a:ext cx="3209544" cy="256032"/>
          </a:xfrm>
          <a:prstGeom prst="rect">
            <a:avLst/>
          </a:prstGeom>
          <a:noFill/>
          <a:ln/>
        </p:spPr>
        <p:txBody>
          <a:bodyPr wrap="square" rtlCol="0" anchor="ctr"/>
          <a:lstStyle/>
          <a:p>
            <a:pPr marL="0" indent="0">
              <a:buNone/>
            </a:pPr>
            <a:r>
              <a:rPr lang="en-US" sz="1050" b="1" dirty="0">
                <a:solidFill>
                  <a:srgbClr val="012A2A"/>
                </a:solidFill>
                <a:latin typeface="Cambria" pitchFamily="34" charset="0"/>
                <a:ea typeface="Cambria" pitchFamily="34" charset="-122"/>
                <a:cs typeface="Cambria" pitchFamily="34" charset="-120"/>
              </a:rPr>
              <a:t>DAYS 8–100</a:t>
            </a:r>
            <a:endParaRPr lang="en-US" sz="1050" dirty="0"/>
          </a:p>
        </p:txBody>
      </p:sp>
      <p:sp>
        <p:nvSpPr>
          <p:cNvPr id="29" name="Shape 26"/>
          <p:cNvSpPr/>
          <p:nvPr/>
        </p:nvSpPr>
        <p:spPr>
          <a:xfrm>
            <a:off x="6089904" y="2478024"/>
            <a:ext cx="3209544" cy="18288"/>
          </a:xfrm>
          <a:prstGeom prst="rect">
            <a:avLst/>
          </a:prstGeom>
          <a:solidFill>
            <a:srgbClr val="D4F0D4"/>
          </a:solidFill>
          <a:ln w="12700">
            <a:solidFill>
              <a:srgbClr val="D4F0D4"/>
            </a:solidFill>
            <a:prstDash val="solid"/>
          </a:ln>
        </p:spPr>
        <p:txBody>
          <a:bodyPr/>
          <a:lstStyle/>
          <a:p>
            <a:endParaRPr lang="en-US"/>
          </a:p>
        </p:txBody>
      </p:sp>
      <p:sp>
        <p:nvSpPr>
          <p:cNvPr id="30" name="Text 27"/>
          <p:cNvSpPr/>
          <p:nvPr/>
        </p:nvSpPr>
        <p:spPr>
          <a:xfrm>
            <a:off x="6089904" y="2532888"/>
            <a:ext cx="3209544" cy="2130552"/>
          </a:xfrm>
          <a:prstGeom prst="rect">
            <a:avLst/>
          </a:prstGeom>
          <a:noFill/>
          <a:ln/>
        </p:spPr>
        <p:txBody>
          <a:bodyPr wrap="square" rtlCol="0" anchor="t"/>
          <a:lstStyle/>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CRM-of-record decision made</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Combined pricing and approval matrix live</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NPS/CSAT pulse; at-risk accounts flagged</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Sales gate review with IMO</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Cross-sell pipeline established and tracking</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Sales org and comp plan finalized</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Channel program consolidated</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CRM migration complete; all reps certified</a:t>
            </a:r>
            <a:endParaRPr lang="en-US" sz="950" dirty="0"/>
          </a:p>
          <a:p>
            <a:pPr marL="342900" indent="-342900">
              <a:spcAft>
                <a:spcPts val="200"/>
              </a:spcAft>
              <a:buSzPct val="100000"/>
              <a:buChar char="•"/>
            </a:pPr>
            <a:r>
              <a:rPr lang="en-US" sz="950" dirty="0">
                <a:solidFill>
                  <a:srgbClr val="0A1F1F"/>
                </a:solidFill>
                <a:latin typeface="Calibri" pitchFamily="34" charset="0"/>
                <a:ea typeface="Calibri" pitchFamily="34" charset="-122"/>
                <a:cs typeface="Calibri" pitchFamily="34" charset="-120"/>
              </a:rPr>
              <a:t>Sales gate closed; synergies confirmed</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0FFF0"/>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AAFF00"/>
          </a:solidFill>
          <a:ln w="12700">
            <a:solidFill>
              <a:srgbClr val="AAFF0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12A2A"/>
          </a:solidFill>
          <a:ln w="12700">
            <a:solidFill>
              <a:srgbClr val="012A2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DUE DILIGENCE RULES OF ENGAGEMENT</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C5C"/>
                </a:solidFill>
                <a:latin typeface="Calibri" pitchFamily="34" charset="0"/>
                <a:ea typeface="Calibri" pitchFamily="34" charset="-122"/>
                <a:cs typeface="Calibri" pitchFamily="34" charset="-120"/>
              </a:rPr>
              <a:t>Data sharing guidelines governing all pre-close Sales access and information exchange</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80"/>
                </a:solidFill>
                <a:latin typeface="Calibri" pitchFamily="34" charset="0"/>
                <a:ea typeface="Calibri" pitchFamily="34" charset="-122"/>
                <a:cs typeface="Calibri" pitchFamily="34" charset="-120"/>
              </a:rPr>
              <a:t>© Copyright 100-Day Advisors  |  Sales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C5C"/>
                </a:solidFill>
                <a:latin typeface="Calibri" pitchFamily="34" charset="0"/>
                <a:ea typeface="Calibri" pitchFamily="34" charset="-122"/>
                <a:cs typeface="Calibri" pitchFamily="34" charset="-120"/>
              </a:rPr>
              <a:t>10</a:t>
            </a:r>
            <a:endParaRPr lang="en-US" sz="900" dirty="0"/>
          </a:p>
        </p:txBody>
      </p:sp>
      <p:sp>
        <p:nvSpPr>
          <p:cNvPr id="9" name="Shape 6"/>
          <p:cNvSpPr/>
          <p:nvPr/>
        </p:nvSpPr>
        <p:spPr>
          <a:xfrm>
            <a:off x="320040" y="1426464"/>
            <a:ext cx="5166360" cy="3401568"/>
          </a:xfrm>
          <a:prstGeom prst="roundRect">
            <a:avLst>
              <a:gd name="adj" fmla="val 1882"/>
            </a:avLst>
          </a:prstGeom>
          <a:solidFill>
            <a:srgbClr val="023838"/>
          </a:solidFill>
          <a:ln w="12700">
            <a:solidFill>
              <a:srgbClr val="012A2A"/>
            </a:solidFill>
            <a:prstDash val="solid"/>
          </a:ln>
        </p:spPr>
        <p:txBody>
          <a:bodyPr/>
          <a:lstStyle/>
          <a:p>
            <a:endParaRPr lang="en-US"/>
          </a:p>
        </p:txBody>
      </p:sp>
      <p:sp>
        <p:nvSpPr>
          <p:cNvPr id="10" name="Text 7"/>
          <p:cNvSpPr/>
          <p:nvPr/>
        </p:nvSpPr>
        <p:spPr>
          <a:xfrm>
            <a:off x="457200" y="1499616"/>
            <a:ext cx="4892040" cy="320040"/>
          </a:xfrm>
          <a:prstGeom prst="rect">
            <a:avLst/>
          </a:prstGeom>
          <a:noFill/>
          <a:ln/>
        </p:spPr>
        <p:txBody>
          <a:bodyPr wrap="square" rtlCol="0" anchor="ctr"/>
          <a:lstStyle/>
          <a:p>
            <a:pPr marL="0" indent="0">
              <a:buNone/>
            </a:pPr>
            <a:r>
              <a:rPr lang="en-US" sz="1050" b="1" kern="0" spc="40" dirty="0">
                <a:solidFill>
                  <a:srgbClr val="AAFF00"/>
                </a:solidFill>
                <a:latin typeface="Cambria" pitchFamily="34" charset="0"/>
                <a:ea typeface="Cambria" pitchFamily="34" charset="-122"/>
                <a:cs typeface="Cambria" pitchFamily="34" charset="-120"/>
              </a:rPr>
              <a:t>WHAT YOU MAY AND MAY NOT DO</a:t>
            </a:r>
            <a:endParaRPr lang="en-US" sz="1050" dirty="0"/>
          </a:p>
        </p:txBody>
      </p:sp>
      <p:sp>
        <p:nvSpPr>
          <p:cNvPr id="11" name="Shape 8"/>
          <p:cNvSpPr/>
          <p:nvPr/>
        </p:nvSpPr>
        <p:spPr>
          <a:xfrm>
            <a:off x="457200" y="1819656"/>
            <a:ext cx="4892040" cy="22860"/>
          </a:xfrm>
          <a:prstGeom prst="rect">
            <a:avLst/>
          </a:prstGeom>
          <a:solidFill>
            <a:srgbClr val="AAFF00"/>
          </a:solidFill>
          <a:ln w="12700">
            <a:solidFill>
              <a:srgbClr val="AAFF00"/>
            </a:solidFill>
            <a:prstDash val="solid"/>
          </a:ln>
        </p:spPr>
        <p:txBody>
          <a:bodyPr/>
          <a:lstStyle/>
          <a:p>
            <a:endParaRPr lang="en-US"/>
          </a:p>
        </p:txBody>
      </p:sp>
      <p:sp>
        <p:nvSpPr>
          <p:cNvPr id="12" name="Text 9"/>
          <p:cNvSpPr/>
          <p:nvPr/>
        </p:nvSpPr>
        <p:spPr>
          <a:xfrm>
            <a:off x="457200" y="1874520"/>
            <a:ext cx="4892040" cy="2880360"/>
          </a:xfrm>
          <a:prstGeom prst="rect">
            <a:avLst/>
          </a:prstGeom>
          <a:noFill/>
          <a:ln/>
        </p:spPr>
        <p:txBody>
          <a:bodyPr wrap="square" rtlCol="0" anchor="t"/>
          <a:lstStyle/>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All pre-close customer and pipeline data access is governed by clean room protocols — confirm scope with Legal before reviewing anything</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No Sales rep may contact a named target company customer, partner, or employee before close without Legal authorization</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CRM data, pricing files, and contract terms may be reviewed only within the data room scope approved in writing by Legal</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Any finding that affects deal terms or revenue assumptions is escalated to the Sales Lead and Legal immediately — not documented informally</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Channel partner outreach is permitted for due diligence review; renegotiation requires Legal sign-off before any contact</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Clean room protocols extend to field sales managers — not just the integration team; brief every manager before they receive access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If you are unsure whether a pre-close action is permitted, stop and ask Legal or the Sales Integration Lead before proceeding</a:t>
            </a:r>
            <a:endParaRPr lang="en-US" sz="1050" dirty="0"/>
          </a:p>
        </p:txBody>
      </p:sp>
      <p:sp>
        <p:nvSpPr>
          <p:cNvPr id="13" name="Shape 10"/>
          <p:cNvSpPr/>
          <p:nvPr/>
        </p:nvSpPr>
        <p:spPr>
          <a:xfrm>
            <a:off x="5669280" y="1426464"/>
            <a:ext cx="3246120" cy="1591056"/>
          </a:xfrm>
          <a:prstGeom prst="roundRect">
            <a:avLst>
              <a:gd name="adj" fmla="val 4023"/>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14" name="Text 11"/>
          <p:cNvSpPr/>
          <p:nvPr/>
        </p:nvSpPr>
        <p:spPr>
          <a:xfrm>
            <a:off x="5797296" y="1499616"/>
            <a:ext cx="2990088" cy="274320"/>
          </a:xfrm>
          <a:prstGeom prst="rect">
            <a:avLst/>
          </a:prstGeom>
          <a:noFill/>
          <a:ln/>
        </p:spPr>
        <p:txBody>
          <a:bodyPr wrap="square" rtlCol="0" anchor="ctr"/>
          <a:lstStyle/>
          <a:p>
            <a:pPr marL="0" indent="0">
              <a:buNone/>
            </a:pPr>
            <a:r>
              <a:rPr lang="en-US" sz="1000" b="1" dirty="0">
                <a:solidFill>
                  <a:srgbClr val="012A2A"/>
                </a:solidFill>
                <a:latin typeface="Cambria" pitchFamily="34" charset="0"/>
                <a:ea typeface="Cambria" pitchFamily="34" charset="-122"/>
                <a:cs typeface="Cambria" pitchFamily="34" charset="-120"/>
              </a:rPr>
              <a:t>CONSEQUENCES OF VIOLATIONS</a:t>
            </a:r>
            <a:endParaRPr lang="en-US" sz="1000" dirty="0"/>
          </a:p>
        </p:txBody>
      </p:sp>
      <p:sp>
        <p:nvSpPr>
          <p:cNvPr id="15" name="Shape 12"/>
          <p:cNvSpPr/>
          <p:nvPr/>
        </p:nvSpPr>
        <p:spPr>
          <a:xfrm>
            <a:off x="5797296" y="1773936"/>
            <a:ext cx="2990088" cy="22860"/>
          </a:xfrm>
          <a:prstGeom prst="rect">
            <a:avLst/>
          </a:prstGeom>
          <a:solidFill>
            <a:srgbClr val="AAFF00"/>
          </a:solidFill>
          <a:ln w="12700">
            <a:solidFill>
              <a:srgbClr val="AAFF00"/>
            </a:solidFill>
            <a:prstDash val="solid"/>
          </a:ln>
        </p:spPr>
        <p:txBody>
          <a:bodyPr/>
          <a:lstStyle/>
          <a:p>
            <a:endParaRPr lang="en-US"/>
          </a:p>
        </p:txBody>
      </p:sp>
      <p:sp>
        <p:nvSpPr>
          <p:cNvPr id="16" name="Text 13"/>
          <p:cNvSpPr/>
          <p:nvPr/>
        </p:nvSpPr>
        <p:spPr>
          <a:xfrm>
            <a:off x="5797296" y="1828800"/>
            <a:ext cx="2990088" cy="1133856"/>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Sharing competitive pricing, pipeline, or customer data before close constitutes gun-jumping under HSR antitrust rules. The document trail is the violation — intent does not matter. Penalties can delay or block deal closing.</a:t>
            </a:r>
            <a:endParaRPr lang="en-US" sz="1000" dirty="0"/>
          </a:p>
        </p:txBody>
      </p:sp>
      <p:sp>
        <p:nvSpPr>
          <p:cNvPr id="17" name="Shape 14"/>
          <p:cNvSpPr/>
          <p:nvPr/>
        </p:nvSpPr>
        <p:spPr>
          <a:xfrm>
            <a:off x="5669280" y="3127248"/>
            <a:ext cx="3246120" cy="1700784"/>
          </a:xfrm>
          <a:prstGeom prst="roundRect">
            <a:avLst>
              <a:gd name="adj" fmla="val 3763"/>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18" name="Text 15"/>
          <p:cNvSpPr/>
          <p:nvPr/>
        </p:nvSpPr>
        <p:spPr>
          <a:xfrm>
            <a:off x="5797296" y="3200400"/>
            <a:ext cx="2990088" cy="274320"/>
          </a:xfrm>
          <a:prstGeom prst="rect">
            <a:avLst/>
          </a:prstGeom>
          <a:noFill/>
          <a:ln/>
        </p:spPr>
        <p:txBody>
          <a:bodyPr wrap="square" rtlCol="0" anchor="ctr"/>
          <a:lstStyle/>
          <a:p>
            <a:pPr marL="0" indent="0">
              <a:buNone/>
            </a:pPr>
            <a:r>
              <a:rPr lang="en-US" sz="1000" b="1" dirty="0">
                <a:solidFill>
                  <a:srgbClr val="012A2A"/>
                </a:solidFill>
                <a:latin typeface="Cambria" pitchFamily="34" charset="0"/>
                <a:ea typeface="Cambria" pitchFamily="34" charset="-122"/>
                <a:cs typeface="Cambria" pitchFamily="34" charset="-120"/>
              </a:rPr>
              <a:t>WHEN IN DOUBT — STOP AND ASK</a:t>
            </a:r>
            <a:endParaRPr lang="en-US" sz="1000" dirty="0"/>
          </a:p>
        </p:txBody>
      </p:sp>
      <p:sp>
        <p:nvSpPr>
          <p:cNvPr id="19" name="Shape 16"/>
          <p:cNvSpPr/>
          <p:nvPr/>
        </p:nvSpPr>
        <p:spPr>
          <a:xfrm>
            <a:off x="5797296" y="3474720"/>
            <a:ext cx="2990088" cy="22860"/>
          </a:xfrm>
          <a:prstGeom prst="rect">
            <a:avLst/>
          </a:prstGeom>
          <a:solidFill>
            <a:srgbClr val="AAFF00"/>
          </a:solidFill>
          <a:ln w="12700">
            <a:solidFill>
              <a:srgbClr val="AAFF00"/>
            </a:solidFill>
            <a:prstDash val="solid"/>
          </a:ln>
        </p:spPr>
        <p:txBody>
          <a:bodyPr/>
          <a:lstStyle/>
          <a:p>
            <a:endParaRPr lang="en-US"/>
          </a:p>
        </p:txBody>
      </p:sp>
      <p:sp>
        <p:nvSpPr>
          <p:cNvPr id="20" name="Text 17"/>
          <p:cNvSpPr/>
          <p:nvPr/>
        </p:nvSpPr>
        <p:spPr>
          <a:xfrm>
            <a:off x="5797296" y="3529584"/>
            <a:ext cx="2990088" cy="1243584"/>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Before accessing any target company data, customer list, or personnel: contact the Sales Integration Lead or Legal. The clean room agreement defines what is in scope. If it is not explicitly permitted, it is not permitted.</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2821"/>
            <a:ext cx="9144000" cy="5143500"/>
          </a:xfrm>
          <a:prstGeom prst="rect">
            <a:avLst/>
          </a:prstGeom>
          <a:solidFill>
            <a:srgbClr val="012A2A"/>
          </a:solidFill>
          <a:ln/>
        </p:spPr>
        <p:txBody>
          <a:bodyPr/>
          <a:lstStyle/>
          <a:p>
            <a:endParaRPr lang="en-US" dirty="0"/>
          </a:p>
        </p:txBody>
      </p:sp>
      <p:sp>
        <p:nvSpPr>
          <p:cNvPr id="3" name="Shape 1"/>
          <p:cNvSpPr/>
          <p:nvPr/>
        </p:nvSpPr>
        <p:spPr>
          <a:xfrm>
            <a:off x="0" y="1389888"/>
            <a:ext cx="9144000" cy="54864"/>
          </a:xfrm>
          <a:prstGeom prst="rect">
            <a:avLst/>
          </a:prstGeom>
          <a:solidFill>
            <a:srgbClr val="92D050"/>
          </a:solidFill>
          <a:ln/>
        </p:spPr>
        <p:txBody>
          <a:bodyPr/>
          <a:lstStyle/>
          <a:p>
            <a:endParaRPr lang="en-US" dirty="0"/>
          </a:p>
        </p:txBody>
      </p:sp>
      <p:sp>
        <p:nvSpPr>
          <p:cNvPr id="4" name="Shape 2"/>
          <p:cNvSpPr/>
          <p:nvPr/>
        </p:nvSpPr>
        <p:spPr>
          <a:xfrm>
            <a:off x="0" y="2798064"/>
            <a:ext cx="9144000" cy="54864"/>
          </a:xfrm>
          <a:prstGeom prst="rect">
            <a:avLst/>
          </a:prstGeom>
          <a:solidFill>
            <a:srgbClr val="92D050"/>
          </a:solidFill>
          <a:ln/>
        </p:spPr>
        <p:txBody>
          <a:bodyPr/>
          <a:lstStyle/>
          <a:p>
            <a:endParaRPr lang="en-US" dirty="0"/>
          </a:p>
        </p:txBody>
      </p:sp>
      <p:sp>
        <p:nvSpPr>
          <p:cNvPr id="5" name="Text 3"/>
          <p:cNvSpPr/>
          <p:nvPr/>
        </p:nvSpPr>
        <p:spPr>
          <a:xfrm>
            <a:off x="0" y="1312818"/>
            <a:ext cx="9144000" cy="1188720"/>
          </a:xfrm>
          <a:prstGeom prst="rect">
            <a:avLst/>
          </a:prstGeom>
          <a:noFill/>
          <a:ln/>
        </p:spPr>
        <p:txBody>
          <a:bodyPr wrap="square" rtlCol="0" anchor="ctr"/>
          <a:lstStyle/>
          <a:p>
            <a:pPr marL="0" indent="0" algn="ctr">
              <a:buNone/>
            </a:pPr>
            <a:r>
              <a:rPr lang="en-US" sz="4800" b="1" i="1" kern="0" spc="800" dirty="0">
                <a:solidFill>
                  <a:schemeClr val="bg1"/>
                </a:solidFill>
                <a:latin typeface="Cambria" pitchFamily="34" charset="0"/>
                <a:ea typeface="Cambria" pitchFamily="34" charset="-122"/>
                <a:cs typeface="Cambria" pitchFamily="34" charset="-120"/>
              </a:rPr>
              <a:t>100-DAY</a:t>
            </a:r>
            <a:r>
              <a:rPr lang="en-US" sz="4800" b="1" i="1" kern="0" spc="800" dirty="0">
                <a:solidFill>
                  <a:srgbClr val="C9A84C"/>
                </a:solidFill>
                <a:latin typeface="Cambria" pitchFamily="34" charset="0"/>
                <a:ea typeface="Cambria" pitchFamily="34" charset="-122"/>
                <a:cs typeface="Cambria" pitchFamily="34" charset="-120"/>
              </a:rPr>
              <a:t> </a:t>
            </a:r>
            <a:r>
              <a:rPr lang="en-US" sz="4800" b="1" kern="0" spc="1000" dirty="0">
                <a:solidFill>
                  <a:srgbClr val="FFFFFF"/>
                </a:solidFill>
                <a:latin typeface="Cambria" pitchFamily="34" charset="0"/>
                <a:ea typeface="Cambria" pitchFamily="34" charset="-122"/>
                <a:cs typeface="Cambria" pitchFamily="34" charset="-120"/>
              </a:rPr>
              <a:t>ADVISORS</a:t>
            </a:r>
            <a:endParaRPr lang="en-US" sz="4800" dirty="0"/>
          </a:p>
        </p:txBody>
      </p:sp>
      <p:sp>
        <p:nvSpPr>
          <p:cNvPr id="6" name="Text 4"/>
          <p:cNvSpPr/>
          <p:nvPr/>
        </p:nvSpPr>
        <p:spPr>
          <a:xfrm>
            <a:off x="0" y="2304288"/>
            <a:ext cx="9144000" cy="384048"/>
          </a:xfrm>
          <a:prstGeom prst="rect">
            <a:avLst/>
          </a:prstGeom>
          <a:noFill/>
          <a:ln/>
        </p:spPr>
        <p:txBody>
          <a:bodyPr wrap="square" rtlCol="0" anchor="ctr"/>
          <a:lstStyle/>
          <a:p>
            <a:pPr marL="0" indent="0" algn="ctr">
              <a:buNone/>
            </a:pPr>
            <a:r>
              <a:rPr lang="en-US" sz="2800" i="1" dirty="0">
                <a:solidFill>
                  <a:srgbClr val="FFFFFF"/>
                </a:solidFill>
                <a:latin typeface="Calibri" pitchFamily="34" charset="0"/>
                <a:ea typeface="Calibri" pitchFamily="34" charset="-122"/>
                <a:cs typeface="Calibri" pitchFamily="34" charset="-120"/>
              </a:rPr>
              <a:t>Accelerating M&amp;A Integrations</a:t>
            </a:r>
            <a:endParaRPr lang="en-US" sz="2800" dirty="0"/>
          </a:p>
        </p:txBody>
      </p:sp>
      <p:sp>
        <p:nvSpPr>
          <p:cNvPr id="7" name="Text 5"/>
          <p:cNvSpPr/>
          <p:nvPr/>
        </p:nvSpPr>
        <p:spPr>
          <a:xfrm>
            <a:off x="0" y="2944368"/>
            <a:ext cx="9144000" cy="384048"/>
          </a:xfrm>
          <a:prstGeom prst="rect">
            <a:avLst/>
          </a:prstGeom>
          <a:noFill/>
          <a:ln/>
        </p:spPr>
        <p:txBody>
          <a:bodyPr wrap="square" rtlCol="0" anchor="ctr"/>
          <a:lstStyle/>
          <a:p>
            <a:pPr marL="0" indent="0" algn="ctr">
              <a:buNone/>
            </a:pPr>
            <a:r>
              <a:rPr lang="en-US" sz="1400" b="1" dirty="0">
                <a:solidFill>
                  <a:srgbClr val="92D050"/>
                </a:solidFill>
                <a:latin typeface="Calibri" pitchFamily="34" charset="0"/>
                <a:ea typeface="Calibri" pitchFamily="34" charset="-122"/>
                <a:cs typeface="Calibri" pitchFamily="34" charset="-120"/>
              </a:rPr>
              <a:t>MandAPlaybook.com</a:t>
            </a:r>
            <a:endParaRPr lang="en-US" sz="1400" dirty="0">
              <a:solidFill>
                <a:srgbClr val="92D050"/>
              </a:solidFill>
            </a:endParaRPr>
          </a:p>
        </p:txBody>
      </p:sp>
      <p:sp>
        <p:nvSpPr>
          <p:cNvPr id="8" name="Text 6"/>
          <p:cNvSpPr/>
          <p:nvPr/>
        </p:nvSpPr>
        <p:spPr>
          <a:xfrm>
            <a:off x="0" y="3337560"/>
            <a:ext cx="9144000" cy="320040"/>
          </a:xfrm>
          <a:prstGeom prst="rect">
            <a:avLst/>
          </a:prstGeom>
          <a:noFill/>
          <a:ln/>
        </p:spPr>
        <p:txBody>
          <a:bodyPr wrap="square" rtlCol="0" anchor="ctr"/>
          <a:lstStyle/>
          <a:p>
            <a:pPr marL="0" indent="0" algn="ctr">
              <a:buNone/>
            </a:pPr>
            <a:r>
              <a:rPr lang="en-US" sz="1200" dirty="0">
                <a:solidFill>
                  <a:srgbClr val="92D050"/>
                </a:solidFill>
                <a:latin typeface="Calibri" pitchFamily="34" charset="0"/>
                <a:ea typeface="Calibri" pitchFamily="34" charset="-122"/>
                <a:cs typeface="Calibri" pitchFamily="34" charset="-120"/>
              </a:rPr>
              <a:t>inquiries@MandAPlaybook.com</a:t>
            </a:r>
            <a:endParaRPr lang="en-US" sz="1200" dirty="0">
              <a:solidFill>
                <a:srgbClr val="92D05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0FFF0"/>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AAFF00"/>
          </a:solidFill>
          <a:ln w="12700">
            <a:solidFill>
              <a:srgbClr val="AAFF0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12A2A"/>
          </a:solidFill>
          <a:ln w="12700">
            <a:solidFill>
              <a:srgbClr val="012A2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VALUE DRIVERS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C5C"/>
                </a:solidFill>
                <a:latin typeface="Calibri" pitchFamily="34" charset="0"/>
                <a:ea typeface="Calibri" pitchFamily="34" charset="-122"/>
                <a:cs typeface="Calibri" pitchFamily="34" charset="-120"/>
              </a:rPr>
              <a:t>Why this integration matters — and what Sales must protect and deliver</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80"/>
                </a:solidFill>
                <a:latin typeface="Calibri" pitchFamily="34" charset="0"/>
                <a:ea typeface="Calibri" pitchFamily="34" charset="-122"/>
                <a:cs typeface="Calibri" pitchFamily="34" charset="-120"/>
              </a:rPr>
              <a:t>© Copyright 100-Day Advisors  |  Sales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C5C"/>
                </a:solidFill>
                <a:latin typeface="Calibri" pitchFamily="34" charset="0"/>
                <a:ea typeface="Calibri" pitchFamily="34" charset="-122"/>
                <a:cs typeface="Calibri" pitchFamily="34" charset="-120"/>
              </a:rPr>
              <a:t>1</a:t>
            </a:r>
            <a:endParaRPr lang="en-US" sz="900" dirty="0"/>
          </a:p>
        </p:txBody>
      </p:sp>
      <p:sp>
        <p:nvSpPr>
          <p:cNvPr id="9" name="Shape 6"/>
          <p:cNvSpPr/>
          <p:nvPr/>
        </p:nvSpPr>
        <p:spPr>
          <a:xfrm>
            <a:off x="320040" y="1426464"/>
            <a:ext cx="4251960" cy="1060704"/>
          </a:xfrm>
          <a:prstGeom prst="roundRect">
            <a:avLst>
              <a:gd name="adj" fmla="val 6034"/>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399592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Revenue Synergy</a:t>
            </a:r>
            <a:endParaRPr lang="en-US" sz="1100" dirty="0"/>
          </a:p>
        </p:txBody>
      </p:sp>
      <p:sp>
        <p:nvSpPr>
          <p:cNvPr id="11" name="Shape 8"/>
          <p:cNvSpPr/>
          <p:nvPr/>
        </p:nvSpPr>
        <p:spPr>
          <a:xfrm>
            <a:off x="448056" y="1801368"/>
            <a:ext cx="3995928" cy="22860"/>
          </a:xfrm>
          <a:prstGeom prst="rect">
            <a:avLst/>
          </a:prstGeom>
          <a:solidFill>
            <a:srgbClr val="AAFF00"/>
          </a:solidFill>
          <a:ln w="12700">
            <a:solidFill>
              <a:srgbClr val="AAFF00"/>
            </a:solidFill>
            <a:prstDash val="solid"/>
          </a:ln>
        </p:spPr>
        <p:txBody>
          <a:bodyPr/>
          <a:lstStyle/>
          <a:p>
            <a:endParaRPr lang="en-US"/>
          </a:p>
        </p:txBody>
      </p:sp>
      <p:sp>
        <p:nvSpPr>
          <p:cNvPr id="12" name="Text 9"/>
          <p:cNvSpPr/>
          <p:nvPr/>
        </p:nvSpPr>
        <p:spPr>
          <a:xfrm>
            <a:off x="448056" y="1802048"/>
            <a:ext cx="3995928" cy="521208"/>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Combining two sales teams, product portfolios, and customer bases creates cross-sell and upsell opportunities neither company could pursue independently — this is the primary financial rationale for the deal.</a:t>
            </a:r>
            <a:endParaRPr lang="en-US" sz="1050" dirty="0"/>
          </a:p>
        </p:txBody>
      </p:sp>
      <p:sp>
        <p:nvSpPr>
          <p:cNvPr id="13" name="Shape 10"/>
          <p:cNvSpPr/>
          <p:nvPr/>
        </p:nvSpPr>
        <p:spPr>
          <a:xfrm>
            <a:off x="4800600" y="1426464"/>
            <a:ext cx="4251960" cy="1060704"/>
          </a:xfrm>
          <a:prstGeom prst="roundRect">
            <a:avLst>
              <a:gd name="adj" fmla="val 6034"/>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4928616" y="1508760"/>
            <a:ext cx="399592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Customer Retention</a:t>
            </a:r>
            <a:endParaRPr lang="en-US" sz="1100" dirty="0"/>
          </a:p>
        </p:txBody>
      </p:sp>
      <p:sp>
        <p:nvSpPr>
          <p:cNvPr id="15" name="Shape 12"/>
          <p:cNvSpPr/>
          <p:nvPr/>
        </p:nvSpPr>
        <p:spPr>
          <a:xfrm>
            <a:off x="4928616" y="1801368"/>
            <a:ext cx="3995928" cy="22860"/>
          </a:xfrm>
          <a:prstGeom prst="rect">
            <a:avLst/>
          </a:prstGeom>
          <a:solidFill>
            <a:srgbClr val="AAFF00"/>
          </a:solidFill>
          <a:ln w="12700">
            <a:solidFill>
              <a:srgbClr val="AAFF00"/>
            </a:solidFill>
            <a:prstDash val="solid"/>
          </a:ln>
        </p:spPr>
        <p:txBody>
          <a:bodyPr/>
          <a:lstStyle/>
          <a:p>
            <a:endParaRPr lang="en-US"/>
          </a:p>
        </p:txBody>
      </p:sp>
      <p:sp>
        <p:nvSpPr>
          <p:cNvPr id="16" name="Text 13"/>
          <p:cNvSpPr/>
          <p:nvPr/>
        </p:nvSpPr>
        <p:spPr>
          <a:xfrm>
            <a:off x="4928616" y="1802048"/>
            <a:ext cx="3995928" cy="521208"/>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Every acquired customer is a retention risk during transition. Protecting existing revenue through proactive outreach, account continuity, and clear communications is the Sales workstream's first obligation.</a:t>
            </a:r>
            <a:endParaRPr lang="en-US" sz="1050" dirty="0"/>
          </a:p>
        </p:txBody>
      </p:sp>
      <p:sp>
        <p:nvSpPr>
          <p:cNvPr id="17" name="Shape 14"/>
          <p:cNvSpPr/>
          <p:nvPr/>
        </p:nvSpPr>
        <p:spPr>
          <a:xfrm>
            <a:off x="320040" y="2624328"/>
            <a:ext cx="4251960" cy="1060704"/>
          </a:xfrm>
          <a:prstGeom prst="roundRect">
            <a:avLst>
              <a:gd name="adj" fmla="val 6034"/>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448056" y="2706624"/>
            <a:ext cx="399592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Market Expansion</a:t>
            </a:r>
            <a:endParaRPr lang="en-US" sz="1100" dirty="0"/>
          </a:p>
        </p:txBody>
      </p:sp>
      <p:sp>
        <p:nvSpPr>
          <p:cNvPr id="19" name="Shape 16"/>
          <p:cNvSpPr/>
          <p:nvPr/>
        </p:nvSpPr>
        <p:spPr>
          <a:xfrm>
            <a:off x="448056" y="2999232"/>
            <a:ext cx="3995928" cy="22860"/>
          </a:xfrm>
          <a:prstGeom prst="rect">
            <a:avLst/>
          </a:prstGeom>
          <a:solidFill>
            <a:srgbClr val="AAFF00"/>
          </a:solidFill>
          <a:ln w="12700">
            <a:solidFill>
              <a:srgbClr val="AAFF00"/>
            </a:solidFill>
            <a:prstDash val="solid"/>
          </a:ln>
        </p:spPr>
        <p:txBody>
          <a:bodyPr/>
          <a:lstStyle/>
          <a:p>
            <a:endParaRPr lang="en-US"/>
          </a:p>
        </p:txBody>
      </p:sp>
      <p:sp>
        <p:nvSpPr>
          <p:cNvPr id="20" name="Text 17"/>
          <p:cNvSpPr/>
          <p:nvPr/>
        </p:nvSpPr>
        <p:spPr>
          <a:xfrm>
            <a:off x="448056" y="2999912"/>
            <a:ext cx="3995928" cy="521208"/>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The combined entity enters geographies and segments where only one company previously operated, using the other's existing brand, relationships, and infrastructure to accelerate penetration.</a:t>
            </a:r>
            <a:endParaRPr lang="en-US" sz="1050" dirty="0"/>
          </a:p>
        </p:txBody>
      </p:sp>
      <p:sp>
        <p:nvSpPr>
          <p:cNvPr id="21" name="Shape 18"/>
          <p:cNvSpPr/>
          <p:nvPr/>
        </p:nvSpPr>
        <p:spPr>
          <a:xfrm>
            <a:off x="4800600" y="2624328"/>
            <a:ext cx="4251960" cy="1060704"/>
          </a:xfrm>
          <a:prstGeom prst="roundRect">
            <a:avLst>
              <a:gd name="adj" fmla="val 6034"/>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928616" y="2706624"/>
            <a:ext cx="399592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Pipeline Acceleration</a:t>
            </a:r>
            <a:endParaRPr lang="en-US" sz="1100" dirty="0"/>
          </a:p>
        </p:txBody>
      </p:sp>
      <p:sp>
        <p:nvSpPr>
          <p:cNvPr id="23" name="Shape 20"/>
          <p:cNvSpPr/>
          <p:nvPr/>
        </p:nvSpPr>
        <p:spPr>
          <a:xfrm>
            <a:off x="4928616" y="2999232"/>
            <a:ext cx="3995928" cy="22860"/>
          </a:xfrm>
          <a:prstGeom prst="rect">
            <a:avLst/>
          </a:prstGeom>
          <a:solidFill>
            <a:srgbClr val="AAFF00"/>
          </a:solidFill>
          <a:ln w="12700">
            <a:solidFill>
              <a:srgbClr val="AAFF00"/>
            </a:solidFill>
            <a:prstDash val="solid"/>
          </a:ln>
        </p:spPr>
        <p:txBody>
          <a:bodyPr/>
          <a:lstStyle/>
          <a:p>
            <a:endParaRPr lang="en-US"/>
          </a:p>
        </p:txBody>
      </p:sp>
      <p:sp>
        <p:nvSpPr>
          <p:cNvPr id="24" name="Text 21"/>
          <p:cNvSpPr/>
          <p:nvPr/>
        </p:nvSpPr>
        <p:spPr>
          <a:xfrm>
            <a:off x="4928616" y="2999912"/>
            <a:ext cx="3995928" cy="521208"/>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Deals that stalled for lack of capability, credibility, or coverage can now advance. The combined team's broader relationships and deeper portfolio unlocks enterprise opportunities that were out of reach for either company alone.</a:t>
            </a:r>
            <a:endParaRPr lang="en-US" sz="1050" dirty="0"/>
          </a:p>
        </p:txBody>
      </p:sp>
      <p:sp>
        <p:nvSpPr>
          <p:cNvPr id="25" name="Shape 22"/>
          <p:cNvSpPr/>
          <p:nvPr/>
        </p:nvSpPr>
        <p:spPr>
          <a:xfrm>
            <a:off x="320040" y="3822192"/>
            <a:ext cx="8503920" cy="1060704"/>
          </a:xfrm>
          <a:prstGeom prst="roundRect">
            <a:avLst>
              <a:gd name="adj" fmla="val 6034"/>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26" name="Text 23"/>
          <p:cNvSpPr/>
          <p:nvPr/>
        </p:nvSpPr>
        <p:spPr>
          <a:xfrm>
            <a:off x="448056" y="3904488"/>
            <a:ext cx="824788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Sales Capacity &amp; Efficiency</a:t>
            </a:r>
            <a:endParaRPr lang="en-US" sz="1100" dirty="0"/>
          </a:p>
        </p:txBody>
      </p:sp>
      <p:sp>
        <p:nvSpPr>
          <p:cNvPr id="27" name="Shape 24"/>
          <p:cNvSpPr/>
          <p:nvPr/>
        </p:nvSpPr>
        <p:spPr>
          <a:xfrm>
            <a:off x="448056" y="4197096"/>
            <a:ext cx="8247888" cy="22860"/>
          </a:xfrm>
          <a:prstGeom prst="rect">
            <a:avLst/>
          </a:prstGeom>
          <a:solidFill>
            <a:srgbClr val="AAFF00"/>
          </a:solidFill>
          <a:ln w="12700">
            <a:solidFill>
              <a:srgbClr val="AAFF00"/>
            </a:solidFill>
            <a:prstDash val="solid"/>
          </a:ln>
        </p:spPr>
        <p:txBody>
          <a:bodyPr/>
          <a:lstStyle/>
          <a:p>
            <a:endParaRPr lang="en-US"/>
          </a:p>
        </p:txBody>
      </p:sp>
      <p:sp>
        <p:nvSpPr>
          <p:cNvPr id="28" name="Text 25"/>
          <p:cNvSpPr/>
          <p:nvPr/>
        </p:nvSpPr>
        <p:spPr>
          <a:xfrm>
            <a:off x="448056" y="4197776"/>
            <a:ext cx="8247888" cy="521208"/>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A unified sales organization — single CRM, aligned territories, rationalized tools, and a combined comp plan — operates with greater efficiency and less internal friction than two parallel teams.</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0FFF0"/>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AAFF00"/>
          </a:solidFill>
          <a:ln w="12700">
            <a:solidFill>
              <a:srgbClr val="AAFF0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12A2A"/>
          </a:solidFill>
          <a:ln w="12700">
            <a:solidFill>
              <a:srgbClr val="012A2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SUCCESS METRICS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C5C"/>
                </a:solidFill>
                <a:latin typeface="Calibri" pitchFamily="34" charset="0"/>
                <a:ea typeface="Calibri" pitchFamily="34" charset="-122"/>
                <a:cs typeface="Calibri" pitchFamily="34" charset="-120"/>
              </a:rPr>
              <a:t>How we measure Sales integration success — tracked weekly and reported to IMO</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80"/>
                </a:solidFill>
                <a:latin typeface="Calibri" pitchFamily="34" charset="0"/>
                <a:ea typeface="Calibri" pitchFamily="34" charset="-122"/>
                <a:cs typeface="Calibri" pitchFamily="34" charset="-120"/>
              </a:rPr>
              <a:t>© Copyright 100-Day Advisors  |  Sales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C5C"/>
                </a:solidFill>
                <a:latin typeface="Calibri" pitchFamily="34" charset="0"/>
                <a:ea typeface="Calibri" pitchFamily="34" charset="-122"/>
                <a:cs typeface="Calibri" pitchFamily="34" charset="-120"/>
              </a:rPr>
              <a:t>2</a:t>
            </a:r>
            <a:endParaRPr lang="en-US" sz="900" dirty="0"/>
          </a:p>
        </p:txBody>
      </p:sp>
      <p:sp>
        <p:nvSpPr>
          <p:cNvPr id="9" name="Shape 6"/>
          <p:cNvSpPr/>
          <p:nvPr/>
        </p:nvSpPr>
        <p:spPr>
          <a:xfrm>
            <a:off x="320040" y="1426464"/>
            <a:ext cx="4251960" cy="1572768"/>
          </a:xfrm>
          <a:prstGeom prst="roundRect">
            <a:avLst>
              <a:gd name="adj" fmla="val 4070"/>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399592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Revenue</a:t>
            </a:r>
            <a:endParaRPr lang="en-US" sz="1100" dirty="0"/>
          </a:p>
        </p:txBody>
      </p:sp>
      <p:sp>
        <p:nvSpPr>
          <p:cNvPr id="11" name="Shape 8"/>
          <p:cNvSpPr/>
          <p:nvPr/>
        </p:nvSpPr>
        <p:spPr>
          <a:xfrm>
            <a:off x="448056" y="1801368"/>
            <a:ext cx="3995928" cy="22860"/>
          </a:xfrm>
          <a:prstGeom prst="rect">
            <a:avLst/>
          </a:prstGeom>
          <a:solidFill>
            <a:srgbClr val="AAFF00"/>
          </a:solidFill>
          <a:ln w="12700">
            <a:solidFill>
              <a:srgbClr val="AAFF00"/>
            </a:solidFill>
            <a:prstDash val="solid"/>
          </a:ln>
        </p:spPr>
        <p:txBody>
          <a:bodyPr/>
          <a:lstStyle/>
          <a:p>
            <a:endParaRPr lang="en-US"/>
          </a:p>
        </p:txBody>
      </p:sp>
      <p:sp>
        <p:nvSpPr>
          <p:cNvPr id="12" name="Text 9"/>
          <p:cNvSpPr/>
          <p:nvPr/>
        </p:nvSpPr>
        <p:spPr>
          <a:xfrm>
            <a:off x="44805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Combined revenue forecast at or above deal model at Day 30, 60, and 100</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Cross-sell pipeline established and tracked separately from organic growth</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Variances &gt;10% vs. deal model synergy targets escalated to CFO within 48 hours</a:t>
            </a:r>
            <a:endParaRPr lang="en-US" sz="1050" dirty="0"/>
          </a:p>
        </p:txBody>
      </p:sp>
      <p:sp>
        <p:nvSpPr>
          <p:cNvPr id="13" name="Shape 10"/>
          <p:cNvSpPr/>
          <p:nvPr/>
        </p:nvSpPr>
        <p:spPr>
          <a:xfrm>
            <a:off x="4800600" y="1426464"/>
            <a:ext cx="4251960" cy="1572768"/>
          </a:xfrm>
          <a:prstGeom prst="roundRect">
            <a:avLst>
              <a:gd name="adj" fmla="val 4070"/>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4928616" y="1508760"/>
            <a:ext cx="399592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Customer Retention</a:t>
            </a:r>
            <a:endParaRPr lang="en-US" sz="1100" dirty="0"/>
          </a:p>
        </p:txBody>
      </p:sp>
      <p:sp>
        <p:nvSpPr>
          <p:cNvPr id="15" name="Shape 12"/>
          <p:cNvSpPr/>
          <p:nvPr/>
        </p:nvSpPr>
        <p:spPr>
          <a:xfrm>
            <a:off x="4928616" y="1801368"/>
            <a:ext cx="3995928" cy="22860"/>
          </a:xfrm>
          <a:prstGeom prst="rect">
            <a:avLst/>
          </a:prstGeom>
          <a:solidFill>
            <a:srgbClr val="AAFF00"/>
          </a:solidFill>
          <a:ln w="12700">
            <a:solidFill>
              <a:srgbClr val="AAFF00"/>
            </a:solidFill>
            <a:prstDash val="solid"/>
          </a:ln>
        </p:spPr>
        <p:txBody>
          <a:bodyPr/>
          <a:lstStyle/>
          <a:p>
            <a:endParaRPr lang="en-US"/>
          </a:p>
        </p:txBody>
      </p:sp>
      <p:sp>
        <p:nvSpPr>
          <p:cNvPr id="16" name="Text 13"/>
          <p:cNvSpPr/>
          <p:nvPr/>
        </p:nvSpPr>
        <p:spPr>
          <a:xfrm>
            <a:off x="492861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Day 30 NPS or CSAT pulse completed; no score below 30 without executive response plan</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Zero top-20 at-risk accounts lost in first 90 days without a documented intervention</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CEO outreach to top 50 accounts confirmed by end of Day 1</a:t>
            </a:r>
            <a:endParaRPr lang="en-US" sz="1050" dirty="0"/>
          </a:p>
        </p:txBody>
      </p:sp>
      <p:sp>
        <p:nvSpPr>
          <p:cNvPr id="17" name="Shape 14"/>
          <p:cNvSpPr/>
          <p:nvPr/>
        </p:nvSpPr>
        <p:spPr>
          <a:xfrm>
            <a:off x="320040" y="3136392"/>
            <a:ext cx="4251960" cy="1572768"/>
          </a:xfrm>
          <a:prstGeom prst="roundRect">
            <a:avLst>
              <a:gd name="adj" fmla="val 4070"/>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448056" y="3218688"/>
            <a:ext cx="399592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Sales Team</a:t>
            </a:r>
            <a:endParaRPr lang="en-US" sz="1100" dirty="0"/>
          </a:p>
        </p:txBody>
      </p:sp>
      <p:sp>
        <p:nvSpPr>
          <p:cNvPr id="19" name="Shape 16"/>
          <p:cNvSpPr/>
          <p:nvPr/>
        </p:nvSpPr>
        <p:spPr>
          <a:xfrm>
            <a:off x="448056" y="3511296"/>
            <a:ext cx="3995928" cy="22860"/>
          </a:xfrm>
          <a:prstGeom prst="rect">
            <a:avLst/>
          </a:prstGeom>
          <a:solidFill>
            <a:srgbClr val="AAFF00"/>
          </a:solidFill>
          <a:ln w="12700">
            <a:solidFill>
              <a:srgbClr val="AAFF00"/>
            </a:solidFill>
            <a:prstDash val="solid"/>
          </a:ln>
        </p:spPr>
        <p:txBody>
          <a:bodyPr/>
          <a:lstStyle/>
          <a:p>
            <a:endParaRPr lang="en-US"/>
          </a:p>
        </p:txBody>
      </p:sp>
      <p:sp>
        <p:nvSpPr>
          <p:cNvPr id="20" name="Text 17"/>
          <p:cNvSpPr/>
          <p:nvPr/>
        </p:nvSpPr>
        <p:spPr>
          <a:xfrm>
            <a:off x="44805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Top 10% revenue-generating reps at acquired company retained through Day 100</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All reps have one clear manager, territory assignment, and quota from Day 1</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Combined onboarding completed within 30 days; CRM certification before full cutover</a:t>
            </a:r>
            <a:endParaRPr lang="en-US" sz="1050" dirty="0"/>
          </a:p>
        </p:txBody>
      </p:sp>
      <p:sp>
        <p:nvSpPr>
          <p:cNvPr id="21" name="Shape 18"/>
          <p:cNvSpPr/>
          <p:nvPr/>
        </p:nvSpPr>
        <p:spPr>
          <a:xfrm>
            <a:off x="4800600" y="3136392"/>
            <a:ext cx="4251960" cy="1572768"/>
          </a:xfrm>
          <a:prstGeom prst="roundRect">
            <a:avLst>
              <a:gd name="adj" fmla="val 4070"/>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928616" y="3218688"/>
            <a:ext cx="399592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Synergy Realization</a:t>
            </a:r>
            <a:endParaRPr lang="en-US" sz="1100" dirty="0"/>
          </a:p>
        </p:txBody>
      </p:sp>
      <p:sp>
        <p:nvSpPr>
          <p:cNvPr id="23" name="Shape 20"/>
          <p:cNvSpPr/>
          <p:nvPr/>
        </p:nvSpPr>
        <p:spPr>
          <a:xfrm>
            <a:off x="4928616" y="3511296"/>
            <a:ext cx="3995928" cy="22860"/>
          </a:xfrm>
          <a:prstGeom prst="rect">
            <a:avLst/>
          </a:prstGeom>
          <a:solidFill>
            <a:srgbClr val="AAFF00"/>
          </a:solidFill>
          <a:ln w="12700">
            <a:solidFill>
              <a:srgbClr val="AAFF00"/>
            </a:solidFill>
            <a:prstDash val="solid"/>
          </a:ln>
        </p:spPr>
        <p:txBody>
          <a:bodyPr/>
          <a:lstStyle/>
          <a:p>
            <a:endParaRPr lang="en-US"/>
          </a:p>
        </p:txBody>
      </p:sp>
      <p:sp>
        <p:nvSpPr>
          <p:cNvPr id="24" name="Text 21"/>
          <p:cNvSpPr/>
          <p:nvPr/>
        </p:nvSpPr>
        <p:spPr>
          <a:xfrm>
            <a:off x="492861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Cross-sell revenue tracked by deal and rep — not blended with organic pipeline</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CRM-of-record selected and migration underway within 30 days of close</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Redundant sales tools and channel agreements rationalized by Day 60</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0FFF0"/>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AAFF00"/>
          </a:solidFill>
          <a:ln w="12700">
            <a:solidFill>
              <a:srgbClr val="AAFF0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12A2A"/>
          </a:solidFill>
          <a:ln w="12700">
            <a:solidFill>
              <a:srgbClr val="012A2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EXTENT OF INTEGRATION</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C5C"/>
                </a:solidFill>
                <a:latin typeface="Calibri" pitchFamily="34" charset="0"/>
                <a:ea typeface="Calibri" pitchFamily="34" charset="-122"/>
                <a:cs typeface="Calibri" pitchFamily="34" charset="-120"/>
              </a:rPr>
              <a:t>What is being unified, what is being transitioned, and what stays separate until BAU</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80"/>
                </a:solidFill>
                <a:latin typeface="Calibri" pitchFamily="34" charset="0"/>
                <a:ea typeface="Calibri" pitchFamily="34" charset="-122"/>
                <a:cs typeface="Calibri" pitchFamily="34" charset="-120"/>
              </a:rPr>
              <a:t>© Copyright 100-Day Advisors  |  Sales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C5C"/>
                </a:solidFill>
                <a:latin typeface="Calibri" pitchFamily="34" charset="0"/>
                <a:ea typeface="Calibri" pitchFamily="34" charset="-122"/>
                <a:cs typeface="Calibri" pitchFamily="34" charset="-120"/>
              </a:rPr>
              <a:t>3</a:t>
            </a:r>
            <a:endParaRPr lang="en-US" sz="900" dirty="0"/>
          </a:p>
        </p:txBody>
      </p:sp>
      <p:sp>
        <p:nvSpPr>
          <p:cNvPr id="9" name="Shape 6"/>
          <p:cNvSpPr/>
          <p:nvPr/>
        </p:nvSpPr>
        <p:spPr>
          <a:xfrm>
            <a:off x="320040" y="1426464"/>
            <a:ext cx="2715768" cy="3337560"/>
          </a:xfrm>
          <a:prstGeom prst="roundRect">
            <a:avLst>
              <a:gd name="adj" fmla="val 2357"/>
            </a:avLst>
          </a:prstGeom>
          <a:solidFill>
            <a:srgbClr val="023838"/>
          </a:solidFill>
          <a:ln w="12700">
            <a:solidFill>
              <a:srgbClr val="012A2A"/>
            </a:solidFill>
            <a:prstDash val="solid"/>
          </a:ln>
        </p:spPr>
        <p:txBody>
          <a:bodyPr/>
          <a:lstStyle/>
          <a:p>
            <a:endParaRPr lang="en-US"/>
          </a:p>
        </p:txBody>
      </p:sp>
      <p:sp>
        <p:nvSpPr>
          <p:cNvPr id="10" name="Text 7"/>
          <p:cNvSpPr/>
          <p:nvPr/>
        </p:nvSpPr>
        <p:spPr>
          <a:xfrm>
            <a:off x="429768" y="1517904"/>
            <a:ext cx="2496312" cy="347472"/>
          </a:xfrm>
          <a:prstGeom prst="rect">
            <a:avLst/>
          </a:prstGeom>
          <a:noFill/>
          <a:ln/>
        </p:spPr>
        <p:txBody>
          <a:bodyPr wrap="square" rtlCol="0" anchor="ctr"/>
          <a:lstStyle/>
          <a:p>
            <a:pPr marL="0" indent="0" algn="ctr">
              <a:buNone/>
            </a:pPr>
            <a:r>
              <a:rPr lang="en-US" sz="1000" b="1" kern="0" spc="50" dirty="0">
                <a:solidFill>
                  <a:srgbClr val="AAFF00"/>
                </a:solidFill>
                <a:latin typeface="Cambria" pitchFamily="34" charset="0"/>
                <a:ea typeface="Cambria" pitchFamily="34" charset="-122"/>
                <a:cs typeface="Cambria" pitchFamily="34" charset="-120"/>
              </a:rPr>
              <a:t>FULLY INTEGRATE</a:t>
            </a:r>
            <a:endParaRPr lang="en-US" sz="1000" dirty="0"/>
          </a:p>
        </p:txBody>
      </p:sp>
      <p:sp>
        <p:nvSpPr>
          <p:cNvPr id="11" name="Shape 8"/>
          <p:cNvSpPr/>
          <p:nvPr/>
        </p:nvSpPr>
        <p:spPr>
          <a:xfrm>
            <a:off x="429768" y="1865376"/>
            <a:ext cx="2496312" cy="22860"/>
          </a:xfrm>
          <a:prstGeom prst="rect">
            <a:avLst/>
          </a:prstGeom>
          <a:solidFill>
            <a:srgbClr val="AAFF00"/>
          </a:solidFill>
          <a:ln w="12700">
            <a:solidFill>
              <a:srgbClr val="AAFF00"/>
            </a:solidFill>
            <a:prstDash val="solid"/>
          </a:ln>
        </p:spPr>
        <p:txBody>
          <a:bodyPr/>
          <a:lstStyle/>
          <a:p>
            <a:endParaRPr lang="en-US"/>
          </a:p>
        </p:txBody>
      </p:sp>
      <p:sp>
        <p:nvSpPr>
          <p:cNvPr id="12" name="Text 9"/>
          <p:cNvSpPr/>
          <p:nvPr/>
        </p:nvSpPr>
        <p:spPr>
          <a:xfrm>
            <a:off x="429768" y="1938528"/>
            <a:ext cx="2496312" cy="2697480"/>
          </a:xfrm>
          <a:prstGeom prst="rect">
            <a:avLst/>
          </a:prstGeom>
          <a:noFill/>
          <a:ln/>
        </p:spPr>
        <p:txBody>
          <a:bodyPr wrap="square" rtlCol="0" anchor="t"/>
          <a:lstStyle/>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Sales governance, RACI, and weekly reporting to IMO</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Customer communication strategy and messaging framework</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Combined sales enablement kit, battlecards, and objection handling guides</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Territory freeze and assignment approval process from Day 1</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Pipeline reporting definitions and forecast cadence</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Sales compensation and incentive plan</a:t>
            </a:r>
            <a:endParaRPr lang="en-US" sz="1050" dirty="0"/>
          </a:p>
        </p:txBody>
      </p:sp>
      <p:sp>
        <p:nvSpPr>
          <p:cNvPr id="13" name="Shape 10"/>
          <p:cNvSpPr/>
          <p:nvPr/>
        </p:nvSpPr>
        <p:spPr>
          <a:xfrm>
            <a:off x="3191256" y="1426464"/>
            <a:ext cx="2715768" cy="3337560"/>
          </a:xfrm>
          <a:prstGeom prst="roundRect">
            <a:avLst>
              <a:gd name="adj" fmla="val 2357"/>
            </a:avLst>
          </a:prstGeom>
          <a:solidFill>
            <a:srgbClr val="023838"/>
          </a:solidFill>
          <a:ln w="12700">
            <a:solidFill>
              <a:srgbClr val="012A2A"/>
            </a:solidFill>
            <a:prstDash val="solid"/>
          </a:ln>
        </p:spPr>
        <p:txBody>
          <a:bodyPr/>
          <a:lstStyle/>
          <a:p>
            <a:endParaRPr lang="en-US"/>
          </a:p>
        </p:txBody>
      </p:sp>
      <p:sp>
        <p:nvSpPr>
          <p:cNvPr id="14" name="Text 11"/>
          <p:cNvSpPr/>
          <p:nvPr/>
        </p:nvSpPr>
        <p:spPr>
          <a:xfrm>
            <a:off x="3300984" y="1517904"/>
            <a:ext cx="2496312" cy="347472"/>
          </a:xfrm>
          <a:prstGeom prst="rect">
            <a:avLst/>
          </a:prstGeom>
          <a:noFill/>
          <a:ln/>
        </p:spPr>
        <p:txBody>
          <a:bodyPr wrap="square" rtlCol="0" anchor="ctr"/>
          <a:lstStyle/>
          <a:p>
            <a:pPr marL="0" indent="0" algn="ctr">
              <a:buNone/>
            </a:pPr>
            <a:r>
              <a:rPr lang="en-US" sz="1000" b="1" kern="0" spc="50" dirty="0">
                <a:solidFill>
                  <a:srgbClr val="AAFF00"/>
                </a:solidFill>
                <a:latin typeface="Cambria" pitchFamily="34" charset="0"/>
                <a:ea typeface="Cambria" pitchFamily="34" charset="-122"/>
                <a:cs typeface="Cambria" pitchFamily="34" charset="-120"/>
              </a:rPr>
              <a:t>PHASED / TRANSITIONAL</a:t>
            </a:r>
            <a:endParaRPr lang="en-US" sz="1000" dirty="0"/>
          </a:p>
        </p:txBody>
      </p:sp>
      <p:sp>
        <p:nvSpPr>
          <p:cNvPr id="15" name="Shape 12"/>
          <p:cNvSpPr/>
          <p:nvPr/>
        </p:nvSpPr>
        <p:spPr>
          <a:xfrm>
            <a:off x="3300984" y="1865376"/>
            <a:ext cx="2496312" cy="22860"/>
          </a:xfrm>
          <a:prstGeom prst="rect">
            <a:avLst/>
          </a:prstGeom>
          <a:solidFill>
            <a:srgbClr val="AAFF00"/>
          </a:solidFill>
          <a:ln w="12700">
            <a:solidFill>
              <a:srgbClr val="AAFF00"/>
            </a:solidFill>
            <a:prstDash val="solid"/>
          </a:ln>
        </p:spPr>
        <p:txBody>
          <a:bodyPr/>
          <a:lstStyle/>
          <a:p>
            <a:endParaRPr lang="en-US"/>
          </a:p>
        </p:txBody>
      </p:sp>
      <p:sp>
        <p:nvSpPr>
          <p:cNvPr id="16" name="Text 13"/>
          <p:cNvSpPr/>
          <p:nvPr/>
        </p:nvSpPr>
        <p:spPr>
          <a:xfrm>
            <a:off x="3300984" y="1938528"/>
            <a:ext cx="2496312" cy="2697480"/>
          </a:xfrm>
          <a:prstGeom prst="rect">
            <a:avLst/>
          </a:prstGeom>
          <a:noFill/>
          <a:ln/>
        </p:spPr>
        <p:txBody>
          <a:bodyPr wrap="square" rtlCol="0" anchor="t"/>
          <a:lstStyle/>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CRM of record — selected within 30 days; migration complete by Day 100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Combined GTM strategy and pricing approval matrix — Day 30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Sales org design and role rationalization — finalized by Day 60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Channel partner program — consolidated tiers and agreements by Day 60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Contract templates harmonized to acquirer standard by Day 30</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Combined QBR cadence established for top accounts by Day 60</a:t>
            </a:r>
            <a:endParaRPr lang="en-US" sz="1050" dirty="0"/>
          </a:p>
        </p:txBody>
      </p:sp>
      <p:sp>
        <p:nvSpPr>
          <p:cNvPr id="17" name="Shape 14"/>
          <p:cNvSpPr/>
          <p:nvPr/>
        </p:nvSpPr>
        <p:spPr>
          <a:xfrm>
            <a:off x="6062472" y="1426464"/>
            <a:ext cx="2715768" cy="3337560"/>
          </a:xfrm>
          <a:prstGeom prst="roundRect">
            <a:avLst>
              <a:gd name="adj" fmla="val 2357"/>
            </a:avLst>
          </a:prstGeom>
          <a:solidFill>
            <a:srgbClr val="023838"/>
          </a:solidFill>
          <a:ln w="12700">
            <a:solidFill>
              <a:srgbClr val="012A2A"/>
            </a:solidFill>
            <a:prstDash val="solid"/>
          </a:ln>
        </p:spPr>
        <p:txBody>
          <a:bodyPr/>
          <a:lstStyle/>
          <a:p>
            <a:endParaRPr lang="en-US"/>
          </a:p>
        </p:txBody>
      </p:sp>
      <p:sp>
        <p:nvSpPr>
          <p:cNvPr id="18" name="Text 15"/>
          <p:cNvSpPr/>
          <p:nvPr/>
        </p:nvSpPr>
        <p:spPr>
          <a:xfrm>
            <a:off x="6172200" y="1517904"/>
            <a:ext cx="2496312" cy="347472"/>
          </a:xfrm>
          <a:prstGeom prst="rect">
            <a:avLst/>
          </a:prstGeom>
          <a:noFill/>
          <a:ln/>
        </p:spPr>
        <p:txBody>
          <a:bodyPr wrap="square" rtlCol="0" anchor="ctr"/>
          <a:lstStyle/>
          <a:p>
            <a:pPr marL="0" indent="0" algn="ctr">
              <a:buNone/>
            </a:pPr>
            <a:r>
              <a:rPr lang="en-US" sz="1000" b="1" kern="0" spc="50" dirty="0">
                <a:solidFill>
                  <a:srgbClr val="AAFF00"/>
                </a:solidFill>
                <a:latin typeface="Cambria" pitchFamily="34" charset="0"/>
                <a:ea typeface="Cambria" pitchFamily="34" charset="-122"/>
                <a:cs typeface="Cambria" pitchFamily="34" charset="-120"/>
              </a:rPr>
              <a:t>RETIRE / ELIMINATE</a:t>
            </a:r>
            <a:endParaRPr lang="en-US" sz="1000" dirty="0"/>
          </a:p>
        </p:txBody>
      </p:sp>
      <p:sp>
        <p:nvSpPr>
          <p:cNvPr id="19" name="Shape 16"/>
          <p:cNvSpPr/>
          <p:nvPr/>
        </p:nvSpPr>
        <p:spPr>
          <a:xfrm>
            <a:off x="6172200" y="1865376"/>
            <a:ext cx="2496312" cy="22860"/>
          </a:xfrm>
          <a:prstGeom prst="rect">
            <a:avLst/>
          </a:prstGeom>
          <a:solidFill>
            <a:srgbClr val="AAFF00"/>
          </a:solidFill>
          <a:ln w="12700">
            <a:solidFill>
              <a:srgbClr val="AAFF00"/>
            </a:solidFill>
            <a:prstDash val="solid"/>
          </a:ln>
        </p:spPr>
        <p:txBody>
          <a:bodyPr/>
          <a:lstStyle/>
          <a:p>
            <a:endParaRPr lang="en-US"/>
          </a:p>
        </p:txBody>
      </p:sp>
      <p:sp>
        <p:nvSpPr>
          <p:cNvPr id="20" name="Text 17"/>
          <p:cNvSpPr/>
          <p:nvPr/>
        </p:nvSpPr>
        <p:spPr>
          <a:xfrm>
            <a:off x="6172200" y="1938528"/>
            <a:ext cx="2496312" cy="2697480"/>
          </a:xfrm>
          <a:prstGeom prst="rect">
            <a:avLst/>
          </a:prstGeom>
          <a:noFill/>
          <a:ln/>
        </p:spPr>
        <p:txBody>
          <a:bodyPr wrap="square" rtlCol="0" anchor="t"/>
          <a:lstStyle/>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Duplicate CRM and sales technology tools — retired after migration</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Legacy branding and messaging on all customer-facing materials</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Overlapping channel partner agreements in same territories</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Separate pipeline review cadences — replaced by unified weekly review</a:t>
            </a:r>
            <a:endParaRPr lang="en-US" sz="1050" dirty="0"/>
          </a:p>
          <a:p>
            <a:pPr marL="342900" indent="-342900">
              <a:spcAft>
                <a:spcPts val="500"/>
              </a:spcAft>
              <a:buSzPct val="100000"/>
              <a:buChar char="•"/>
            </a:pPr>
            <a:r>
              <a:rPr lang="en-US" sz="1050" dirty="0">
                <a:solidFill>
                  <a:srgbClr val="FFFFFF"/>
                </a:solidFill>
                <a:latin typeface="Calibri" pitchFamily="34" charset="0"/>
                <a:ea typeface="Calibri" pitchFamily="34" charset="-122"/>
                <a:cs typeface="Calibri" pitchFamily="34" charset="-120"/>
              </a:rPr>
              <a:t>Legacy comp plans — replaced by combined plan by Day 60</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0FFF0"/>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AAFF00"/>
          </a:solidFill>
          <a:ln w="12700">
            <a:solidFill>
              <a:srgbClr val="AAFF0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12A2A"/>
          </a:solidFill>
          <a:ln w="12700">
            <a:solidFill>
              <a:srgbClr val="012A2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END STATES — WHAT 'INTEGRATION COMPLETE' LOOKS LIKE</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C5C"/>
                </a:solidFill>
                <a:latin typeface="Calibri" pitchFamily="34" charset="0"/>
                <a:ea typeface="Calibri" pitchFamily="34" charset="-122"/>
                <a:cs typeface="Calibri" pitchFamily="34" charset="-120"/>
              </a:rPr>
              <a:t>Observable outcomes that signal the Sales workstream is done — by audience</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80"/>
                </a:solidFill>
                <a:latin typeface="Calibri" pitchFamily="34" charset="0"/>
                <a:ea typeface="Calibri" pitchFamily="34" charset="-122"/>
                <a:cs typeface="Calibri" pitchFamily="34" charset="-120"/>
              </a:rPr>
              <a:t>© Copyright 100-Day Advisors  |  Sales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C5C"/>
                </a:solidFill>
                <a:latin typeface="Calibri" pitchFamily="34" charset="0"/>
                <a:ea typeface="Calibri" pitchFamily="34" charset="-122"/>
                <a:cs typeface="Calibri" pitchFamily="34" charset="-120"/>
              </a:rPr>
              <a:t>4</a:t>
            </a:r>
            <a:endParaRPr lang="en-US" sz="900" dirty="0"/>
          </a:p>
        </p:txBody>
      </p:sp>
      <p:sp>
        <p:nvSpPr>
          <p:cNvPr id="9" name="Shape 6"/>
          <p:cNvSpPr/>
          <p:nvPr/>
        </p:nvSpPr>
        <p:spPr>
          <a:xfrm>
            <a:off x="320040" y="1426464"/>
            <a:ext cx="4251960" cy="1572768"/>
          </a:xfrm>
          <a:prstGeom prst="roundRect">
            <a:avLst>
              <a:gd name="adj" fmla="val 4070"/>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399592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FOR SHAREHOLDERS</a:t>
            </a:r>
            <a:endParaRPr lang="en-US" sz="1100" dirty="0"/>
          </a:p>
        </p:txBody>
      </p:sp>
      <p:sp>
        <p:nvSpPr>
          <p:cNvPr id="11" name="Shape 8"/>
          <p:cNvSpPr/>
          <p:nvPr/>
        </p:nvSpPr>
        <p:spPr>
          <a:xfrm>
            <a:off x="448056" y="1801368"/>
            <a:ext cx="3995928" cy="22860"/>
          </a:xfrm>
          <a:prstGeom prst="rect">
            <a:avLst/>
          </a:prstGeom>
          <a:solidFill>
            <a:srgbClr val="AAFF00"/>
          </a:solidFill>
          <a:ln w="12700">
            <a:solidFill>
              <a:srgbClr val="AAFF00"/>
            </a:solidFill>
            <a:prstDash val="solid"/>
          </a:ln>
        </p:spPr>
        <p:txBody>
          <a:bodyPr/>
          <a:lstStyle/>
          <a:p>
            <a:endParaRPr lang="en-US"/>
          </a:p>
        </p:txBody>
      </p:sp>
      <p:sp>
        <p:nvSpPr>
          <p:cNvPr id="12" name="Text 9"/>
          <p:cNvSpPr/>
          <p:nvPr/>
        </p:nvSpPr>
        <p:spPr>
          <a:xfrm>
            <a:off x="44805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Revenue synergies confirmed against deal model at Day 100 gate review</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Cross-sell pipeline established and tracking separately from organic growth</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Combined sales org operating within BAU budget; no integration carryover costs</a:t>
            </a:r>
            <a:endParaRPr lang="en-US" sz="1050" dirty="0"/>
          </a:p>
        </p:txBody>
      </p:sp>
      <p:sp>
        <p:nvSpPr>
          <p:cNvPr id="13" name="Shape 10"/>
          <p:cNvSpPr/>
          <p:nvPr/>
        </p:nvSpPr>
        <p:spPr>
          <a:xfrm>
            <a:off x="4800600" y="1426464"/>
            <a:ext cx="4251960" cy="1572768"/>
          </a:xfrm>
          <a:prstGeom prst="roundRect">
            <a:avLst>
              <a:gd name="adj" fmla="val 4070"/>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4928616" y="1508760"/>
            <a:ext cx="399592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FOR CUSTOMERS</a:t>
            </a:r>
            <a:endParaRPr lang="en-US" sz="1100" dirty="0"/>
          </a:p>
        </p:txBody>
      </p:sp>
      <p:sp>
        <p:nvSpPr>
          <p:cNvPr id="15" name="Shape 12"/>
          <p:cNvSpPr/>
          <p:nvPr/>
        </p:nvSpPr>
        <p:spPr>
          <a:xfrm>
            <a:off x="4928616" y="1801368"/>
            <a:ext cx="3995928" cy="22860"/>
          </a:xfrm>
          <a:prstGeom prst="rect">
            <a:avLst/>
          </a:prstGeom>
          <a:solidFill>
            <a:srgbClr val="AAFF00"/>
          </a:solidFill>
          <a:ln w="12700">
            <a:solidFill>
              <a:srgbClr val="AAFF00"/>
            </a:solidFill>
            <a:prstDash val="solid"/>
          </a:ln>
        </p:spPr>
        <p:txBody>
          <a:bodyPr/>
          <a:lstStyle/>
          <a:p>
            <a:endParaRPr lang="en-US"/>
          </a:p>
        </p:txBody>
      </p:sp>
      <p:sp>
        <p:nvSpPr>
          <p:cNvPr id="16" name="Text 13"/>
          <p:cNvSpPr/>
          <p:nvPr/>
        </p:nvSpPr>
        <p:spPr>
          <a:xfrm>
            <a:off x="492861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Single point of contact, consistent service levels, and no contract disruption</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CEO-level communication delivered to all top accounts on Day 1</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Combined QBR cadence established; customers engaged on combined capabilities</a:t>
            </a:r>
            <a:endParaRPr lang="en-US" sz="1050" dirty="0"/>
          </a:p>
        </p:txBody>
      </p:sp>
      <p:sp>
        <p:nvSpPr>
          <p:cNvPr id="17" name="Shape 14"/>
          <p:cNvSpPr/>
          <p:nvPr/>
        </p:nvSpPr>
        <p:spPr>
          <a:xfrm>
            <a:off x="320040" y="3136392"/>
            <a:ext cx="4251960" cy="1572768"/>
          </a:xfrm>
          <a:prstGeom prst="roundRect">
            <a:avLst>
              <a:gd name="adj" fmla="val 4070"/>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448056" y="3218688"/>
            <a:ext cx="399592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FOR CHANNEL PARTNERS</a:t>
            </a:r>
            <a:endParaRPr lang="en-US" sz="1100" dirty="0"/>
          </a:p>
        </p:txBody>
      </p:sp>
      <p:sp>
        <p:nvSpPr>
          <p:cNvPr id="19" name="Shape 16"/>
          <p:cNvSpPr/>
          <p:nvPr/>
        </p:nvSpPr>
        <p:spPr>
          <a:xfrm>
            <a:off x="448056" y="3511296"/>
            <a:ext cx="3995928" cy="22860"/>
          </a:xfrm>
          <a:prstGeom prst="rect">
            <a:avLst/>
          </a:prstGeom>
          <a:solidFill>
            <a:srgbClr val="AAFF00"/>
          </a:solidFill>
          <a:ln w="12700">
            <a:solidFill>
              <a:srgbClr val="AAFF00"/>
            </a:solidFill>
            <a:prstDash val="solid"/>
          </a:ln>
        </p:spPr>
        <p:txBody>
          <a:bodyPr/>
          <a:lstStyle/>
          <a:p>
            <a:endParaRPr lang="en-US"/>
          </a:p>
        </p:txBody>
      </p:sp>
      <p:sp>
        <p:nvSpPr>
          <p:cNvPr id="20" name="Text 17"/>
          <p:cNvSpPr/>
          <p:nvPr/>
        </p:nvSpPr>
        <p:spPr>
          <a:xfrm>
            <a:off x="44805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Single combined partner program with rationalized tiers and clear rules of engagement</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Duplicate agreements in same territories eliminated; no double-payment of commissions</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Named single point of contact at combined entity for all partner inquiries</a:t>
            </a:r>
            <a:endParaRPr lang="en-US" sz="1050" dirty="0"/>
          </a:p>
        </p:txBody>
      </p:sp>
      <p:sp>
        <p:nvSpPr>
          <p:cNvPr id="21" name="Shape 18"/>
          <p:cNvSpPr/>
          <p:nvPr/>
        </p:nvSpPr>
        <p:spPr>
          <a:xfrm>
            <a:off x="4800600" y="3136392"/>
            <a:ext cx="4251960" cy="1572768"/>
          </a:xfrm>
          <a:prstGeom prst="roundRect">
            <a:avLst>
              <a:gd name="adj" fmla="val 4070"/>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928616" y="3218688"/>
            <a:ext cx="3995928"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FOR EMPLOYEES</a:t>
            </a:r>
            <a:endParaRPr lang="en-US" sz="1100" dirty="0"/>
          </a:p>
        </p:txBody>
      </p:sp>
      <p:sp>
        <p:nvSpPr>
          <p:cNvPr id="23" name="Shape 20"/>
          <p:cNvSpPr/>
          <p:nvPr/>
        </p:nvSpPr>
        <p:spPr>
          <a:xfrm>
            <a:off x="4928616" y="3511296"/>
            <a:ext cx="3995928" cy="22860"/>
          </a:xfrm>
          <a:prstGeom prst="rect">
            <a:avLst/>
          </a:prstGeom>
          <a:solidFill>
            <a:srgbClr val="AAFF00"/>
          </a:solidFill>
          <a:ln w="12700">
            <a:solidFill>
              <a:srgbClr val="AAFF00"/>
            </a:solidFill>
            <a:prstDash val="solid"/>
          </a:ln>
        </p:spPr>
        <p:txBody>
          <a:bodyPr/>
          <a:lstStyle/>
          <a:p>
            <a:endParaRPr lang="en-US"/>
          </a:p>
        </p:txBody>
      </p:sp>
      <p:sp>
        <p:nvSpPr>
          <p:cNvPr id="24" name="Text 21"/>
          <p:cNvSpPr/>
          <p:nvPr/>
        </p:nvSpPr>
        <p:spPr>
          <a:xfrm>
            <a:off x="492861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Every rep has one manager, one territory, one quota, and one CRM from Day 1</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Combined comp plan in place; no significant pay disparities between legacy populations</a:t>
            </a:r>
            <a:endParaRPr lang="en-US" sz="1050" dirty="0"/>
          </a:p>
          <a:p>
            <a:pPr marL="342900" indent="-342900">
              <a:spcAft>
                <a:spcPts val="300"/>
              </a:spcAft>
              <a:buSzPct val="100000"/>
              <a:buChar char="•"/>
            </a:pPr>
            <a:r>
              <a:rPr lang="en-US" sz="1050" dirty="0">
                <a:solidFill>
                  <a:srgbClr val="0A1F1F"/>
                </a:solidFill>
                <a:latin typeface="Calibri" pitchFamily="34" charset="0"/>
                <a:ea typeface="Calibri" pitchFamily="34" charset="-122"/>
                <a:cs typeface="Calibri" pitchFamily="34" charset="-120"/>
              </a:rPr>
              <a:t>Combined onboarding complete; all reps certified on CRM before full cutover</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0FFF0"/>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AAFF00"/>
          </a:solidFill>
          <a:ln w="12700">
            <a:solidFill>
              <a:srgbClr val="AAFF0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12A2A"/>
          </a:solidFill>
          <a:ln w="12700">
            <a:solidFill>
              <a:srgbClr val="012A2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NON-NEGOTIABLES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C5C"/>
                </a:solidFill>
                <a:latin typeface="Calibri" pitchFamily="34" charset="0"/>
                <a:ea typeface="Calibri" pitchFamily="34" charset="-122"/>
                <a:cs typeface="Calibri" pitchFamily="34" charset="-120"/>
              </a:rPr>
              <a:t>Sales commitments that cannot be deferred, delegated, or compromised</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80"/>
                </a:solidFill>
                <a:latin typeface="Calibri" pitchFamily="34" charset="0"/>
                <a:ea typeface="Calibri" pitchFamily="34" charset="-122"/>
                <a:cs typeface="Calibri" pitchFamily="34" charset="-120"/>
              </a:rPr>
              <a:t>© Copyright 100-Day Advisors  |  Sales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C5C"/>
                </a:solidFill>
                <a:latin typeface="Calibri" pitchFamily="34" charset="0"/>
                <a:ea typeface="Calibri" pitchFamily="34" charset="-122"/>
                <a:cs typeface="Calibri" pitchFamily="34" charset="-120"/>
              </a:rPr>
              <a:t>5</a:t>
            </a:r>
            <a:endParaRPr lang="en-US" sz="900" dirty="0"/>
          </a:p>
        </p:txBody>
      </p:sp>
      <p:sp>
        <p:nvSpPr>
          <p:cNvPr id="9" name="Shape 6"/>
          <p:cNvSpPr/>
          <p:nvPr/>
        </p:nvSpPr>
        <p:spPr>
          <a:xfrm>
            <a:off x="320040" y="1426464"/>
            <a:ext cx="2715768" cy="1572768"/>
          </a:xfrm>
          <a:prstGeom prst="roundRect">
            <a:avLst>
              <a:gd name="adj" fmla="val 4070"/>
            </a:avLst>
          </a:prstGeom>
          <a:solidFill>
            <a:srgbClr val="023838"/>
          </a:solidFill>
          <a:ln w="12700">
            <a:solidFill>
              <a:srgbClr val="012A2A"/>
            </a:solidFill>
            <a:prstDash val="solid"/>
          </a:ln>
        </p:spPr>
        <p:txBody>
          <a:bodyPr/>
          <a:lstStyle/>
          <a:p>
            <a:endParaRPr lang="en-US"/>
          </a:p>
        </p:txBody>
      </p:sp>
      <p:sp>
        <p:nvSpPr>
          <p:cNvPr id="10" name="Text 7"/>
          <p:cNvSpPr/>
          <p:nvPr/>
        </p:nvSpPr>
        <p:spPr>
          <a:xfrm>
            <a:off x="448056" y="1476676"/>
            <a:ext cx="2459736" cy="292608"/>
          </a:xfrm>
          <a:prstGeom prst="rect">
            <a:avLst/>
          </a:prstGeom>
          <a:noFill/>
          <a:ln/>
        </p:spPr>
        <p:txBody>
          <a:bodyPr wrap="square" rtlCol="0" anchor="ctr"/>
          <a:lstStyle/>
          <a:p>
            <a:pPr marL="0" indent="0">
              <a:buNone/>
            </a:pPr>
            <a:r>
              <a:rPr lang="en-US" sz="1100" b="1" dirty="0">
                <a:solidFill>
                  <a:srgbClr val="AAFF00"/>
                </a:solidFill>
                <a:latin typeface="Cambria" pitchFamily="34" charset="0"/>
                <a:ea typeface="Cambria" pitchFamily="34" charset="-122"/>
                <a:cs typeface="Cambria" pitchFamily="34" charset="-120"/>
              </a:rPr>
              <a:t>Day 1 All-Hands Before Any Customer Call</a:t>
            </a:r>
            <a:endParaRPr lang="en-US" sz="1100" dirty="0"/>
          </a:p>
        </p:txBody>
      </p:sp>
      <p:sp>
        <p:nvSpPr>
          <p:cNvPr id="11" name="Shape 8"/>
          <p:cNvSpPr/>
          <p:nvPr/>
        </p:nvSpPr>
        <p:spPr>
          <a:xfrm>
            <a:off x="448056" y="1801368"/>
            <a:ext cx="2459736" cy="22860"/>
          </a:xfrm>
          <a:prstGeom prst="rect">
            <a:avLst/>
          </a:prstGeom>
          <a:solidFill>
            <a:srgbClr val="AAFF00"/>
          </a:solidFill>
          <a:ln w="12700">
            <a:solidFill>
              <a:srgbClr val="AAFF00"/>
            </a:solidFill>
            <a:prstDash val="solid"/>
          </a:ln>
        </p:spPr>
        <p:txBody>
          <a:bodyPr/>
          <a:lstStyle/>
          <a:p>
            <a:endParaRPr lang="en-US"/>
          </a:p>
        </p:txBody>
      </p:sp>
      <p:sp>
        <p:nvSpPr>
          <p:cNvPr id="12" name="Text 9"/>
          <p:cNvSpPr/>
          <p:nvPr/>
        </p:nvSpPr>
        <p:spPr>
          <a:xfrm>
            <a:off x="448056" y="185623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The combined sales team all-hands happens in the first two hours of Day 1 — before reps call a single customer. A rep who calls a customer before hearing the leadership narrative creates messaging risk that cannot be undone.</a:t>
            </a:r>
            <a:endParaRPr lang="en-US" sz="1050" dirty="0"/>
          </a:p>
        </p:txBody>
      </p:sp>
      <p:sp>
        <p:nvSpPr>
          <p:cNvPr id="13" name="Shape 10"/>
          <p:cNvSpPr/>
          <p:nvPr/>
        </p:nvSpPr>
        <p:spPr>
          <a:xfrm>
            <a:off x="3191256" y="1426464"/>
            <a:ext cx="2715768" cy="1572768"/>
          </a:xfrm>
          <a:prstGeom prst="roundRect">
            <a:avLst>
              <a:gd name="adj" fmla="val 4070"/>
            </a:avLst>
          </a:prstGeom>
          <a:solidFill>
            <a:srgbClr val="023838"/>
          </a:solidFill>
          <a:ln w="12700">
            <a:solidFill>
              <a:srgbClr val="012A2A"/>
            </a:solidFill>
            <a:prstDash val="solid"/>
          </a:ln>
        </p:spPr>
        <p:txBody>
          <a:bodyPr/>
          <a:lstStyle/>
          <a:p>
            <a:endParaRPr lang="en-US"/>
          </a:p>
        </p:txBody>
      </p:sp>
      <p:sp>
        <p:nvSpPr>
          <p:cNvPr id="14" name="Text 11"/>
          <p:cNvSpPr/>
          <p:nvPr/>
        </p:nvSpPr>
        <p:spPr>
          <a:xfrm>
            <a:off x="3319272" y="1508760"/>
            <a:ext cx="2459736" cy="292608"/>
          </a:xfrm>
          <a:prstGeom prst="rect">
            <a:avLst/>
          </a:prstGeom>
          <a:noFill/>
          <a:ln/>
        </p:spPr>
        <p:txBody>
          <a:bodyPr wrap="square" rtlCol="0" anchor="ctr"/>
          <a:lstStyle/>
          <a:p>
            <a:pPr marL="0" indent="0">
              <a:buNone/>
            </a:pPr>
            <a:r>
              <a:rPr lang="en-US" sz="1100" b="1" dirty="0">
                <a:solidFill>
                  <a:srgbClr val="AAFF00"/>
                </a:solidFill>
                <a:latin typeface="Cambria" pitchFamily="34" charset="0"/>
                <a:ea typeface="Cambria" pitchFamily="34" charset="-122"/>
                <a:cs typeface="Cambria" pitchFamily="34" charset="-120"/>
              </a:rPr>
              <a:t>Territory Freeze from Day 1</a:t>
            </a:r>
            <a:endParaRPr lang="en-US" sz="1100" dirty="0"/>
          </a:p>
        </p:txBody>
      </p:sp>
      <p:sp>
        <p:nvSpPr>
          <p:cNvPr id="15" name="Shape 12"/>
          <p:cNvSpPr/>
          <p:nvPr/>
        </p:nvSpPr>
        <p:spPr>
          <a:xfrm>
            <a:off x="3319272" y="1801368"/>
            <a:ext cx="2459736" cy="22860"/>
          </a:xfrm>
          <a:prstGeom prst="rect">
            <a:avLst/>
          </a:prstGeom>
          <a:solidFill>
            <a:srgbClr val="AAFF00"/>
          </a:solidFill>
          <a:ln w="12700">
            <a:solidFill>
              <a:srgbClr val="AAFF00"/>
            </a:solidFill>
            <a:prstDash val="solid"/>
          </a:ln>
        </p:spPr>
        <p:txBody>
          <a:bodyPr/>
          <a:lstStyle/>
          <a:p>
            <a:endParaRPr lang="en-US"/>
          </a:p>
        </p:txBody>
      </p:sp>
      <p:sp>
        <p:nvSpPr>
          <p:cNvPr id="16" name="Text 13"/>
          <p:cNvSpPr/>
          <p:nvPr/>
        </p:nvSpPr>
        <p:spPr>
          <a:xfrm>
            <a:off x="3319272" y="185623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No territory reassignment without Sales Lead approval from the moment the deal closes. Uncontrolled changes in the first 30 days create customer confusion, rep conflict, and double-coverage gaps.</a:t>
            </a:r>
            <a:endParaRPr lang="en-US" sz="1050" dirty="0"/>
          </a:p>
        </p:txBody>
      </p:sp>
      <p:sp>
        <p:nvSpPr>
          <p:cNvPr id="17" name="Shape 14"/>
          <p:cNvSpPr/>
          <p:nvPr/>
        </p:nvSpPr>
        <p:spPr>
          <a:xfrm>
            <a:off x="6062472" y="1426464"/>
            <a:ext cx="2715768" cy="1572768"/>
          </a:xfrm>
          <a:prstGeom prst="roundRect">
            <a:avLst>
              <a:gd name="adj" fmla="val 4070"/>
            </a:avLst>
          </a:prstGeom>
          <a:solidFill>
            <a:srgbClr val="023838"/>
          </a:solidFill>
          <a:ln w="12700">
            <a:solidFill>
              <a:srgbClr val="012A2A"/>
            </a:solidFill>
            <a:prstDash val="solid"/>
          </a:ln>
        </p:spPr>
        <p:txBody>
          <a:bodyPr/>
          <a:lstStyle/>
          <a:p>
            <a:endParaRPr lang="en-US"/>
          </a:p>
        </p:txBody>
      </p:sp>
      <p:sp>
        <p:nvSpPr>
          <p:cNvPr id="18" name="Text 15"/>
          <p:cNvSpPr/>
          <p:nvPr/>
        </p:nvSpPr>
        <p:spPr>
          <a:xfrm>
            <a:off x="6190488" y="1476676"/>
            <a:ext cx="2459736" cy="292608"/>
          </a:xfrm>
          <a:prstGeom prst="rect">
            <a:avLst/>
          </a:prstGeom>
          <a:noFill/>
          <a:ln/>
        </p:spPr>
        <p:txBody>
          <a:bodyPr wrap="square" rtlCol="0" anchor="ctr"/>
          <a:lstStyle/>
          <a:p>
            <a:pPr marL="0" indent="0">
              <a:buNone/>
            </a:pPr>
            <a:r>
              <a:rPr lang="en-US" sz="1100" b="1" dirty="0">
                <a:solidFill>
                  <a:srgbClr val="AAFF00"/>
                </a:solidFill>
                <a:latin typeface="Cambria" pitchFamily="34" charset="0"/>
                <a:ea typeface="Cambria" pitchFamily="34" charset="-122"/>
                <a:cs typeface="Cambria" pitchFamily="34" charset="-120"/>
              </a:rPr>
              <a:t>CEO Letters to Top 50 Accounts on Day 1</a:t>
            </a:r>
            <a:endParaRPr lang="en-US" sz="1100" dirty="0"/>
          </a:p>
        </p:txBody>
      </p:sp>
      <p:sp>
        <p:nvSpPr>
          <p:cNvPr id="19" name="Shape 16"/>
          <p:cNvSpPr/>
          <p:nvPr/>
        </p:nvSpPr>
        <p:spPr>
          <a:xfrm>
            <a:off x="6190488" y="1801368"/>
            <a:ext cx="2459736" cy="22860"/>
          </a:xfrm>
          <a:prstGeom prst="rect">
            <a:avLst/>
          </a:prstGeom>
          <a:solidFill>
            <a:srgbClr val="AAFF00"/>
          </a:solidFill>
          <a:ln w="12700">
            <a:solidFill>
              <a:srgbClr val="AAFF00"/>
            </a:solidFill>
            <a:prstDash val="solid"/>
          </a:ln>
        </p:spPr>
        <p:txBody>
          <a:bodyPr/>
          <a:lstStyle/>
          <a:p>
            <a:endParaRPr lang="en-US"/>
          </a:p>
        </p:txBody>
      </p:sp>
      <p:sp>
        <p:nvSpPr>
          <p:cNvPr id="20" name="Text 17"/>
          <p:cNvSpPr/>
          <p:nvPr/>
        </p:nvSpPr>
        <p:spPr>
          <a:xfrm>
            <a:off x="6190488" y="185623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Personalized CEO communications go to the top 50 accounts on Day 1 — not Week 1, not after the all-hands. A generic letter or a delayed one signals that the account relationship is not a priority.</a:t>
            </a:r>
            <a:endParaRPr lang="en-US" sz="1050" dirty="0"/>
          </a:p>
        </p:txBody>
      </p:sp>
      <p:sp>
        <p:nvSpPr>
          <p:cNvPr id="21" name="Shape 18"/>
          <p:cNvSpPr/>
          <p:nvPr/>
        </p:nvSpPr>
        <p:spPr>
          <a:xfrm>
            <a:off x="320040" y="3118104"/>
            <a:ext cx="2715768" cy="1572768"/>
          </a:xfrm>
          <a:prstGeom prst="roundRect">
            <a:avLst>
              <a:gd name="adj" fmla="val 4070"/>
            </a:avLst>
          </a:prstGeom>
          <a:solidFill>
            <a:srgbClr val="023838"/>
          </a:solidFill>
          <a:ln w="12700">
            <a:solidFill>
              <a:srgbClr val="012A2A"/>
            </a:solidFill>
            <a:prstDash val="solid"/>
          </a:ln>
        </p:spPr>
        <p:txBody>
          <a:bodyPr/>
          <a:lstStyle/>
          <a:p>
            <a:endParaRPr lang="en-US"/>
          </a:p>
        </p:txBody>
      </p:sp>
      <p:sp>
        <p:nvSpPr>
          <p:cNvPr id="22" name="Text 19"/>
          <p:cNvSpPr/>
          <p:nvPr/>
        </p:nvSpPr>
        <p:spPr>
          <a:xfrm>
            <a:off x="448056" y="3200400"/>
            <a:ext cx="2459736" cy="292608"/>
          </a:xfrm>
          <a:prstGeom prst="rect">
            <a:avLst/>
          </a:prstGeom>
          <a:noFill/>
          <a:ln/>
        </p:spPr>
        <p:txBody>
          <a:bodyPr wrap="square" rtlCol="0" anchor="ctr"/>
          <a:lstStyle/>
          <a:p>
            <a:pPr marL="0" indent="0">
              <a:buNone/>
            </a:pPr>
            <a:r>
              <a:rPr lang="en-US" sz="1100" b="1" dirty="0">
                <a:solidFill>
                  <a:srgbClr val="AAFF00"/>
                </a:solidFill>
                <a:latin typeface="Cambria" pitchFamily="34" charset="0"/>
                <a:ea typeface="Cambria" pitchFamily="34" charset="-122"/>
                <a:cs typeface="Cambria" pitchFamily="34" charset="-120"/>
              </a:rPr>
              <a:t>CRM Decision Within 30 Days</a:t>
            </a:r>
            <a:endParaRPr lang="en-US" sz="1100" dirty="0"/>
          </a:p>
        </p:txBody>
      </p:sp>
      <p:sp>
        <p:nvSpPr>
          <p:cNvPr id="23" name="Shape 20"/>
          <p:cNvSpPr/>
          <p:nvPr/>
        </p:nvSpPr>
        <p:spPr>
          <a:xfrm>
            <a:off x="448056" y="3493008"/>
            <a:ext cx="2459736" cy="22860"/>
          </a:xfrm>
          <a:prstGeom prst="rect">
            <a:avLst/>
          </a:prstGeom>
          <a:solidFill>
            <a:srgbClr val="AAFF00"/>
          </a:solidFill>
          <a:ln w="12700">
            <a:solidFill>
              <a:srgbClr val="AAFF00"/>
            </a:solidFill>
            <a:prstDash val="solid"/>
          </a:ln>
        </p:spPr>
        <p:txBody>
          <a:bodyPr/>
          <a:lstStyle/>
          <a:p>
            <a:endParaRPr lang="en-US"/>
          </a:p>
        </p:txBody>
      </p:sp>
      <p:sp>
        <p:nvSpPr>
          <p:cNvPr id="24" name="Text 21"/>
          <p:cNvSpPr/>
          <p:nvPr/>
        </p:nvSpPr>
        <p:spPr>
          <a:xfrm>
            <a:off x="448056" y="354787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The CRM-of-record decision has a hard 30-day deadline. Every downstream integration decision — pipeline reporting, territory mapping, comp tracking, enablement — depends on it. Delay is not an option.</a:t>
            </a:r>
            <a:endParaRPr lang="en-US" sz="1050" dirty="0"/>
          </a:p>
        </p:txBody>
      </p:sp>
      <p:sp>
        <p:nvSpPr>
          <p:cNvPr id="25" name="Shape 22"/>
          <p:cNvSpPr/>
          <p:nvPr/>
        </p:nvSpPr>
        <p:spPr>
          <a:xfrm>
            <a:off x="3191256" y="3118104"/>
            <a:ext cx="2715768" cy="1572768"/>
          </a:xfrm>
          <a:prstGeom prst="roundRect">
            <a:avLst>
              <a:gd name="adj" fmla="val 4070"/>
            </a:avLst>
          </a:prstGeom>
          <a:solidFill>
            <a:srgbClr val="023838"/>
          </a:solidFill>
          <a:ln w="12700">
            <a:solidFill>
              <a:srgbClr val="012A2A"/>
            </a:solidFill>
            <a:prstDash val="solid"/>
          </a:ln>
        </p:spPr>
        <p:txBody>
          <a:bodyPr/>
          <a:lstStyle/>
          <a:p>
            <a:endParaRPr lang="en-US"/>
          </a:p>
        </p:txBody>
      </p:sp>
      <p:sp>
        <p:nvSpPr>
          <p:cNvPr id="26" name="Text 23"/>
          <p:cNvSpPr/>
          <p:nvPr/>
        </p:nvSpPr>
        <p:spPr>
          <a:xfrm>
            <a:off x="3319272" y="3200400"/>
            <a:ext cx="2459736" cy="292608"/>
          </a:xfrm>
          <a:prstGeom prst="rect">
            <a:avLst/>
          </a:prstGeom>
          <a:noFill/>
          <a:ln/>
        </p:spPr>
        <p:txBody>
          <a:bodyPr wrap="square" rtlCol="0" anchor="ctr"/>
          <a:lstStyle/>
          <a:p>
            <a:pPr marL="0" indent="0">
              <a:buNone/>
            </a:pPr>
            <a:r>
              <a:rPr lang="en-US" sz="1100" b="1" dirty="0">
                <a:solidFill>
                  <a:srgbClr val="AAFF00"/>
                </a:solidFill>
                <a:latin typeface="Cambria" pitchFamily="34" charset="0"/>
                <a:ea typeface="Cambria" pitchFamily="34" charset="-122"/>
                <a:cs typeface="Cambria" pitchFamily="34" charset="-120"/>
              </a:rPr>
              <a:t>No Double-Counting of Pipeline</a:t>
            </a:r>
            <a:endParaRPr lang="en-US" sz="1100" dirty="0"/>
          </a:p>
        </p:txBody>
      </p:sp>
      <p:sp>
        <p:nvSpPr>
          <p:cNvPr id="27" name="Shape 24"/>
          <p:cNvSpPr/>
          <p:nvPr/>
        </p:nvSpPr>
        <p:spPr>
          <a:xfrm>
            <a:off x="3319272" y="3493008"/>
            <a:ext cx="2459736" cy="22860"/>
          </a:xfrm>
          <a:prstGeom prst="rect">
            <a:avLst/>
          </a:prstGeom>
          <a:solidFill>
            <a:srgbClr val="AAFF00"/>
          </a:solidFill>
          <a:ln w="12700">
            <a:solidFill>
              <a:srgbClr val="AAFF00"/>
            </a:solidFill>
            <a:prstDash val="solid"/>
          </a:ln>
        </p:spPr>
        <p:txBody>
          <a:bodyPr/>
          <a:lstStyle/>
          <a:p>
            <a:endParaRPr lang="en-US"/>
          </a:p>
        </p:txBody>
      </p:sp>
      <p:sp>
        <p:nvSpPr>
          <p:cNvPr id="28" name="Text 25"/>
          <p:cNvSpPr/>
          <p:nvPr/>
        </p:nvSpPr>
        <p:spPr>
          <a:xfrm>
            <a:off x="3319272" y="354787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Cross-sell and synergy revenue is tracked separately from organic pipeline from Day 1. Mixing them produces inflated forecasts that mislead the board and mask whether the deal thesis is being delivered.</a:t>
            </a:r>
            <a:endParaRPr lang="en-US" sz="1050" dirty="0"/>
          </a:p>
        </p:txBody>
      </p:sp>
      <p:sp>
        <p:nvSpPr>
          <p:cNvPr id="29" name="Shape 26"/>
          <p:cNvSpPr/>
          <p:nvPr/>
        </p:nvSpPr>
        <p:spPr>
          <a:xfrm>
            <a:off x="6062472" y="3118104"/>
            <a:ext cx="2715768" cy="1572768"/>
          </a:xfrm>
          <a:prstGeom prst="roundRect">
            <a:avLst>
              <a:gd name="adj" fmla="val 4070"/>
            </a:avLst>
          </a:prstGeom>
          <a:solidFill>
            <a:srgbClr val="023838"/>
          </a:solidFill>
          <a:ln w="12700">
            <a:solidFill>
              <a:srgbClr val="012A2A"/>
            </a:solidFill>
            <a:prstDash val="solid"/>
          </a:ln>
        </p:spPr>
        <p:txBody>
          <a:bodyPr/>
          <a:lstStyle/>
          <a:p>
            <a:endParaRPr lang="en-US"/>
          </a:p>
        </p:txBody>
      </p:sp>
      <p:sp>
        <p:nvSpPr>
          <p:cNvPr id="30" name="Text 27"/>
          <p:cNvSpPr/>
          <p:nvPr/>
        </p:nvSpPr>
        <p:spPr>
          <a:xfrm>
            <a:off x="6190488" y="3168316"/>
            <a:ext cx="2459736" cy="292608"/>
          </a:xfrm>
          <a:prstGeom prst="rect">
            <a:avLst/>
          </a:prstGeom>
          <a:noFill/>
          <a:ln/>
        </p:spPr>
        <p:txBody>
          <a:bodyPr wrap="square" rtlCol="0" anchor="ctr"/>
          <a:lstStyle/>
          <a:p>
            <a:pPr marL="0" indent="0">
              <a:buNone/>
            </a:pPr>
            <a:r>
              <a:rPr lang="en-US" sz="1100" b="1" dirty="0">
                <a:solidFill>
                  <a:srgbClr val="AAFF00"/>
                </a:solidFill>
                <a:latin typeface="Cambria" pitchFamily="34" charset="0"/>
                <a:ea typeface="Cambria" pitchFamily="34" charset="-122"/>
                <a:cs typeface="Cambria" pitchFamily="34" charset="-120"/>
              </a:rPr>
              <a:t>Comp Plan Parity Across Legacy Populations</a:t>
            </a:r>
            <a:endParaRPr lang="en-US" sz="1100" dirty="0"/>
          </a:p>
        </p:txBody>
      </p:sp>
      <p:sp>
        <p:nvSpPr>
          <p:cNvPr id="31" name="Shape 28"/>
          <p:cNvSpPr/>
          <p:nvPr/>
        </p:nvSpPr>
        <p:spPr>
          <a:xfrm>
            <a:off x="6190488" y="3493008"/>
            <a:ext cx="2459736" cy="22860"/>
          </a:xfrm>
          <a:prstGeom prst="rect">
            <a:avLst/>
          </a:prstGeom>
          <a:solidFill>
            <a:srgbClr val="AAFF00"/>
          </a:solidFill>
          <a:ln w="12700">
            <a:solidFill>
              <a:srgbClr val="AAFF00"/>
            </a:solidFill>
            <a:prstDash val="solid"/>
          </a:ln>
        </p:spPr>
        <p:txBody>
          <a:bodyPr/>
          <a:lstStyle/>
          <a:p>
            <a:endParaRPr lang="en-US"/>
          </a:p>
        </p:txBody>
      </p:sp>
      <p:sp>
        <p:nvSpPr>
          <p:cNvPr id="32" name="Text 29"/>
          <p:cNvSpPr/>
          <p:nvPr/>
        </p:nvSpPr>
        <p:spPr>
          <a:xfrm>
            <a:off x="6190488" y="354787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The combined comp plan must be modeled for earnings impact on both rep populations before it is finalized. A plan that pays acquired reps significantly less for equivalent performance will drive the attrition it was designed to prevent.</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0FFF0"/>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AAFF00"/>
          </a:solidFill>
          <a:ln w="12700">
            <a:solidFill>
              <a:srgbClr val="AAFF0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12A2A"/>
          </a:solidFill>
          <a:ln w="12700">
            <a:solidFill>
              <a:srgbClr val="012A2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GOVERNANCE MODEL</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C5C"/>
                </a:solidFill>
                <a:latin typeface="Calibri" pitchFamily="34" charset="0"/>
                <a:ea typeface="Calibri" pitchFamily="34" charset="-122"/>
                <a:cs typeface="Calibri" pitchFamily="34" charset="-120"/>
              </a:rPr>
              <a:t>Who owns what — Sales sub-workstream leads and their responsibilities</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80"/>
                </a:solidFill>
                <a:latin typeface="Calibri" pitchFamily="34" charset="0"/>
                <a:ea typeface="Calibri" pitchFamily="34" charset="-122"/>
                <a:cs typeface="Calibri" pitchFamily="34" charset="-120"/>
              </a:rPr>
              <a:t>© Copyright 100-Day Advisors  |  Sales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C5C"/>
                </a:solidFill>
                <a:latin typeface="Calibri" pitchFamily="34" charset="0"/>
                <a:ea typeface="Calibri" pitchFamily="34" charset="-122"/>
                <a:cs typeface="Calibri" pitchFamily="34" charset="-120"/>
              </a:rPr>
              <a:t>6</a:t>
            </a:r>
            <a:endParaRPr lang="en-US" sz="900" dirty="0"/>
          </a:p>
        </p:txBody>
      </p:sp>
      <p:sp>
        <p:nvSpPr>
          <p:cNvPr id="9" name="Shape 6"/>
          <p:cNvSpPr/>
          <p:nvPr/>
        </p:nvSpPr>
        <p:spPr>
          <a:xfrm>
            <a:off x="320040" y="1426464"/>
            <a:ext cx="2715768" cy="1389888"/>
          </a:xfrm>
          <a:prstGeom prst="roundRect">
            <a:avLst>
              <a:gd name="adj" fmla="val 4605"/>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2459736"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VP Sales / Sales Lead</a:t>
            </a:r>
            <a:endParaRPr lang="en-US" sz="1100" dirty="0"/>
          </a:p>
        </p:txBody>
      </p:sp>
      <p:sp>
        <p:nvSpPr>
          <p:cNvPr id="11" name="Shape 8"/>
          <p:cNvSpPr/>
          <p:nvPr/>
        </p:nvSpPr>
        <p:spPr>
          <a:xfrm>
            <a:off x="448056" y="1801368"/>
            <a:ext cx="2459736" cy="22860"/>
          </a:xfrm>
          <a:prstGeom prst="rect">
            <a:avLst/>
          </a:prstGeom>
          <a:solidFill>
            <a:srgbClr val="AAFF00"/>
          </a:solidFill>
          <a:ln w="12700">
            <a:solidFill>
              <a:srgbClr val="AAFF00"/>
            </a:solidFill>
            <a:prstDash val="solid"/>
          </a:ln>
        </p:spPr>
        <p:txBody>
          <a:bodyPr/>
          <a:lstStyle/>
          <a:p>
            <a:endParaRPr lang="en-US"/>
          </a:p>
        </p:txBody>
      </p:sp>
      <p:sp>
        <p:nvSpPr>
          <p:cNvPr id="12" name="Text 9"/>
          <p:cNvSpPr/>
          <p:nvPr/>
        </p:nvSpPr>
        <p:spPr>
          <a:xfrm>
            <a:off x="448056" y="1856232"/>
            <a:ext cx="2459736" cy="850392"/>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Single accountable owner for the Sales workstream. Certifies Day 1 readiness. Attends Steering Committee. Owns org design, territory, quota, and comp plan decisions.</a:t>
            </a:r>
            <a:endParaRPr lang="en-US" sz="1050" dirty="0"/>
          </a:p>
        </p:txBody>
      </p:sp>
      <p:sp>
        <p:nvSpPr>
          <p:cNvPr id="13" name="Shape 10"/>
          <p:cNvSpPr/>
          <p:nvPr/>
        </p:nvSpPr>
        <p:spPr>
          <a:xfrm>
            <a:off x="3191256" y="1426464"/>
            <a:ext cx="2715768" cy="1389888"/>
          </a:xfrm>
          <a:prstGeom prst="roundRect">
            <a:avLst>
              <a:gd name="adj" fmla="val 4605"/>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3319272" y="1508760"/>
            <a:ext cx="2459736"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Sales Operations Lead</a:t>
            </a:r>
            <a:endParaRPr lang="en-US" sz="1100" dirty="0"/>
          </a:p>
        </p:txBody>
      </p:sp>
      <p:sp>
        <p:nvSpPr>
          <p:cNvPr id="15" name="Shape 12"/>
          <p:cNvSpPr/>
          <p:nvPr/>
        </p:nvSpPr>
        <p:spPr>
          <a:xfrm>
            <a:off x="3319272" y="1801368"/>
            <a:ext cx="2459736" cy="22860"/>
          </a:xfrm>
          <a:prstGeom prst="rect">
            <a:avLst/>
          </a:prstGeom>
          <a:solidFill>
            <a:srgbClr val="AAFF00"/>
          </a:solidFill>
          <a:ln w="12700">
            <a:solidFill>
              <a:srgbClr val="AAFF00"/>
            </a:solidFill>
            <a:prstDash val="solid"/>
          </a:ln>
        </p:spPr>
        <p:txBody>
          <a:bodyPr/>
          <a:lstStyle/>
          <a:p>
            <a:endParaRPr lang="en-US"/>
          </a:p>
        </p:txBody>
      </p:sp>
      <p:sp>
        <p:nvSpPr>
          <p:cNvPr id="16" name="Text 13"/>
          <p:cNvSpPr/>
          <p:nvPr/>
        </p:nvSpPr>
        <p:spPr>
          <a:xfrm>
            <a:off x="3319272" y="1856232"/>
            <a:ext cx="2459736" cy="850392"/>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Owns integration plan, RAID log, and weekly status to IMO. Manages pipeline audit, CRM selection, reporting alignment, and territory assignment execution.</a:t>
            </a:r>
            <a:endParaRPr lang="en-US" sz="1050" dirty="0"/>
          </a:p>
        </p:txBody>
      </p:sp>
      <p:sp>
        <p:nvSpPr>
          <p:cNvPr id="17" name="Shape 14"/>
          <p:cNvSpPr/>
          <p:nvPr/>
        </p:nvSpPr>
        <p:spPr>
          <a:xfrm>
            <a:off x="6062472" y="1426464"/>
            <a:ext cx="2715768" cy="1389888"/>
          </a:xfrm>
          <a:prstGeom prst="roundRect">
            <a:avLst>
              <a:gd name="adj" fmla="val 4605"/>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6190488" y="1508760"/>
            <a:ext cx="2459736"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Marketing / Enablement Lead</a:t>
            </a:r>
            <a:endParaRPr lang="en-US" sz="1100" dirty="0"/>
          </a:p>
        </p:txBody>
      </p:sp>
      <p:sp>
        <p:nvSpPr>
          <p:cNvPr id="19" name="Shape 16"/>
          <p:cNvSpPr/>
          <p:nvPr/>
        </p:nvSpPr>
        <p:spPr>
          <a:xfrm>
            <a:off x="6190488" y="1801368"/>
            <a:ext cx="2459736" cy="22860"/>
          </a:xfrm>
          <a:prstGeom prst="rect">
            <a:avLst/>
          </a:prstGeom>
          <a:solidFill>
            <a:srgbClr val="AAFF00"/>
          </a:solidFill>
          <a:ln w="12700">
            <a:solidFill>
              <a:srgbClr val="AAFF00"/>
            </a:solidFill>
            <a:prstDash val="solid"/>
          </a:ln>
        </p:spPr>
        <p:txBody>
          <a:bodyPr/>
          <a:lstStyle/>
          <a:p>
            <a:endParaRPr lang="en-US"/>
          </a:p>
        </p:txBody>
      </p:sp>
      <p:sp>
        <p:nvSpPr>
          <p:cNvPr id="20" name="Text 17"/>
          <p:cNvSpPr/>
          <p:nvPr/>
        </p:nvSpPr>
        <p:spPr>
          <a:xfrm>
            <a:off x="6190488" y="1856232"/>
            <a:ext cx="2459736" cy="850392"/>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Owns customer communication strategy, sales enablement kit, onboarding program, pitch decks, battlecards, and objection handling guides.</a:t>
            </a:r>
            <a:endParaRPr lang="en-US" sz="1050" dirty="0"/>
          </a:p>
        </p:txBody>
      </p:sp>
      <p:sp>
        <p:nvSpPr>
          <p:cNvPr id="21" name="Shape 18"/>
          <p:cNvSpPr/>
          <p:nvPr/>
        </p:nvSpPr>
        <p:spPr>
          <a:xfrm>
            <a:off x="320040" y="2935224"/>
            <a:ext cx="2715768" cy="1389888"/>
          </a:xfrm>
          <a:prstGeom prst="roundRect">
            <a:avLst>
              <a:gd name="adj" fmla="val 4605"/>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48056" y="3017520"/>
            <a:ext cx="2459736"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Channel Sales Lead</a:t>
            </a:r>
            <a:endParaRPr lang="en-US" sz="1100" dirty="0"/>
          </a:p>
        </p:txBody>
      </p:sp>
      <p:sp>
        <p:nvSpPr>
          <p:cNvPr id="23" name="Shape 20"/>
          <p:cNvSpPr/>
          <p:nvPr/>
        </p:nvSpPr>
        <p:spPr>
          <a:xfrm>
            <a:off x="448056" y="3310128"/>
            <a:ext cx="2459736" cy="22860"/>
          </a:xfrm>
          <a:prstGeom prst="rect">
            <a:avLst/>
          </a:prstGeom>
          <a:solidFill>
            <a:srgbClr val="AAFF00"/>
          </a:solidFill>
          <a:ln w="12700">
            <a:solidFill>
              <a:srgbClr val="AAFF00"/>
            </a:solidFill>
            <a:prstDash val="solid"/>
          </a:ln>
        </p:spPr>
        <p:txBody>
          <a:bodyPr/>
          <a:lstStyle/>
          <a:p>
            <a:endParaRPr lang="en-US"/>
          </a:p>
        </p:txBody>
      </p:sp>
      <p:sp>
        <p:nvSpPr>
          <p:cNvPr id="24" name="Text 21"/>
          <p:cNvSpPr/>
          <p:nvPr/>
        </p:nvSpPr>
        <p:spPr>
          <a:xfrm>
            <a:off x="448056" y="3364992"/>
            <a:ext cx="2459736" cy="850392"/>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Owns channel partner inventory, conflict identification, partner communications on Day 1, and combined channel program design through Day 60.</a:t>
            </a:r>
            <a:endParaRPr lang="en-US" sz="1050" dirty="0"/>
          </a:p>
        </p:txBody>
      </p:sp>
      <p:sp>
        <p:nvSpPr>
          <p:cNvPr id="25" name="Shape 22"/>
          <p:cNvSpPr/>
          <p:nvPr/>
        </p:nvSpPr>
        <p:spPr>
          <a:xfrm>
            <a:off x="3191256" y="2935224"/>
            <a:ext cx="2715768" cy="1389888"/>
          </a:xfrm>
          <a:prstGeom prst="roundRect">
            <a:avLst>
              <a:gd name="adj" fmla="val 4605"/>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26" name="Text 23"/>
          <p:cNvSpPr/>
          <p:nvPr/>
        </p:nvSpPr>
        <p:spPr>
          <a:xfrm>
            <a:off x="3319272" y="3017520"/>
            <a:ext cx="2459736"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Finance / Pricing Lead</a:t>
            </a:r>
            <a:endParaRPr lang="en-US" sz="1100" dirty="0"/>
          </a:p>
        </p:txBody>
      </p:sp>
      <p:sp>
        <p:nvSpPr>
          <p:cNvPr id="27" name="Shape 24"/>
          <p:cNvSpPr/>
          <p:nvPr/>
        </p:nvSpPr>
        <p:spPr>
          <a:xfrm>
            <a:off x="3319272" y="3310128"/>
            <a:ext cx="2459736" cy="22860"/>
          </a:xfrm>
          <a:prstGeom prst="rect">
            <a:avLst/>
          </a:prstGeom>
          <a:solidFill>
            <a:srgbClr val="AAFF00"/>
          </a:solidFill>
          <a:ln w="12700">
            <a:solidFill>
              <a:srgbClr val="AAFF00"/>
            </a:solidFill>
            <a:prstDash val="solid"/>
          </a:ln>
        </p:spPr>
        <p:txBody>
          <a:bodyPr/>
          <a:lstStyle/>
          <a:p>
            <a:endParaRPr lang="en-US"/>
          </a:p>
        </p:txBody>
      </p:sp>
      <p:sp>
        <p:nvSpPr>
          <p:cNvPr id="28" name="Text 25"/>
          <p:cNvSpPr/>
          <p:nvPr/>
        </p:nvSpPr>
        <p:spPr>
          <a:xfrm>
            <a:off x="3319272" y="3364992"/>
            <a:ext cx="2459736" cy="850392"/>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Owns combined pricing strategy, approval matrix, contract template harmonization, revenue synergy tracking, and 30/60/90-day revenue forecasting.</a:t>
            </a:r>
            <a:endParaRPr lang="en-US" sz="1050" dirty="0"/>
          </a:p>
        </p:txBody>
      </p:sp>
      <p:sp>
        <p:nvSpPr>
          <p:cNvPr id="29" name="Shape 26"/>
          <p:cNvSpPr/>
          <p:nvPr/>
        </p:nvSpPr>
        <p:spPr>
          <a:xfrm>
            <a:off x="6062472" y="2935224"/>
            <a:ext cx="2715768" cy="1389888"/>
          </a:xfrm>
          <a:prstGeom prst="roundRect">
            <a:avLst>
              <a:gd name="adj" fmla="val 4605"/>
            </a:avLst>
          </a:prstGeom>
          <a:solidFill>
            <a:srgbClr val="FFFFFF"/>
          </a:solidFill>
          <a:ln w="12700">
            <a:solidFill>
              <a:srgbClr val="D4F0D4"/>
            </a:solidFill>
            <a:prstDash val="solid"/>
          </a:ln>
          <a:effectLst>
            <a:outerShdw blurRad="76200" dist="25400" dir="2700000" algn="bl" rotWithShape="0">
              <a:srgbClr val="000000">
                <a:alpha val="9000"/>
              </a:srgbClr>
            </a:outerShdw>
          </a:effectLst>
        </p:spPr>
        <p:txBody>
          <a:bodyPr/>
          <a:lstStyle/>
          <a:p>
            <a:endParaRPr lang="en-US"/>
          </a:p>
        </p:txBody>
      </p:sp>
      <p:sp>
        <p:nvSpPr>
          <p:cNvPr id="30" name="Text 27"/>
          <p:cNvSpPr/>
          <p:nvPr/>
        </p:nvSpPr>
        <p:spPr>
          <a:xfrm>
            <a:off x="6190488" y="3017520"/>
            <a:ext cx="2459736" cy="292608"/>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IMO (Integration Mgmt Office)</a:t>
            </a:r>
            <a:endParaRPr lang="en-US" sz="1100" dirty="0"/>
          </a:p>
        </p:txBody>
      </p:sp>
      <p:sp>
        <p:nvSpPr>
          <p:cNvPr id="31" name="Shape 28"/>
          <p:cNvSpPr/>
          <p:nvPr/>
        </p:nvSpPr>
        <p:spPr>
          <a:xfrm>
            <a:off x="6190488" y="3310128"/>
            <a:ext cx="2459736" cy="22860"/>
          </a:xfrm>
          <a:prstGeom prst="rect">
            <a:avLst/>
          </a:prstGeom>
          <a:solidFill>
            <a:srgbClr val="AAFF00"/>
          </a:solidFill>
          <a:ln w="12700">
            <a:solidFill>
              <a:srgbClr val="AAFF00"/>
            </a:solidFill>
            <a:prstDash val="solid"/>
          </a:ln>
        </p:spPr>
        <p:txBody>
          <a:bodyPr/>
          <a:lstStyle/>
          <a:p>
            <a:endParaRPr lang="en-US"/>
          </a:p>
        </p:txBody>
      </p:sp>
      <p:sp>
        <p:nvSpPr>
          <p:cNvPr id="32" name="Text 29"/>
          <p:cNvSpPr/>
          <p:nvPr/>
        </p:nvSpPr>
        <p:spPr>
          <a:xfrm>
            <a:off x="6190488" y="3364992"/>
            <a:ext cx="2459736" cy="850392"/>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Cross-workstream coordination and steering committee reporting. Receives Sales status weekly. Facilitates Day 30 and Day 100 gate reviews. Escalates unresolved blockers.</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0FFF0"/>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AAFF00"/>
          </a:solidFill>
          <a:ln w="12700">
            <a:solidFill>
              <a:srgbClr val="AAFF0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12A2A"/>
          </a:solidFill>
          <a:ln w="12700">
            <a:solidFill>
              <a:srgbClr val="012A2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GUIDING PRINCIPLES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C5C"/>
                </a:solidFill>
                <a:latin typeface="Calibri" pitchFamily="34" charset="0"/>
                <a:ea typeface="Calibri" pitchFamily="34" charset="-122"/>
                <a:cs typeface="Calibri" pitchFamily="34" charset="-120"/>
              </a:rPr>
              <a:t>The criteria that guide every Sales integration decision</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80"/>
                </a:solidFill>
                <a:latin typeface="Calibri" pitchFamily="34" charset="0"/>
                <a:ea typeface="Calibri" pitchFamily="34" charset="-122"/>
                <a:cs typeface="Calibri" pitchFamily="34" charset="-120"/>
              </a:rPr>
              <a:t>© Copyright 100-Day Advisors  |  Sales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C5C"/>
                </a:solidFill>
                <a:latin typeface="Calibri" pitchFamily="34" charset="0"/>
                <a:ea typeface="Calibri" pitchFamily="34" charset="-122"/>
                <a:cs typeface="Calibri" pitchFamily="34" charset="-120"/>
              </a:rPr>
              <a:t>7</a:t>
            </a:r>
            <a:endParaRPr lang="en-US" sz="900" dirty="0"/>
          </a:p>
        </p:txBody>
      </p:sp>
      <p:sp>
        <p:nvSpPr>
          <p:cNvPr id="9" name="Shape 6"/>
          <p:cNvSpPr/>
          <p:nvPr/>
        </p:nvSpPr>
        <p:spPr>
          <a:xfrm>
            <a:off x="320040" y="1426464"/>
            <a:ext cx="4251960" cy="731520"/>
          </a:xfrm>
          <a:prstGeom prst="roundRect">
            <a:avLst>
              <a:gd name="adj" fmla="val 8750"/>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10" name="Shape 7"/>
          <p:cNvSpPr/>
          <p:nvPr/>
        </p:nvSpPr>
        <p:spPr>
          <a:xfrm>
            <a:off x="429768" y="1600200"/>
            <a:ext cx="347472" cy="347472"/>
          </a:xfrm>
          <a:prstGeom prst="line">
            <a:avLst/>
          </a:prstGeom>
          <a:solidFill>
            <a:srgbClr val="012A2A"/>
          </a:solidFill>
          <a:ln w="12700">
            <a:solidFill>
              <a:srgbClr val="012A2A"/>
            </a:solidFill>
            <a:prstDash val="solid"/>
          </a:ln>
        </p:spPr>
        <p:txBody>
          <a:bodyPr/>
          <a:lstStyle/>
          <a:p>
            <a:endParaRPr lang="en-US"/>
          </a:p>
        </p:txBody>
      </p:sp>
      <p:sp>
        <p:nvSpPr>
          <p:cNvPr id="11" name="Text 8"/>
          <p:cNvSpPr/>
          <p:nvPr/>
        </p:nvSpPr>
        <p:spPr>
          <a:xfrm>
            <a:off x="429768" y="1600200"/>
            <a:ext cx="347472" cy="347472"/>
          </a:xfrm>
          <a:prstGeom prst="rect">
            <a:avLst/>
          </a:prstGeom>
          <a:noFill/>
          <a:ln/>
        </p:spPr>
        <p:txBody>
          <a:bodyPr wrap="square" lIns="0" tIns="0" rIns="0" bIns="0" rtlCol="0" anchor="ctr"/>
          <a:lstStyle/>
          <a:p>
            <a:pPr marL="0" indent="0" algn="ctr">
              <a:buNone/>
            </a:pPr>
            <a:r>
              <a:rPr lang="en-US" sz="900" b="1" dirty="0">
                <a:solidFill>
                  <a:srgbClr val="AAFF00"/>
                </a:solidFill>
                <a:latin typeface="Cambria" pitchFamily="34" charset="0"/>
                <a:ea typeface="Cambria" pitchFamily="34" charset="-122"/>
                <a:cs typeface="Cambria" pitchFamily="34" charset="-120"/>
              </a:rPr>
              <a:t>01</a:t>
            </a:r>
            <a:endParaRPr lang="en-US" sz="900" dirty="0"/>
          </a:p>
        </p:txBody>
      </p:sp>
      <p:sp>
        <p:nvSpPr>
          <p:cNvPr id="12" name="Text 9"/>
          <p:cNvSpPr/>
          <p:nvPr/>
        </p:nvSpPr>
        <p:spPr>
          <a:xfrm>
            <a:off x="868680" y="1378178"/>
            <a:ext cx="3575304" cy="256032"/>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Customers First, Process Second</a:t>
            </a:r>
            <a:endParaRPr lang="en-US" sz="1100" dirty="0"/>
          </a:p>
        </p:txBody>
      </p:sp>
      <p:sp>
        <p:nvSpPr>
          <p:cNvPr id="13" name="Text 10"/>
          <p:cNvSpPr/>
          <p:nvPr/>
        </p:nvSpPr>
        <p:spPr>
          <a:xfrm>
            <a:off x="868680" y="1625066"/>
            <a:ext cx="3575304" cy="402336"/>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If a process decision creates customer risk, the customer wins. Every integration action is evaluated against its impact on existing revenue and customer relationships before it is approved.</a:t>
            </a:r>
            <a:endParaRPr lang="en-US" sz="1000" dirty="0"/>
          </a:p>
        </p:txBody>
      </p:sp>
      <p:sp>
        <p:nvSpPr>
          <p:cNvPr id="14" name="Shape 11"/>
          <p:cNvSpPr/>
          <p:nvPr/>
        </p:nvSpPr>
        <p:spPr>
          <a:xfrm>
            <a:off x="4727448" y="1426464"/>
            <a:ext cx="4251960" cy="731520"/>
          </a:xfrm>
          <a:prstGeom prst="roundRect">
            <a:avLst>
              <a:gd name="adj" fmla="val 8750"/>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15" name="Shape 12"/>
          <p:cNvSpPr/>
          <p:nvPr/>
        </p:nvSpPr>
        <p:spPr>
          <a:xfrm>
            <a:off x="4837176" y="1600200"/>
            <a:ext cx="347472" cy="347472"/>
          </a:xfrm>
          <a:prstGeom prst="line">
            <a:avLst/>
          </a:prstGeom>
          <a:solidFill>
            <a:srgbClr val="012A2A"/>
          </a:solidFill>
          <a:ln w="12700">
            <a:solidFill>
              <a:srgbClr val="012A2A"/>
            </a:solidFill>
            <a:prstDash val="solid"/>
          </a:ln>
        </p:spPr>
        <p:txBody>
          <a:bodyPr/>
          <a:lstStyle/>
          <a:p>
            <a:endParaRPr lang="en-US"/>
          </a:p>
        </p:txBody>
      </p:sp>
      <p:sp>
        <p:nvSpPr>
          <p:cNvPr id="16" name="Text 13"/>
          <p:cNvSpPr/>
          <p:nvPr/>
        </p:nvSpPr>
        <p:spPr>
          <a:xfrm>
            <a:off x="4837176" y="1600200"/>
            <a:ext cx="347472" cy="347472"/>
          </a:xfrm>
          <a:prstGeom prst="rect">
            <a:avLst/>
          </a:prstGeom>
          <a:noFill/>
          <a:ln/>
        </p:spPr>
        <p:txBody>
          <a:bodyPr wrap="square" lIns="0" tIns="0" rIns="0" bIns="0" rtlCol="0" anchor="ctr"/>
          <a:lstStyle/>
          <a:p>
            <a:pPr marL="0" indent="0" algn="ctr">
              <a:buNone/>
            </a:pPr>
            <a:r>
              <a:rPr lang="en-US" sz="900" b="1" dirty="0">
                <a:solidFill>
                  <a:srgbClr val="AAFF00"/>
                </a:solidFill>
                <a:latin typeface="Cambria" pitchFamily="34" charset="0"/>
                <a:ea typeface="Cambria" pitchFamily="34" charset="-122"/>
                <a:cs typeface="Cambria" pitchFamily="34" charset="-120"/>
              </a:rPr>
              <a:t>02</a:t>
            </a:r>
            <a:endParaRPr lang="en-US" sz="900" dirty="0"/>
          </a:p>
        </p:txBody>
      </p:sp>
      <p:sp>
        <p:nvSpPr>
          <p:cNvPr id="17" name="Text 14"/>
          <p:cNvSpPr/>
          <p:nvPr/>
        </p:nvSpPr>
        <p:spPr>
          <a:xfrm>
            <a:off x="5276088" y="1378178"/>
            <a:ext cx="3575304" cy="256032"/>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Relationship Continuity Over Efficiency</a:t>
            </a:r>
            <a:endParaRPr lang="en-US" sz="1100" dirty="0"/>
          </a:p>
        </p:txBody>
      </p:sp>
      <p:sp>
        <p:nvSpPr>
          <p:cNvPr id="18" name="Text 15"/>
          <p:cNvSpPr/>
          <p:nvPr/>
        </p:nvSpPr>
        <p:spPr>
          <a:xfrm>
            <a:off x="5276088" y="1625066"/>
            <a:ext cx="3575304" cy="402336"/>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Assign account owners based on who has the stronger existing relationship — not geography or org chart proximity. Relationship continuity is the single biggest driver of retention.</a:t>
            </a:r>
            <a:endParaRPr lang="en-US" sz="1000" dirty="0"/>
          </a:p>
        </p:txBody>
      </p:sp>
      <p:sp>
        <p:nvSpPr>
          <p:cNvPr id="19" name="Shape 16"/>
          <p:cNvSpPr/>
          <p:nvPr/>
        </p:nvSpPr>
        <p:spPr>
          <a:xfrm>
            <a:off x="320040" y="2249424"/>
            <a:ext cx="4251960" cy="731520"/>
          </a:xfrm>
          <a:prstGeom prst="roundRect">
            <a:avLst>
              <a:gd name="adj" fmla="val 8750"/>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20" name="Shape 17"/>
          <p:cNvSpPr/>
          <p:nvPr/>
        </p:nvSpPr>
        <p:spPr>
          <a:xfrm>
            <a:off x="429768" y="2423160"/>
            <a:ext cx="347472" cy="347472"/>
          </a:xfrm>
          <a:prstGeom prst="line">
            <a:avLst/>
          </a:prstGeom>
          <a:solidFill>
            <a:srgbClr val="012A2A"/>
          </a:solidFill>
          <a:ln w="12700">
            <a:solidFill>
              <a:srgbClr val="012A2A"/>
            </a:solidFill>
            <a:prstDash val="solid"/>
          </a:ln>
        </p:spPr>
        <p:txBody>
          <a:bodyPr/>
          <a:lstStyle/>
          <a:p>
            <a:endParaRPr lang="en-US"/>
          </a:p>
        </p:txBody>
      </p:sp>
      <p:sp>
        <p:nvSpPr>
          <p:cNvPr id="21" name="Text 18"/>
          <p:cNvSpPr/>
          <p:nvPr/>
        </p:nvSpPr>
        <p:spPr>
          <a:xfrm>
            <a:off x="429768" y="2423160"/>
            <a:ext cx="347472" cy="347472"/>
          </a:xfrm>
          <a:prstGeom prst="rect">
            <a:avLst/>
          </a:prstGeom>
          <a:noFill/>
          <a:ln/>
        </p:spPr>
        <p:txBody>
          <a:bodyPr wrap="square" lIns="0" tIns="0" rIns="0" bIns="0" rtlCol="0" anchor="ctr"/>
          <a:lstStyle/>
          <a:p>
            <a:pPr marL="0" indent="0" algn="ctr">
              <a:buNone/>
            </a:pPr>
            <a:r>
              <a:rPr lang="en-US" sz="900" b="1" dirty="0">
                <a:solidFill>
                  <a:srgbClr val="AAFF00"/>
                </a:solidFill>
                <a:latin typeface="Cambria" pitchFamily="34" charset="0"/>
                <a:ea typeface="Cambria" pitchFamily="34" charset="-122"/>
                <a:cs typeface="Cambria" pitchFamily="34" charset="-120"/>
              </a:rPr>
              <a:t>03</a:t>
            </a:r>
            <a:endParaRPr lang="en-US" sz="900" dirty="0"/>
          </a:p>
        </p:txBody>
      </p:sp>
      <p:sp>
        <p:nvSpPr>
          <p:cNvPr id="22" name="Text 19"/>
          <p:cNvSpPr/>
          <p:nvPr/>
        </p:nvSpPr>
        <p:spPr>
          <a:xfrm>
            <a:off x="868680" y="2201138"/>
            <a:ext cx="3575304" cy="256032"/>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One Owner Per Account</a:t>
            </a:r>
            <a:endParaRPr lang="en-US" sz="1100" dirty="0"/>
          </a:p>
        </p:txBody>
      </p:sp>
      <p:sp>
        <p:nvSpPr>
          <p:cNvPr id="23" name="Text 20"/>
          <p:cNvSpPr/>
          <p:nvPr/>
        </p:nvSpPr>
        <p:spPr>
          <a:xfrm>
            <a:off x="868680" y="2448026"/>
            <a:ext cx="3575304" cy="402336"/>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Every customer account has one named owner from Day 1. An unowned account that receives a competitor call with no response is a preventable churn event.</a:t>
            </a:r>
            <a:endParaRPr lang="en-US" sz="1000" dirty="0"/>
          </a:p>
        </p:txBody>
      </p:sp>
      <p:sp>
        <p:nvSpPr>
          <p:cNvPr id="24" name="Shape 21"/>
          <p:cNvSpPr/>
          <p:nvPr/>
        </p:nvSpPr>
        <p:spPr>
          <a:xfrm>
            <a:off x="4727448" y="2249424"/>
            <a:ext cx="4251960" cy="731520"/>
          </a:xfrm>
          <a:prstGeom prst="roundRect">
            <a:avLst>
              <a:gd name="adj" fmla="val 8750"/>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25" name="Shape 22"/>
          <p:cNvSpPr/>
          <p:nvPr/>
        </p:nvSpPr>
        <p:spPr>
          <a:xfrm>
            <a:off x="4837176" y="2423160"/>
            <a:ext cx="347472" cy="347472"/>
          </a:xfrm>
          <a:prstGeom prst="line">
            <a:avLst/>
          </a:prstGeom>
          <a:solidFill>
            <a:srgbClr val="012A2A"/>
          </a:solidFill>
          <a:ln w="12700">
            <a:solidFill>
              <a:srgbClr val="012A2A"/>
            </a:solidFill>
            <a:prstDash val="solid"/>
          </a:ln>
        </p:spPr>
        <p:txBody>
          <a:bodyPr/>
          <a:lstStyle/>
          <a:p>
            <a:endParaRPr lang="en-US"/>
          </a:p>
        </p:txBody>
      </p:sp>
      <p:sp>
        <p:nvSpPr>
          <p:cNvPr id="26" name="Text 23"/>
          <p:cNvSpPr/>
          <p:nvPr/>
        </p:nvSpPr>
        <p:spPr>
          <a:xfrm>
            <a:off x="4837176" y="2423160"/>
            <a:ext cx="347472" cy="347472"/>
          </a:xfrm>
          <a:prstGeom prst="rect">
            <a:avLst/>
          </a:prstGeom>
          <a:noFill/>
          <a:ln/>
        </p:spPr>
        <p:txBody>
          <a:bodyPr wrap="square" lIns="0" tIns="0" rIns="0" bIns="0" rtlCol="0" anchor="ctr"/>
          <a:lstStyle/>
          <a:p>
            <a:pPr marL="0" indent="0" algn="ctr">
              <a:buNone/>
            </a:pPr>
            <a:r>
              <a:rPr lang="en-US" sz="900" b="1" dirty="0">
                <a:solidFill>
                  <a:srgbClr val="AAFF00"/>
                </a:solidFill>
                <a:latin typeface="Cambria" pitchFamily="34" charset="0"/>
                <a:ea typeface="Cambria" pitchFamily="34" charset="-122"/>
                <a:cs typeface="Cambria" pitchFamily="34" charset="-120"/>
              </a:rPr>
              <a:t>04</a:t>
            </a:r>
            <a:endParaRPr lang="en-US" sz="900" dirty="0"/>
          </a:p>
        </p:txBody>
      </p:sp>
      <p:sp>
        <p:nvSpPr>
          <p:cNvPr id="27" name="Text 24"/>
          <p:cNvSpPr/>
          <p:nvPr/>
        </p:nvSpPr>
        <p:spPr>
          <a:xfrm>
            <a:off x="5276088" y="2201138"/>
            <a:ext cx="3575304" cy="256032"/>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Separate Synergy from Organic</a:t>
            </a:r>
            <a:endParaRPr lang="en-US" sz="1100" dirty="0"/>
          </a:p>
        </p:txBody>
      </p:sp>
      <p:sp>
        <p:nvSpPr>
          <p:cNvPr id="28" name="Text 25"/>
          <p:cNvSpPr/>
          <p:nvPr/>
        </p:nvSpPr>
        <p:spPr>
          <a:xfrm>
            <a:off x="5276088" y="2448026"/>
            <a:ext cx="3575304" cy="402336"/>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Cross-sell and deal-model synergy revenue is tracked separately from organic pipeline. Blending them hides whether the deal thesis is being delivered and misleads leadership and the board.</a:t>
            </a:r>
            <a:endParaRPr lang="en-US" sz="1000" dirty="0"/>
          </a:p>
        </p:txBody>
      </p:sp>
      <p:sp>
        <p:nvSpPr>
          <p:cNvPr id="29" name="Shape 26"/>
          <p:cNvSpPr/>
          <p:nvPr/>
        </p:nvSpPr>
        <p:spPr>
          <a:xfrm>
            <a:off x="320040" y="3072384"/>
            <a:ext cx="4251960" cy="731520"/>
          </a:xfrm>
          <a:prstGeom prst="roundRect">
            <a:avLst>
              <a:gd name="adj" fmla="val 8750"/>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30" name="Shape 27"/>
          <p:cNvSpPr/>
          <p:nvPr/>
        </p:nvSpPr>
        <p:spPr>
          <a:xfrm>
            <a:off x="429768" y="3246120"/>
            <a:ext cx="347472" cy="347472"/>
          </a:xfrm>
          <a:prstGeom prst="line">
            <a:avLst/>
          </a:prstGeom>
          <a:solidFill>
            <a:srgbClr val="012A2A"/>
          </a:solidFill>
          <a:ln w="12700">
            <a:solidFill>
              <a:srgbClr val="012A2A"/>
            </a:solidFill>
            <a:prstDash val="solid"/>
          </a:ln>
        </p:spPr>
        <p:txBody>
          <a:bodyPr/>
          <a:lstStyle/>
          <a:p>
            <a:endParaRPr lang="en-US"/>
          </a:p>
        </p:txBody>
      </p:sp>
      <p:sp>
        <p:nvSpPr>
          <p:cNvPr id="31" name="Text 28"/>
          <p:cNvSpPr/>
          <p:nvPr/>
        </p:nvSpPr>
        <p:spPr>
          <a:xfrm>
            <a:off x="429768" y="3246120"/>
            <a:ext cx="347472" cy="347472"/>
          </a:xfrm>
          <a:prstGeom prst="rect">
            <a:avLst/>
          </a:prstGeom>
          <a:noFill/>
          <a:ln/>
        </p:spPr>
        <p:txBody>
          <a:bodyPr wrap="square" lIns="0" tIns="0" rIns="0" bIns="0" rtlCol="0" anchor="ctr"/>
          <a:lstStyle/>
          <a:p>
            <a:pPr marL="0" indent="0" algn="ctr">
              <a:buNone/>
            </a:pPr>
            <a:r>
              <a:rPr lang="en-US" sz="900" b="1" dirty="0">
                <a:solidFill>
                  <a:srgbClr val="AAFF00"/>
                </a:solidFill>
                <a:latin typeface="Cambria" pitchFamily="34" charset="0"/>
                <a:ea typeface="Cambria" pitchFamily="34" charset="-122"/>
                <a:cs typeface="Cambria" pitchFamily="34" charset="-120"/>
              </a:rPr>
              <a:t>05</a:t>
            </a:r>
            <a:endParaRPr lang="en-US" sz="900" dirty="0"/>
          </a:p>
        </p:txBody>
      </p:sp>
      <p:sp>
        <p:nvSpPr>
          <p:cNvPr id="32" name="Text 29"/>
          <p:cNvSpPr/>
          <p:nvPr/>
        </p:nvSpPr>
        <p:spPr>
          <a:xfrm>
            <a:off x="868680" y="3024098"/>
            <a:ext cx="3575304" cy="256032"/>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Decide CRM Early, Not Perfectly</a:t>
            </a:r>
            <a:endParaRPr lang="en-US" sz="1100" dirty="0"/>
          </a:p>
        </p:txBody>
      </p:sp>
      <p:sp>
        <p:nvSpPr>
          <p:cNvPr id="33" name="Text 30"/>
          <p:cNvSpPr/>
          <p:nvPr/>
        </p:nvSpPr>
        <p:spPr>
          <a:xfrm>
            <a:off x="868680" y="3270986"/>
            <a:ext cx="3575304" cy="402336"/>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A good CRM decision made in 30 days is worth more than the perfect decision made in 90. Every downstream integration timeline is gated on this choice.</a:t>
            </a:r>
            <a:endParaRPr lang="en-US" sz="1000" dirty="0"/>
          </a:p>
        </p:txBody>
      </p:sp>
      <p:sp>
        <p:nvSpPr>
          <p:cNvPr id="34" name="Shape 31"/>
          <p:cNvSpPr/>
          <p:nvPr/>
        </p:nvSpPr>
        <p:spPr>
          <a:xfrm>
            <a:off x="4727448" y="3088426"/>
            <a:ext cx="4251960" cy="731520"/>
          </a:xfrm>
          <a:prstGeom prst="roundRect">
            <a:avLst>
              <a:gd name="adj" fmla="val 8750"/>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35" name="Shape 32"/>
          <p:cNvSpPr/>
          <p:nvPr/>
        </p:nvSpPr>
        <p:spPr>
          <a:xfrm>
            <a:off x="4837176" y="3246120"/>
            <a:ext cx="347472" cy="347472"/>
          </a:xfrm>
          <a:prstGeom prst="line">
            <a:avLst/>
          </a:prstGeom>
          <a:solidFill>
            <a:srgbClr val="012A2A"/>
          </a:solidFill>
          <a:ln w="12700">
            <a:solidFill>
              <a:srgbClr val="012A2A"/>
            </a:solidFill>
            <a:prstDash val="solid"/>
          </a:ln>
        </p:spPr>
        <p:txBody>
          <a:bodyPr/>
          <a:lstStyle/>
          <a:p>
            <a:endParaRPr lang="en-US"/>
          </a:p>
        </p:txBody>
      </p:sp>
      <p:sp>
        <p:nvSpPr>
          <p:cNvPr id="36" name="Text 33"/>
          <p:cNvSpPr/>
          <p:nvPr/>
        </p:nvSpPr>
        <p:spPr>
          <a:xfrm>
            <a:off x="4837176" y="3246120"/>
            <a:ext cx="347472" cy="347472"/>
          </a:xfrm>
          <a:prstGeom prst="rect">
            <a:avLst/>
          </a:prstGeom>
          <a:noFill/>
          <a:ln/>
        </p:spPr>
        <p:txBody>
          <a:bodyPr wrap="square" lIns="0" tIns="0" rIns="0" bIns="0" rtlCol="0" anchor="ctr"/>
          <a:lstStyle/>
          <a:p>
            <a:pPr marL="0" indent="0" algn="ctr">
              <a:buNone/>
            </a:pPr>
            <a:r>
              <a:rPr lang="en-US" sz="900" b="1" dirty="0">
                <a:solidFill>
                  <a:srgbClr val="AAFF00"/>
                </a:solidFill>
                <a:latin typeface="Cambria" pitchFamily="34" charset="0"/>
                <a:ea typeface="Cambria" pitchFamily="34" charset="-122"/>
                <a:cs typeface="Cambria" pitchFamily="34" charset="-120"/>
              </a:rPr>
              <a:t>06</a:t>
            </a:r>
            <a:endParaRPr lang="en-US" sz="900" dirty="0"/>
          </a:p>
        </p:txBody>
      </p:sp>
      <p:sp>
        <p:nvSpPr>
          <p:cNvPr id="37" name="Text 34"/>
          <p:cNvSpPr/>
          <p:nvPr/>
        </p:nvSpPr>
        <p:spPr>
          <a:xfrm>
            <a:off x="5276088" y="3064203"/>
            <a:ext cx="3575304" cy="256032"/>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Front-Load Enablement</a:t>
            </a:r>
            <a:endParaRPr lang="en-US" sz="1100" dirty="0"/>
          </a:p>
        </p:txBody>
      </p:sp>
      <p:sp>
        <p:nvSpPr>
          <p:cNvPr id="38" name="Text 35"/>
          <p:cNvSpPr/>
          <p:nvPr/>
        </p:nvSpPr>
        <p:spPr>
          <a:xfrm>
            <a:off x="5276088" y="3287028"/>
            <a:ext cx="3575304" cy="402336"/>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Sales reps are most receptive to training and onboarding in the first 30 days. After 60 days, quota pressure dominates. Load the highest-value content into the first month and enforce it.</a:t>
            </a:r>
            <a:endParaRPr lang="en-US" sz="1000" dirty="0"/>
          </a:p>
        </p:txBody>
      </p:sp>
      <p:sp>
        <p:nvSpPr>
          <p:cNvPr id="39" name="Shape 36"/>
          <p:cNvSpPr/>
          <p:nvPr/>
        </p:nvSpPr>
        <p:spPr>
          <a:xfrm>
            <a:off x="320040" y="3895344"/>
            <a:ext cx="4251960" cy="731520"/>
          </a:xfrm>
          <a:prstGeom prst="roundRect">
            <a:avLst>
              <a:gd name="adj" fmla="val 8750"/>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40" name="Shape 37"/>
          <p:cNvSpPr/>
          <p:nvPr/>
        </p:nvSpPr>
        <p:spPr>
          <a:xfrm>
            <a:off x="429768" y="4069080"/>
            <a:ext cx="347472" cy="347472"/>
          </a:xfrm>
          <a:prstGeom prst="line">
            <a:avLst/>
          </a:prstGeom>
          <a:solidFill>
            <a:srgbClr val="012A2A"/>
          </a:solidFill>
          <a:ln w="12700">
            <a:solidFill>
              <a:srgbClr val="012A2A"/>
            </a:solidFill>
            <a:prstDash val="solid"/>
          </a:ln>
        </p:spPr>
        <p:txBody>
          <a:bodyPr/>
          <a:lstStyle/>
          <a:p>
            <a:endParaRPr lang="en-US"/>
          </a:p>
        </p:txBody>
      </p:sp>
      <p:sp>
        <p:nvSpPr>
          <p:cNvPr id="41" name="Text 38"/>
          <p:cNvSpPr/>
          <p:nvPr/>
        </p:nvSpPr>
        <p:spPr>
          <a:xfrm>
            <a:off x="429768" y="4069080"/>
            <a:ext cx="347472" cy="347472"/>
          </a:xfrm>
          <a:prstGeom prst="rect">
            <a:avLst/>
          </a:prstGeom>
          <a:noFill/>
          <a:ln/>
        </p:spPr>
        <p:txBody>
          <a:bodyPr wrap="square" lIns="0" tIns="0" rIns="0" bIns="0" rtlCol="0" anchor="ctr"/>
          <a:lstStyle/>
          <a:p>
            <a:pPr marL="0" indent="0" algn="ctr">
              <a:buNone/>
            </a:pPr>
            <a:r>
              <a:rPr lang="en-US" sz="900" b="1" dirty="0">
                <a:solidFill>
                  <a:srgbClr val="AAFF00"/>
                </a:solidFill>
                <a:latin typeface="Cambria" pitchFamily="34" charset="0"/>
                <a:ea typeface="Cambria" pitchFamily="34" charset="-122"/>
                <a:cs typeface="Cambria" pitchFamily="34" charset="-120"/>
              </a:rPr>
              <a:t>07</a:t>
            </a:r>
            <a:endParaRPr lang="en-US" sz="900" dirty="0"/>
          </a:p>
        </p:txBody>
      </p:sp>
      <p:sp>
        <p:nvSpPr>
          <p:cNvPr id="42" name="Text 39"/>
          <p:cNvSpPr/>
          <p:nvPr/>
        </p:nvSpPr>
        <p:spPr>
          <a:xfrm>
            <a:off x="868680" y="3847058"/>
            <a:ext cx="3575304" cy="256032"/>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Report Reality, Not Optimism</a:t>
            </a:r>
            <a:endParaRPr lang="en-US" sz="1100" dirty="0"/>
          </a:p>
        </p:txBody>
      </p:sp>
      <p:sp>
        <p:nvSpPr>
          <p:cNvPr id="43" name="Text 40"/>
          <p:cNvSpPr/>
          <p:nvPr/>
        </p:nvSpPr>
        <p:spPr>
          <a:xfrm>
            <a:off x="868680" y="4093946"/>
            <a:ext cx="3575304" cy="402336"/>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Pipeline, forecast, and synergy dashboards reflect current facts. Optimistic reporting delays the executive awareness and intervention that at-risk deals and customers require.</a:t>
            </a:r>
            <a:endParaRPr lang="en-US" sz="1000" dirty="0"/>
          </a:p>
        </p:txBody>
      </p:sp>
      <p:sp>
        <p:nvSpPr>
          <p:cNvPr id="44" name="Shape 41"/>
          <p:cNvSpPr/>
          <p:nvPr/>
        </p:nvSpPr>
        <p:spPr>
          <a:xfrm>
            <a:off x="4727448" y="3895344"/>
            <a:ext cx="4251960" cy="731520"/>
          </a:xfrm>
          <a:prstGeom prst="roundRect">
            <a:avLst>
              <a:gd name="adj" fmla="val 8750"/>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45" name="Shape 42"/>
          <p:cNvSpPr/>
          <p:nvPr/>
        </p:nvSpPr>
        <p:spPr>
          <a:xfrm>
            <a:off x="4837176" y="4069080"/>
            <a:ext cx="347472" cy="347472"/>
          </a:xfrm>
          <a:prstGeom prst="line">
            <a:avLst/>
          </a:prstGeom>
          <a:solidFill>
            <a:srgbClr val="012A2A"/>
          </a:solidFill>
          <a:ln w="12700">
            <a:solidFill>
              <a:srgbClr val="012A2A"/>
            </a:solidFill>
            <a:prstDash val="solid"/>
          </a:ln>
        </p:spPr>
        <p:txBody>
          <a:bodyPr/>
          <a:lstStyle/>
          <a:p>
            <a:endParaRPr lang="en-US"/>
          </a:p>
        </p:txBody>
      </p:sp>
      <p:sp>
        <p:nvSpPr>
          <p:cNvPr id="46" name="Text 43"/>
          <p:cNvSpPr/>
          <p:nvPr/>
        </p:nvSpPr>
        <p:spPr>
          <a:xfrm>
            <a:off x="4837176" y="4069080"/>
            <a:ext cx="347472" cy="347472"/>
          </a:xfrm>
          <a:prstGeom prst="rect">
            <a:avLst/>
          </a:prstGeom>
          <a:noFill/>
          <a:ln/>
        </p:spPr>
        <p:txBody>
          <a:bodyPr wrap="square" lIns="0" tIns="0" rIns="0" bIns="0" rtlCol="0" anchor="ctr"/>
          <a:lstStyle/>
          <a:p>
            <a:pPr marL="0" indent="0" algn="ctr">
              <a:buNone/>
            </a:pPr>
            <a:r>
              <a:rPr lang="en-US" sz="900" b="1" dirty="0">
                <a:solidFill>
                  <a:srgbClr val="AAFF00"/>
                </a:solidFill>
                <a:latin typeface="Cambria" pitchFamily="34" charset="0"/>
                <a:ea typeface="Cambria" pitchFamily="34" charset="-122"/>
                <a:cs typeface="Cambria" pitchFamily="34" charset="-120"/>
              </a:rPr>
              <a:t>08</a:t>
            </a:r>
            <a:endParaRPr lang="en-US" sz="900" dirty="0"/>
          </a:p>
        </p:txBody>
      </p:sp>
      <p:sp>
        <p:nvSpPr>
          <p:cNvPr id="47" name="Text 44"/>
          <p:cNvSpPr/>
          <p:nvPr/>
        </p:nvSpPr>
        <p:spPr>
          <a:xfrm>
            <a:off x="5276088" y="3847058"/>
            <a:ext cx="3575304" cy="256032"/>
          </a:xfrm>
          <a:prstGeom prst="rect">
            <a:avLst/>
          </a:prstGeom>
          <a:noFill/>
          <a:ln/>
        </p:spPr>
        <p:txBody>
          <a:bodyPr wrap="square" rtlCol="0" anchor="ctr"/>
          <a:lstStyle/>
          <a:p>
            <a:pPr marL="0" indent="0">
              <a:buNone/>
            </a:pPr>
            <a:r>
              <a:rPr lang="en-US" sz="1100" b="1" dirty="0">
                <a:solidFill>
                  <a:srgbClr val="012A2A"/>
                </a:solidFill>
                <a:latin typeface="Cambria" pitchFamily="34" charset="0"/>
                <a:ea typeface="Cambria" pitchFamily="34" charset="-122"/>
                <a:cs typeface="Cambria" pitchFamily="34" charset="-120"/>
              </a:rPr>
              <a:t>Model Comp Before You Announce It</a:t>
            </a:r>
            <a:endParaRPr lang="en-US" sz="1100" dirty="0"/>
          </a:p>
        </p:txBody>
      </p:sp>
      <p:sp>
        <p:nvSpPr>
          <p:cNvPr id="48" name="Text 45"/>
          <p:cNvSpPr/>
          <p:nvPr/>
        </p:nvSpPr>
        <p:spPr>
          <a:xfrm>
            <a:off x="5276088" y="4093946"/>
            <a:ext cx="3575304" cy="402336"/>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No comp plan goes to reps without a full earnings-impact model across both legacy populations. A plan that creates pay disparities will drive the attrition it was built to prevent.</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0FFF0"/>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AAFF00"/>
          </a:solidFill>
          <a:ln w="12700">
            <a:solidFill>
              <a:srgbClr val="AAFF00"/>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12A2A"/>
          </a:solidFill>
          <a:ln w="12700">
            <a:solidFill>
              <a:srgbClr val="012A2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CORE MESSAGES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1A5C5C"/>
                </a:solidFill>
                <a:latin typeface="Calibri" pitchFamily="34" charset="0"/>
                <a:ea typeface="Calibri" pitchFamily="34" charset="-122"/>
                <a:cs typeface="Calibri" pitchFamily="34" charset="-120"/>
              </a:rPr>
              <a:t>What every sales rep and customer-facing employee needs to understand about this deal</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4A8080"/>
                </a:solidFill>
                <a:latin typeface="Calibri" pitchFamily="34" charset="0"/>
                <a:ea typeface="Calibri" pitchFamily="34" charset="-122"/>
                <a:cs typeface="Calibri" pitchFamily="34" charset="-120"/>
              </a:rPr>
              <a:t>© Copyright 100-Day Advisors  |  Sales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1A5C5C"/>
                </a:solidFill>
                <a:latin typeface="Calibri" pitchFamily="34" charset="0"/>
                <a:ea typeface="Calibri" pitchFamily="34" charset="-122"/>
                <a:cs typeface="Calibri" pitchFamily="34" charset="-120"/>
              </a:rPr>
              <a:t>8</a:t>
            </a:r>
            <a:endParaRPr lang="en-US" sz="900" dirty="0"/>
          </a:p>
        </p:txBody>
      </p:sp>
      <p:sp>
        <p:nvSpPr>
          <p:cNvPr id="9" name="Shape 6"/>
          <p:cNvSpPr/>
          <p:nvPr/>
        </p:nvSpPr>
        <p:spPr>
          <a:xfrm>
            <a:off x="320040" y="1426464"/>
            <a:ext cx="4251960" cy="1097280"/>
          </a:xfrm>
          <a:prstGeom prst="roundRect">
            <a:avLst>
              <a:gd name="adj" fmla="val 5833"/>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10" name="Text 7"/>
          <p:cNvSpPr/>
          <p:nvPr/>
        </p:nvSpPr>
        <p:spPr>
          <a:xfrm>
            <a:off x="448056" y="1490472"/>
            <a:ext cx="3995928" cy="256032"/>
          </a:xfrm>
          <a:prstGeom prst="rect">
            <a:avLst/>
          </a:prstGeom>
          <a:noFill/>
          <a:ln/>
        </p:spPr>
        <p:txBody>
          <a:bodyPr wrap="square" rtlCol="0" anchor="ctr"/>
          <a:lstStyle/>
          <a:p>
            <a:pPr marL="0" indent="0">
              <a:buNone/>
            </a:pPr>
            <a:r>
              <a:rPr lang="en-US" sz="1000" b="1" kern="0" spc="40" dirty="0">
                <a:solidFill>
                  <a:srgbClr val="012A2A"/>
                </a:solidFill>
                <a:latin typeface="Cambria" pitchFamily="34" charset="0"/>
                <a:ea typeface="Cambria" pitchFamily="34" charset="-122"/>
                <a:cs typeface="Cambria" pitchFamily="34" charset="-120"/>
              </a:rPr>
              <a:t>WHY THIS DEAL</a:t>
            </a:r>
            <a:endParaRPr lang="en-US" sz="1000" dirty="0"/>
          </a:p>
        </p:txBody>
      </p:sp>
      <p:sp>
        <p:nvSpPr>
          <p:cNvPr id="11" name="Shape 8"/>
          <p:cNvSpPr/>
          <p:nvPr/>
        </p:nvSpPr>
        <p:spPr>
          <a:xfrm>
            <a:off x="448056" y="1746504"/>
            <a:ext cx="3995928" cy="22860"/>
          </a:xfrm>
          <a:prstGeom prst="rect">
            <a:avLst/>
          </a:prstGeom>
          <a:solidFill>
            <a:srgbClr val="AAFF00"/>
          </a:solidFill>
          <a:ln w="12700">
            <a:solidFill>
              <a:srgbClr val="AAFF00"/>
            </a:solidFill>
            <a:prstDash val="solid"/>
          </a:ln>
        </p:spPr>
        <p:txBody>
          <a:bodyPr/>
          <a:lstStyle/>
          <a:p>
            <a:endParaRPr lang="en-US"/>
          </a:p>
        </p:txBody>
      </p:sp>
      <p:sp>
        <p:nvSpPr>
          <p:cNvPr id="12" name="Text 9"/>
          <p:cNvSpPr/>
          <p:nvPr/>
        </p:nvSpPr>
        <p:spPr>
          <a:xfrm>
            <a:off x="448056" y="1801368"/>
            <a:ext cx="3995928" cy="612648"/>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This acquisition combines two sales organizations with complementary products, customers, and markets — creating a combined entity with greater reach and revenue potential than either company had alone.</a:t>
            </a:r>
            <a:endParaRPr lang="en-US" sz="1050" dirty="0"/>
          </a:p>
        </p:txBody>
      </p:sp>
      <p:sp>
        <p:nvSpPr>
          <p:cNvPr id="13" name="Shape 10"/>
          <p:cNvSpPr/>
          <p:nvPr/>
        </p:nvSpPr>
        <p:spPr>
          <a:xfrm>
            <a:off x="4800600" y="1426464"/>
            <a:ext cx="4251960" cy="1097280"/>
          </a:xfrm>
          <a:prstGeom prst="roundRect">
            <a:avLst>
              <a:gd name="adj" fmla="val 5833"/>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14" name="Text 11"/>
          <p:cNvSpPr/>
          <p:nvPr/>
        </p:nvSpPr>
        <p:spPr>
          <a:xfrm>
            <a:off x="4928616" y="1490472"/>
            <a:ext cx="3995928" cy="256032"/>
          </a:xfrm>
          <a:prstGeom prst="rect">
            <a:avLst/>
          </a:prstGeom>
          <a:noFill/>
          <a:ln/>
        </p:spPr>
        <p:txBody>
          <a:bodyPr wrap="square" rtlCol="0" anchor="ctr"/>
          <a:lstStyle/>
          <a:p>
            <a:pPr marL="0" indent="0">
              <a:buNone/>
            </a:pPr>
            <a:r>
              <a:rPr lang="en-US" sz="1000" b="1" kern="0" spc="40" dirty="0">
                <a:solidFill>
                  <a:srgbClr val="012A2A"/>
                </a:solidFill>
                <a:latin typeface="Cambria" pitchFamily="34" charset="0"/>
                <a:ea typeface="Cambria" pitchFamily="34" charset="-122"/>
                <a:cs typeface="Cambria" pitchFamily="34" charset="-120"/>
              </a:rPr>
              <a:t>WHAT CHANGES ON DAY 1</a:t>
            </a:r>
            <a:endParaRPr lang="en-US" sz="1000" dirty="0"/>
          </a:p>
        </p:txBody>
      </p:sp>
      <p:sp>
        <p:nvSpPr>
          <p:cNvPr id="15" name="Shape 12"/>
          <p:cNvSpPr/>
          <p:nvPr/>
        </p:nvSpPr>
        <p:spPr>
          <a:xfrm>
            <a:off x="4928616" y="1746504"/>
            <a:ext cx="3995928" cy="22860"/>
          </a:xfrm>
          <a:prstGeom prst="rect">
            <a:avLst/>
          </a:prstGeom>
          <a:solidFill>
            <a:srgbClr val="AAFF00"/>
          </a:solidFill>
          <a:ln w="12700">
            <a:solidFill>
              <a:srgbClr val="AAFF00"/>
            </a:solidFill>
            <a:prstDash val="solid"/>
          </a:ln>
        </p:spPr>
        <p:txBody>
          <a:bodyPr/>
          <a:lstStyle/>
          <a:p>
            <a:endParaRPr lang="en-US"/>
          </a:p>
        </p:txBody>
      </p:sp>
      <p:sp>
        <p:nvSpPr>
          <p:cNvPr id="16" name="Text 13"/>
          <p:cNvSpPr/>
          <p:nvPr/>
        </p:nvSpPr>
        <p:spPr>
          <a:xfrm>
            <a:off x="4928616" y="1801368"/>
            <a:ext cx="3995928" cy="612648"/>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Your reporting line, territory assignment, and customer accounts are confirmed. The combined sales enablement kit is in your hands. All sales systems are operational. You have one manager and one set of priorities.</a:t>
            </a:r>
            <a:endParaRPr lang="en-US" sz="1050" dirty="0"/>
          </a:p>
        </p:txBody>
      </p:sp>
      <p:sp>
        <p:nvSpPr>
          <p:cNvPr id="17" name="Shape 14"/>
          <p:cNvSpPr/>
          <p:nvPr/>
        </p:nvSpPr>
        <p:spPr>
          <a:xfrm>
            <a:off x="320040" y="2606040"/>
            <a:ext cx="4251960" cy="1097280"/>
          </a:xfrm>
          <a:prstGeom prst="roundRect">
            <a:avLst>
              <a:gd name="adj" fmla="val 5833"/>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18" name="Text 15"/>
          <p:cNvSpPr/>
          <p:nvPr/>
        </p:nvSpPr>
        <p:spPr>
          <a:xfrm>
            <a:off x="448056" y="2670048"/>
            <a:ext cx="3995928" cy="256032"/>
          </a:xfrm>
          <a:prstGeom prst="rect">
            <a:avLst/>
          </a:prstGeom>
          <a:noFill/>
          <a:ln/>
        </p:spPr>
        <p:txBody>
          <a:bodyPr wrap="square" rtlCol="0" anchor="ctr"/>
          <a:lstStyle/>
          <a:p>
            <a:pPr marL="0" indent="0">
              <a:buNone/>
            </a:pPr>
            <a:r>
              <a:rPr lang="en-US" sz="1000" b="1" kern="0" spc="40" dirty="0">
                <a:solidFill>
                  <a:srgbClr val="012A2A"/>
                </a:solidFill>
                <a:latin typeface="Cambria" pitchFamily="34" charset="0"/>
                <a:ea typeface="Cambria" pitchFamily="34" charset="-122"/>
                <a:cs typeface="Cambria" pitchFamily="34" charset="-120"/>
              </a:rPr>
              <a:t>WHAT STAYS THE SAME</a:t>
            </a:r>
            <a:endParaRPr lang="en-US" sz="1000" dirty="0"/>
          </a:p>
        </p:txBody>
      </p:sp>
      <p:sp>
        <p:nvSpPr>
          <p:cNvPr id="19" name="Shape 16"/>
          <p:cNvSpPr/>
          <p:nvPr/>
        </p:nvSpPr>
        <p:spPr>
          <a:xfrm>
            <a:off x="448056" y="2926080"/>
            <a:ext cx="3995928" cy="22860"/>
          </a:xfrm>
          <a:prstGeom prst="rect">
            <a:avLst/>
          </a:prstGeom>
          <a:solidFill>
            <a:srgbClr val="AAFF00"/>
          </a:solidFill>
          <a:ln w="12700">
            <a:solidFill>
              <a:srgbClr val="AAFF00"/>
            </a:solidFill>
            <a:prstDash val="solid"/>
          </a:ln>
        </p:spPr>
        <p:txBody>
          <a:bodyPr/>
          <a:lstStyle/>
          <a:p>
            <a:endParaRPr lang="en-US"/>
          </a:p>
        </p:txBody>
      </p:sp>
      <p:sp>
        <p:nvSpPr>
          <p:cNvPr id="20" name="Text 17"/>
          <p:cNvSpPr/>
          <p:nvPr/>
        </p:nvSpPr>
        <p:spPr>
          <a:xfrm>
            <a:off x="448056" y="2980944"/>
            <a:ext cx="3995928" cy="612648"/>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Your customer relationships, existing contracts, and service commitments continue without interruption. Customers interact with the same contacts under the same terms until they hear otherwise directly from leadership.</a:t>
            </a:r>
            <a:endParaRPr lang="en-US" sz="1050" dirty="0"/>
          </a:p>
        </p:txBody>
      </p:sp>
      <p:sp>
        <p:nvSpPr>
          <p:cNvPr id="21" name="Shape 18"/>
          <p:cNvSpPr/>
          <p:nvPr/>
        </p:nvSpPr>
        <p:spPr>
          <a:xfrm>
            <a:off x="4800600" y="2606040"/>
            <a:ext cx="4251960" cy="1097280"/>
          </a:xfrm>
          <a:prstGeom prst="roundRect">
            <a:avLst>
              <a:gd name="adj" fmla="val 5833"/>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22" name="Text 19"/>
          <p:cNvSpPr/>
          <p:nvPr/>
        </p:nvSpPr>
        <p:spPr>
          <a:xfrm>
            <a:off x="4928616" y="2670048"/>
            <a:ext cx="3995928" cy="256032"/>
          </a:xfrm>
          <a:prstGeom prst="rect">
            <a:avLst/>
          </a:prstGeom>
          <a:noFill/>
          <a:ln/>
        </p:spPr>
        <p:txBody>
          <a:bodyPr wrap="square" rtlCol="0" anchor="ctr"/>
          <a:lstStyle/>
          <a:p>
            <a:pPr marL="0" indent="0">
              <a:buNone/>
            </a:pPr>
            <a:r>
              <a:rPr lang="en-US" sz="1000" b="1" kern="0" spc="40" dirty="0">
                <a:solidFill>
                  <a:srgbClr val="012A2A"/>
                </a:solidFill>
                <a:latin typeface="Cambria" pitchFamily="34" charset="0"/>
                <a:ea typeface="Cambria" pitchFamily="34" charset="-122"/>
                <a:cs typeface="Cambria" pitchFamily="34" charset="-120"/>
              </a:rPr>
              <a:t>HOW DECISIONS WILL BE MADE</a:t>
            </a:r>
            <a:endParaRPr lang="en-US" sz="1000" dirty="0"/>
          </a:p>
        </p:txBody>
      </p:sp>
      <p:sp>
        <p:nvSpPr>
          <p:cNvPr id="23" name="Shape 20"/>
          <p:cNvSpPr/>
          <p:nvPr/>
        </p:nvSpPr>
        <p:spPr>
          <a:xfrm>
            <a:off x="4928616" y="2926080"/>
            <a:ext cx="3995928" cy="22860"/>
          </a:xfrm>
          <a:prstGeom prst="rect">
            <a:avLst/>
          </a:prstGeom>
          <a:solidFill>
            <a:srgbClr val="AAFF00"/>
          </a:solidFill>
          <a:ln w="12700">
            <a:solidFill>
              <a:srgbClr val="AAFF00"/>
            </a:solidFill>
            <a:prstDash val="solid"/>
          </a:ln>
        </p:spPr>
        <p:txBody>
          <a:bodyPr/>
          <a:lstStyle/>
          <a:p>
            <a:endParaRPr lang="en-US"/>
          </a:p>
        </p:txBody>
      </p:sp>
      <p:sp>
        <p:nvSpPr>
          <p:cNvPr id="24" name="Text 21"/>
          <p:cNvSpPr/>
          <p:nvPr/>
        </p:nvSpPr>
        <p:spPr>
          <a:xfrm>
            <a:off x="4928616" y="2980944"/>
            <a:ext cx="3995928" cy="612648"/>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The VP Sales is the single accountable owner for all Sales integration decisions. Major decisions — CRM, org design, comp, territories — require Sales Lead approval before execution begins.</a:t>
            </a:r>
            <a:endParaRPr lang="en-US" sz="1050" dirty="0"/>
          </a:p>
        </p:txBody>
      </p:sp>
      <p:sp>
        <p:nvSpPr>
          <p:cNvPr id="25" name="Shape 22"/>
          <p:cNvSpPr/>
          <p:nvPr/>
        </p:nvSpPr>
        <p:spPr>
          <a:xfrm>
            <a:off x="320040" y="3785616"/>
            <a:ext cx="4251960" cy="1097280"/>
          </a:xfrm>
          <a:prstGeom prst="roundRect">
            <a:avLst>
              <a:gd name="adj" fmla="val 5833"/>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26" name="Text 23"/>
          <p:cNvSpPr/>
          <p:nvPr/>
        </p:nvSpPr>
        <p:spPr>
          <a:xfrm>
            <a:off x="448056" y="3849624"/>
            <a:ext cx="3995928" cy="256032"/>
          </a:xfrm>
          <a:prstGeom prst="rect">
            <a:avLst/>
          </a:prstGeom>
          <a:noFill/>
          <a:ln/>
        </p:spPr>
        <p:txBody>
          <a:bodyPr wrap="square" rtlCol="0" anchor="ctr"/>
          <a:lstStyle/>
          <a:p>
            <a:pPr marL="0" indent="0">
              <a:buNone/>
            </a:pPr>
            <a:r>
              <a:rPr lang="en-US" sz="1000" b="1" kern="0" spc="40" dirty="0">
                <a:solidFill>
                  <a:srgbClr val="012A2A"/>
                </a:solidFill>
                <a:latin typeface="Cambria" pitchFamily="34" charset="0"/>
                <a:ea typeface="Cambria" pitchFamily="34" charset="-122"/>
                <a:cs typeface="Cambria" pitchFamily="34" charset="-120"/>
              </a:rPr>
              <a:t>WHAT WE ARE ASKING OF REPS</a:t>
            </a:r>
            <a:endParaRPr lang="en-US" sz="1000" dirty="0"/>
          </a:p>
        </p:txBody>
      </p:sp>
      <p:sp>
        <p:nvSpPr>
          <p:cNvPr id="27" name="Shape 24"/>
          <p:cNvSpPr/>
          <p:nvPr/>
        </p:nvSpPr>
        <p:spPr>
          <a:xfrm>
            <a:off x="448056" y="4105656"/>
            <a:ext cx="3995928" cy="22860"/>
          </a:xfrm>
          <a:prstGeom prst="rect">
            <a:avLst/>
          </a:prstGeom>
          <a:solidFill>
            <a:srgbClr val="AAFF00"/>
          </a:solidFill>
          <a:ln w="12700">
            <a:solidFill>
              <a:srgbClr val="AAFF00"/>
            </a:solidFill>
            <a:prstDash val="solid"/>
          </a:ln>
        </p:spPr>
        <p:txBody>
          <a:bodyPr/>
          <a:lstStyle/>
          <a:p>
            <a:endParaRPr lang="en-US"/>
          </a:p>
        </p:txBody>
      </p:sp>
      <p:sp>
        <p:nvSpPr>
          <p:cNvPr id="28" name="Text 25"/>
          <p:cNvSpPr/>
          <p:nvPr/>
        </p:nvSpPr>
        <p:spPr>
          <a:xfrm>
            <a:off x="448056" y="4160520"/>
            <a:ext cx="3995928" cy="612648"/>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Call your assigned accounts on Day 1 using the provided talking points. Do not improvise the deal narrative. Report customer concerns immediately — early signals of at-risk accounts must reach the retention team fast.</a:t>
            </a:r>
            <a:endParaRPr lang="en-US" sz="1050" dirty="0"/>
          </a:p>
        </p:txBody>
      </p:sp>
      <p:sp>
        <p:nvSpPr>
          <p:cNvPr id="29" name="Shape 26"/>
          <p:cNvSpPr/>
          <p:nvPr/>
        </p:nvSpPr>
        <p:spPr>
          <a:xfrm>
            <a:off x="4800600" y="3785616"/>
            <a:ext cx="4251960" cy="1097280"/>
          </a:xfrm>
          <a:prstGeom prst="roundRect">
            <a:avLst>
              <a:gd name="adj" fmla="val 5833"/>
            </a:avLst>
          </a:prstGeom>
          <a:solidFill>
            <a:srgbClr val="FFFFFF"/>
          </a:solidFill>
          <a:ln w="12700">
            <a:solidFill>
              <a:srgbClr val="D4F0D4"/>
            </a:solidFill>
            <a:prstDash val="solid"/>
          </a:ln>
          <a:effectLst>
            <a:outerShdw blurRad="63500" dist="25400" dir="2700000" algn="bl" rotWithShape="0">
              <a:srgbClr val="000000">
                <a:alpha val="8000"/>
              </a:srgbClr>
            </a:outerShdw>
          </a:effectLst>
        </p:spPr>
        <p:txBody>
          <a:bodyPr/>
          <a:lstStyle/>
          <a:p>
            <a:endParaRPr lang="en-US"/>
          </a:p>
        </p:txBody>
      </p:sp>
      <p:sp>
        <p:nvSpPr>
          <p:cNvPr id="30" name="Text 27"/>
          <p:cNvSpPr/>
          <p:nvPr/>
        </p:nvSpPr>
        <p:spPr>
          <a:xfrm>
            <a:off x="4928616" y="3849624"/>
            <a:ext cx="3995928" cy="256032"/>
          </a:xfrm>
          <a:prstGeom prst="rect">
            <a:avLst/>
          </a:prstGeom>
          <a:noFill/>
          <a:ln/>
        </p:spPr>
        <p:txBody>
          <a:bodyPr wrap="square" rtlCol="0" anchor="ctr"/>
          <a:lstStyle/>
          <a:p>
            <a:pPr marL="0" indent="0">
              <a:buNone/>
            </a:pPr>
            <a:r>
              <a:rPr lang="en-US" sz="1000" b="1" kern="0" spc="40" dirty="0">
                <a:solidFill>
                  <a:srgbClr val="012A2A"/>
                </a:solidFill>
                <a:latin typeface="Cambria" pitchFamily="34" charset="0"/>
                <a:ea typeface="Cambria" pitchFamily="34" charset="-122"/>
                <a:cs typeface="Cambria" pitchFamily="34" charset="-120"/>
              </a:rPr>
              <a:t>WHEN THIS WILL BE COMPLETE</a:t>
            </a:r>
            <a:endParaRPr lang="en-US" sz="1000" dirty="0"/>
          </a:p>
        </p:txBody>
      </p:sp>
      <p:sp>
        <p:nvSpPr>
          <p:cNvPr id="31" name="Shape 28"/>
          <p:cNvSpPr/>
          <p:nvPr/>
        </p:nvSpPr>
        <p:spPr>
          <a:xfrm>
            <a:off x="4928616" y="4105656"/>
            <a:ext cx="3995928" cy="22860"/>
          </a:xfrm>
          <a:prstGeom prst="rect">
            <a:avLst/>
          </a:prstGeom>
          <a:solidFill>
            <a:srgbClr val="AAFF00"/>
          </a:solidFill>
          <a:ln w="12700">
            <a:solidFill>
              <a:srgbClr val="AAFF00"/>
            </a:solidFill>
            <a:prstDash val="solid"/>
          </a:ln>
        </p:spPr>
        <p:txBody>
          <a:bodyPr/>
          <a:lstStyle/>
          <a:p>
            <a:endParaRPr lang="en-US"/>
          </a:p>
        </p:txBody>
      </p:sp>
      <p:sp>
        <p:nvSpPr>
          <p:cNvPr id="32" name="Text 29"/>
          <p:cNvSpPr/>
          <p:nvPr/>
        </p:nvSpPr>
        <p:spPr>
          <a:xfrm>
            <a:off x="4928616" y="4160520"/>
            <a:ext cx="3995928" cy="612648"/>
          </a:xfrm>
          <a:prstGeom prst="rect">
            <a:avLst/>
          </a:prstGeom>
          <a:noFill/>
          <a:ln/>
        </p:spPr>
        <p:txBody>
          <a:bodyPr wrap="square" rtlCol="0" anchor="t"/>
          <a:lstStyle/>
          <a:p>
            <a:pPr marL="0" indent="0">
              <a:buNone/>
            </a:pPr>
            <a:r>
              <a:rPr lang="en-US" sz="1050" dirty="0">
                <a:solidFill>
                  <a:srgbClr val="0A1F1F"/>
                </a:solidFill>
                <a:latin typeface="Calibri" pitchFamily="34" charset="0"/>
                <a:ea typeface="Calibri" pitchFamily="34" charset="-122"/>
                <a:cs typeface="Calibri" pitchFamily="34" charset="-120"/>
              </a:rPr>
              <a:t>The Sales integration closes at Day 100. By that date, all reps are on one CRM, one comp plan, one territory, and one pipeline review cadence — and the combined entity is operating as a single sales organization.</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2311</Words>
  <Application>Microsoft Office PowerPoint</Application>
  <PresentationFormat>On-screen Show (16:9)</PresentationFormat>
  <Paragraphs>223</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Sales Integration Kickoff</dc:title>
  <dc:subject>PptxGenJS Presentation</dc:subject>
  <dc:creator>100 Day Advisors</dc:creator>
  <cp:lastModifiedBy>Joseph Aberger</cp:lastModifiedBy>
  <cp:revision>5</cp:revision>
  <dcterms:created xsi:type="dcterms:W3CDTF">2026-06-12T16:42:54Z</dcterms:created>
  <dcterms:modified xsi:type="dcterms:W3CDTF">2026-07-25T16:28:35Z</dcterms:modified>
</cp:coreProperties>
</file>