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1381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" name="Shape 1"/>
          <p:cNvSpPr/>
          <p:nvPr/>
        </p:nvSpPr>
        <p:spPr>
          <a:xfrm>
            <a:off x="0" y="3749040"/>
            <a:ext cx="9144000" cy="1394460"/>
          </a:xfrm>
          <a:prstGeom prst="rect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0" y="3749040"/>
            <a:ext cx="9144000" cy="4572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594360" y="81642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100-DAY POST-MERGER INTEGRATION PLAYBOOK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1338942"/>
            <a:ext cx="8046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ea typeface="Calibri" pitchFamily="34" charset="-122"/>
                <a:cs typeface="Calibri" pitchFamily="34" charset="-120"/>
              </a:rPr>
              <a:t>STEERING </a:t>
            </a:r>
            <a:br>
              <a:rPr lang="en-US" sz="4400" b="1" dirty="0">
                <a:solidFill>
                  <a:srgbClr val="FFFFFF"/>
                </a:solidFill>
                <a:ea typeface="Calibri" pitchFamily="34" charset="-122"/>
                <a:cs typeface="Calibri" pitchFamily="34" charset="-120"/>
              </a:rPr>
            </a:br>
            <a:r>
              <a:rPr lang="en-US" sz="4400" b="1" dirty="0">
                <a:solidFill>
                  <a:srgbClr val="FFFFFF"/>
                </a:solidFill>
                <a:ea typeface="Calibri" pitchFamily="34" charset="-122"/>
                <a:cs typeface="Calibri" pitchFamily="34" charset="-120"/>
              </a:rPr>
              <a:t>COMMITTEE</a:t>
            </a:r>
            <a:endParaRPr lang="en-US" sz="44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ea typeface="Calibri" pitchFamily="34" charset="-122"/>
                <a:cs typeface="Calibri" pitchFamily="34" charset="-120"/>
              </a:rPr>
              <a:t>KICKOFF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548640" y="4131128"/>
            <a:ext cx="8046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100-DAY INTEGRATION</a:t>
            </a:r>
            <a:endParaRPr lang="en-US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0" y="4869180"/>
            <a:ext cx="9144000" cy="274320"/>
          </a:xfrm>
          <a:prstGeom prst="rect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365760" y="91440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GOVERNANCE, RACI &amp; DECISION RIGHTS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365760" y="749808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DECIDES WHAT — AND HOW CONFLICTS GET RESOLVED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74320" y="994089"/>
            <a:ext cx="8595360" cy="658368"/>
          </a:xfrm>
          <a:prstGeom prst="rect">
            <a:avLst/>
          </a:prstGeom>
          <a:solidFill>
            <a:srgbClr val="0F1F3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411480" y="1030665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of Directors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11480" y="1323273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0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Scope: Strategic direction, deal rationale, major capital allocation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846320" y="1170432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Decides: Material changes to deal structure; decisions beyond CFO authority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548640" y="1766757"/>
            <a:ext cx="8321040" cy="658368"/>
          </a:xfrm>
          <a:prstGeom prst="rect">
            <a:avLst/>
          </a:prstGeom>
          <a:solidFill>
            <a:srgbClr val="2C4F8A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685800" y="1803333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Sponsor / CEO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85800" y="2095941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0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Scope: Integration strategy, synergy targets, executive talent decisions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4846320" y="1943100"/>
            <a:ext cx="35204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Decides: Org structure, cross-workstream conflicts unresolved at Steering Committee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822960" y="2539425"/>
            <a:ext cx="8046720" cy="658368"/>
          </a:xfrm>
          <a:prstGeom prst="rect">
            <a:avLst/>
          </a:prstGeom>
          <a:solidFill>
            <a:srgbClr val="3A6AAD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960120" y="2660904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Steering Committee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960120" y="2868609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0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Scope: Integration milestones, budget, cross-workstream escalations, risk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4846320" y="2715768"/>
            <a:ext cx="32461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Decides: Workstream priorities, resource trade-offs, exceptions to guiding principles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1097280" y="3312093"/>
            <a:ext cx="7772400" cy="658368"/>
          </a:xfrm>
          <a:prstGeom prst="rect">
            <a:avLst/>
          </a:prstGeom>
          <a:solidFill>
            <a:srgbClr val="4A7FC2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1234440" y="3348669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IMO Leader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1234440" y="3641277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0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Scope: Day-to-day integration management, RAID log, plan of record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4846320" y="3488436"/>
            <a:ext cx="29718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Decides: Cross-workstream conflicts unresolved at workstream level within 48 hours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1371600" y="4084761"/>
            <a:ext cx="7498080" cy="658368"/>
          </a:xfrm>
          <a:prstGeom prst="rect">
            <a:avLst/>
          </a:prstGeom>
          <a:solidFill>
            <a:srgbClr val="5A91CE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1508760" y="4121337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Workstream Leads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508760" y="4413945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0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Scope: All tasks within their functional area, resource management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4846320" y="4261104"/>
            <a:ext cx="2697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Decides: All decisions within their chartered scope; escalate cross-workstream blockers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1325880" y="4702641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Unresolved conflicts: Workstream → IMO (48 hrs) → Steering Committee (72 hrs) → Executive Sponsor. No conflict carries into a second weekly IMO meeting open.</a:t>
            </a:r>
            <a:endParaRPr lang="en-US" sz="8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6A20CD6-3797-1931-7319-3EF544162DAA}"/>
              </a:ext>
            </a:extLst>
          </p:cNvPr>
          <p:cNvSpPr txBox="1"/>
          <p:nvPr/>
        </p:nvSpPr>
        <p:spPr>
          <a:xfrm>
            <a:off x="27089" y="4909402"/>
            <a:ext cx="154994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100-Day Advisors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1DA59F0-F1F7-73C2-5091-CE006C1ADB66}"/>
              </a:ext>
            </a:extLst>
          </p:cNvPr>
          <p:cNvSpPr txBox="1"/>
          <p:nvPr/>
        </p:nvSpPr>
        <p:spPr>
          <a:xfrm>
            <a:off x="8719457" y="4912668"/>
            <a:ext cx="3974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0" y="4869180"/>
            <a:ext cx="9144000" cy="274320"/>
          </a:xfrm>
          <a:prstGeom prst="rect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365760" y="91440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STEPS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365760" y="749808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ACTIONS REQUIRED THIS WEEK TO ACTIVATE THE INTEGRATION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20040" y="1078992"/>
            <a:ext cx="1371600" cy="438912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347472" y="1088136"/>
            <a:ext cx="1316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Steerco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" y="1316736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T-59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1783080" y="1078992"/>
            <a:ext cx="7040880" cy="438912"/>
          </a:xfrm>
          <a:prstGeom prst="rect">
            <a:avLst/>
          </a:prstGeom>
          <a:solidFill>
            <a:srgbClr val="F2F4F7"/>
          </a:solidFill>
          <a:ln w="6350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1874520" y="1115568"/>
            <a:ext cx="6858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all Steering Committee members and communication preferences; schedule biweekly SteerCo cadence through Day 100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20040" y="1554480"/>
            <a:ext cx="8503920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320040" y="1632204"/>
            <a:ext cx="1371600" cy="438912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347472" y="1641348"/>
            <a:ext cx="1316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IMO Leader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347472" y="1869948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T-59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1783080" y="1632204"/>
            <a:ext cx="7040880" cy="438912"/>
          </a:xfrm>
          <a:prstGeom prst="rect">
            <a:avLst/>
          </a:prstGeom>
          <a:solidFill>
            <a:srgbClr val="F2F4F7"/>
          </a:solidFill>
          <a:ln w="6350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1874520" y="1668780"/>
            <a:ext cx="6858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Distribute signed IMO charter, RACI matrix, and workstream charter package to all leads; confirm weekly IMO meeting cadence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320040" y="2107692"/>
            <a:ext cx="8503920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9" name="Shape 17"/>
          <p:cNvSpPr/>
          <p:nvPr/>
        </p:nvSpPr>
        <p:spPr>
          <a:xfrm>
            <a:off x="320040" y="2185416"/>
            <a:ext cx="1371600" cy="438912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347472" y="2194560"/>
            <a:ext cx="1316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Workstream Leads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347472" y="2423160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T-57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1783080" y="2185416"/>
            <a:ext cx="7040880" cy="438912"/>
          </a:xfrm>
          <a:prstGeom prst="rect">
            <a:avLst/>
          </a:prstGeom>
          <a:solidFill>
            <a:srgbClr val="F2F4F7"/>
          </a:solidFill>
          <a:ln w="6350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1874520" y="2221992"/>
            <a:ext cx="6858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 updated integration plan with current status, RAID log, and synergy owner confirmations to IMO by Thursday 4 PM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320040" y="2660904"/>
            <a:ext cx="8503920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5" name="Shape 23"/>
          <p:cNvSpPr/>
          <p:nvPr/>
        </p:nvSpPr>
        <p:spPr>
          <a:xfrm>
            <a:off x="320040" y="2738628"/>
            <a:ext cx="1371600" cy="438912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347472" y="2747772"/>
            <a:ext cx="1316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347472" y="2976372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T-56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1783080" y="2738628"/>
            <a:ext cx="7040880" cy="438912"/>
          </a:xfrm>
          <a:prstGeom prst="rect">
            <a:avLst/>
          </a:prstGeom>
          <a:solidFill>
            <a:srgbClr val="F2F4F7"/>
          </a:solidFill>
          <a:ln w="6350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9" name="Text 27"/>
          <p:cNvSpPr/>
          <p:nvPr/>
        </p:nvSpPr>
        <p:spPr>
          <a:xfrm>
            <a:off x="1874520" y="2775204"/>
            <a:ext cx="6858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 integration cost tracking codes; confirm synergy tracking model is live with owner sign-off on all line items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320040" y="3214116"/>
            <a:ext cx="8503920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1" name="Shape 29"/>
          <p:cNvSpPr/>
          <p:nvPr/>
        </p:nvSpPr>
        <p:spPr>
          <a:xfrm>
            <a:off x="320040" y="3291840"/>
            <a:ext cx="1371600" cy="438912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2" name="Text 30"/>
          <p:cNvSpPr/>
          <p:nvPr/>
        </p:nvSpPr>
        <p:spPr>
          <a:xfrm>
            <a:off x="347472" y="3300984"/>
            <a:ext cx="1316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347472" y="3529584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T-57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1783080" y="3291840"/>
            <a:ext cx="7040880" cy="438912"/>
          </a:xfrm>
          <a:prstGeom prst="rect">
            <a:avLst/>
          </a:prstGeom>
          <a:solidFill>
            <a:srgbClr val="F2F4F7"/>
          </a:solidFill>
          <a:ln w="6350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5" name="Text 33"/>
          <p:cNvSpPr/>
          <p:nvPr/>
        </p:nvSpPr>
        <p:spPr>
          <a:xfrm>
            <a:off x="1874520" y="3328416"/>
            <a:ext cx="6858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Distribute clean room acknowledgment forms to all integration team members; confirm data room access is provisioned and logged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320040" y="3767328"/>
            <a:ext cx="8503920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7" name="Shape 35"/>
          <p:cNvSpPr/>
          <p:nvPr/>
        </p:nvSpPr>
        <p:spPr>
          <a:xfrm>
            <a:off x="320040" y="3845052"/>
            <a:ext cx="1371600" cy="438912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8" name="Text 36"/>
          <p:cNvSpPr/>
          <p:nvPr/>
        </p:nvSpPr>
        <p:spPr>
          <a:xfrm>
            <a:off x="347472" y="3854196"/>
            <a:ext cx="1316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347472" y="4082796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T-57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1783080" y="3845052"/>
            <a:ext cx="7040880" cy="438912"/>
          </a:xfrm>
          <a:prstGeom prst="rect">
            <a:avLst/>
          </a:prstGeom>
          <a:solidFill>
            <a:srgbClr val="F2F4F7"/>
          </a:solidFill>
          <a:ln w="6350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1" name="Text 39"/>
          <p:cNvSpPr/>
          <p:nvPr/>
        </p:nvSpPr>
        <p:spPr>
          <a:xfrm>
            <a:off x="1874520" y="3881628"/>
            <a:ext cx="6858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all acquired employees are in the employee directory; validate payroll for first combined cycle scheduled March 15</a:t>
            </a:r>
            <a:endParaRPr lang="en-US" sz="1050" dirty="0"/>
          </a:p>
        </p:txBody>
      </p:sp>
      <p:sp>
        <p:nvSpPr>
          <p:cNvPr id="42" name="Shape 40"/>
          <p:cNvSpPr/>
          <p:nvPr/>
        </p:nvSpPr>
        <p:spPr>
          <a:xfrm>
            <a:off x="320040" y="4320540"/>
            <a:ext cx="8503920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3" name="Shape 41"/>
          <p:cNvSpPr/>
          <p:nvPr/>
        </p:nvSpPr>
        <p:spPr>
          <a:xfrm>
            <a:off x="320040" y="4398264"/>
            <a:ext cx="1371600" cy="438912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44" name="Text 42"/>
          <p:cNvSpPr/>
          <p:nvPr/>
        </p:nvSpPr>
        <p:spPr>
          <a:xfrm>
            <a:off x="347472" y="4407408"/>
            <a:ext cx="1316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IMO + All Leads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347472" y="4636008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 (Thursdays)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1783080" y="4398264"/>
            <a:ext cx="7040880" cy="438912"/>
          </a:xfrm>
          <a:prstGeom prst="rect">
            <a:avLst/>
          </a:prstGeom>
          <a:solidFill>
            <a:srgbClr val="F2F4F7"/>
          </a:solidFill>
          <a:ln w="6350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7" name="Text 45"/>
          <p:cNvSpPr/>
          <p:nvPr/>
        </p:nvSpPr>
        <p:spPr>
          <a:xfrm>
            <a:off x="1874520" y="4434840"/>
            <a:ext cx="6858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 integration plan, RAID log, and Executive Dashboard before Thursday 4 PM for Friday IMO meeting. No exceptions.</a:t>
            </a:r>
            <a:endParaRPr lang="en-US" sz="105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C9C9EB8-5162-7450-B582-5608DC3D56BD}"/>
              </a:ext>
            </a:extLst>
          </p:cNvPr>
          <p:cNvSpPr txBox="1"/>
          <p:nvPr/>
        </p:nvSpPr>
        <p:spPr>
          <a:xfrm>
            <a:off x="27089" y="4909402"/>
            <a:ext cx="154994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100-Day Advisors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72A3407-BB41-99AA-A9DC-C7DDE91961C6}"/>
              </a:ext>
            </a:extLst>
          </p:cNvPr>
          <p:cNvSpPr txBox="1"/>
          <p:nvPr/>
        </p:nvSpPr>
        <p:spPr>
          <a:xfrm>
            <a:off x="8719457" y="4912668"/>
            <a:ext cx="3974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-19594"/>
            <a:ext cx="9144000" cy="5143500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" name="Shape 1"/>
          <p:cNvSpPr/>
          <p:nvPr/>
        </p:nvSpPr>
        <p:spPr>
          <a:xfrm>
            <a:off x="0" y="1389888"/>
            <a:ext cx="9144000" cy="54864"/>
          </a:xfrm>
          <a:prstGeom prst="rect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0" y="2798064"/>
            <a:ext cx="9144000" cy="54864"/>
          </a:xfrm>
          <a:prstGeom prst="rect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0" y="1312818"/>
            <a:ext cx="91440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i="1" kern="0" spc="800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100-DAY </a:t>
            </a:r>
            <a:r>
              <a:rPr lang="en-US" sz="4800" b="1" kern="0" spc="1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ADVISORS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0" y="2304288"/>
            <a:ext cx="9144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Accelerating M&amp;A Integrations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0" y="2944368"/>
            <a:ext cx="9144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mandaplaybook.com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0" y="333756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AA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inquiries@mandaplaybook.com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0" y="4869180"/>
            <a:ext cx="9144000" cy="274320"/>
          </a:xfrm>
          <a:prstGeom prst="rect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365760" y="91440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365760" y="749808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STEERING COMMITTEE KICKOFF — TOPICS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1097280"/>
            <a:ext cx="384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59676" y="1115568"/>
            <a:ext cx="7680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DRIVERS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1417320"/>
            <a:ext cx="8229600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457200" y="1527048"/>
            <a:ext cx="384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59676" y="1545336"/>
            <a:ext cx="7680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 METRICS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57200" y="1847088"/>
            <a:ext cx="8229600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457200" y="1956816"/>
            <a:ext cx="384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59676" y="1975104"/>
            <a:ext cx="7680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 STATE EXAMPLES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2276856"/>
            <a:ext cx="8229600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457200" y="2386584"/>
            <a:ext cx="384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59676" y="2404872"/>
            <a:ext cx="7680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GUIDING PRINCIPLES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457200" y="2706624"/>
            <a:ext cx="8229600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457200" y="2816352"/>
            <a:ext cx="384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59676" y="2834640"/>
            <a:ext cx="7680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MESSAGES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457200" y="3136392"/>
            <a:ext cx="8229600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8" name="Text 26"/>
          <p:cNvSpPr/>
          <p:nvPr/>
        </p:nvSpPr>
        <p:spPr>
          <a:xfrm>
            <a:off x="457200" y="3246120"/>
            <a:ext cx="384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659676" y="3264408"/>
            <a:ext cx="7680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PHASES &amp; MILESTONES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457200" y="3566160"/>
            <a:ext cx="8229600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2" name="Text 30"/>
          <p:cNvSpPr/>
          <p:nvPr/>
        </p:nvSpPr>
        <p:spPr>
          <a:xfrm>
            <a:off x="457200" y="3675888"/>
            <a:ext cx="384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659676" y="3694176"/>
            <a:ext cx="7680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PRE-CLOSE DATA SHARING RULES</a:t>
            </a:r>
            <a:endParaRPr lang="en-US" sz="1300" dirty="0"/>
          </a:p>
        </p:txBody>
      </p:sp>
      <p:sp>
        <p:nvSpPr>
          <p:cNvPr id="34" name="Shape 32"/>
          <p:cNvSpPr/>
          <p:nvPr/>
        </p:nvSpPr>
        <p:spPr>
          <a:xfrm>
            <a:off x="457200" y="3995928"/>
            <a:ext cx="8229600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6" name="Text 34"/>
          <p:cNvSpPr/>
          <p:nvPr/>
        </p:nvSpPr>
        <p:spPr>
          <a:xfrm>
            <a:off x="457200" y="4105656"/>
            <a:ext cx="384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659676" y="4123944"/>
            <a:ext cx="7680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GOVERNANCE, RACI &amp; DECISION RIGHTS</a:t>
            </a:r>
            <a:endParaRPr lang="en-US" sz="1300" dirty="0"/>
          </a:p>
        </p:txBody>
      </p:sp>
      <p:sp>
        <p:nvSpPr>
          <p:cNvPr id="38" name="Shape 36"/>
          <p:cNvSpPr/>
          <p:nvPr/>
        </p:nvSpPr>
        <p:spPr>
          <a:xfrm>
            <a:off x="457200" y="4425696"/>
            <a:ext cx="8229600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0" name="Text 38"/>
          <p:cNvSpPr/>
          <p:nvPr/>
        </p:nvSpPr>
        <p:spPr>
          <a:xfrm>
            <a:off x="457200" y="4535424"/>
            <a:ext cx="3840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659676" y="4553712"/>
            <a:ext cx="7680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STEPS</a:t>
            </a:r>
            <a:endParaRPr lang="en-US" sz="13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EB54DFB-D2F3-8195-7E01-7FD7A085EAB0}"/>
              </a:ext>
            </a:extLst>
          </p:cNvPr>
          <p:cNvSpPr txBox="1"/>
          <p:nvPr/>
        </p:nvSpPr>
        <p:spPr>
          <a:xfrm>
            <a:off x="27089" y="4909402"/>
            <a:ext cx="154994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100-Day Advisors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1ABB178-C6D3-DA57-6FD2-117FF35AB15E}"/>
              </a:ext>
            </a:extLst>
          </p:cNvPr>
          <p:cNvSpPr txBox="1"/>
          <p:nvPr/>
        </p:nvSpPr>
        <p:spPr>
          <a:xfrm>
            <a:off x="8778240" y="4912668"/>
            <a:ext cx="228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0" y="4869180"/>
            <a:ext cx="9144000" cy="274320"/>
          </a:xfrm>
          <a:prstGeom prst="rect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365760" y="91440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DRIVERS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365760" y="749808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THIS INTEGRATION MUST DELIVER TO JUSTIFY THE DEAL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4114800" cy="1645920"/>
          </a:xfrm>
          <a:prstGeom prst="rect">
            <a:avLst/>
          </a:prstGeom>
          <a:solidFill>
            <a:srgbClr val="F2F4F7"/>
          </a:solidFill>
          <a:ln w="6350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365760" y="1143000"/>
            <a:ext cx="4114800" cy="329184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475488" y="1143000"/>
            <a:ext cx="3840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Synergies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75488" y="1508760"/>
            <a:ext cx="39319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300"/>
              </a:spcAft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Eliminate duplicate headcount across all 7 workstreams</a:t>
            </a:r>
            <a:endParaRPr lang="en-US" sz="1050" dirty="0"/>
          </a:p>
          <a:p>
            <a:pPr>
              <a:spcAft>
                <a:spcPts val="300"/>
              </a:spcAft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Consolidate IT infrastructure, SaaS, and data centers</a:t>
            </a:r>
            <a:endParaRPr lang="en-US" sz="1050" dirty="0"/>
          </a:p>
          <a:p>
            <a:pPr>
              <a:spcAft>
                <a:spcPts val="300"/>
              </a:spcAft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Rationalize vendors, agencies, and professional services</a:t>
            </a:r>
            <a:endParaRPr lang="en-US" sz="1050" dirty="0"/>
          </a:p>
          <a:p>
            <a:pPr>
              <a:spcAft>
                <a:spcPts val="300"/>
              </a:spcAft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Merge benefit plans and insurance programs at scale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365760" y="3017520"/>
            <a:ext cx="4114800" cy="1645920"/>
          </a:xfrm>
          <a:prstGeom prst="rect">
            <a:avLst/>
          </a:prstGeom>
          <a:solidFill>
            <a:srgbClr val="F2F4F7"/>
          </a:solidFill>
          <a:ln w="6350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2" name="Shape 10"/>
          <p:cNvSpPr/>
          <p:nvPr/>
        </p:nvSpPr>
        <p:spPr>
          <a:xfrm>
            <a:off x="365760" y="3017520"/>
            <a:ext cx="4114800" cy="329184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475488" y="3017520"/>
            <a:ext cx="3840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Growth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75488" y="3383280"/>
            <a:ext cx="39319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300"/>
              </a:spcAft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Accelerate cross-sell and upsell to combined customer base</a:t>
            </a:r>
            <a:endParaRPr lang="en-US" sz="1050" dirty="0"/>
          </a:p>
          <a:p>
            <a:pPr>
              <a:spcAft>
                <a:spcPts val="300"/>
              </a:spcAft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Expand into new geographies using combined footprint</a:t>
            </a:r>
            <a:endParaRPr lang="en-US" sz="1050" dirty="0"/>
          </a:p>
          <a:p>
            <a:pPr>
              <a:spcAft>
                <a:spcPts val="300"/>
              </a:spcAft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combined product and service bundles</a:t>
            </a:r>
            <a:endParaRPr lang="en-US" sz="1050" dirty="0"/>
          </a:p>
          <a:p>
            <a:pPr>
              <a:spcAft>
                <a:spcPts val="300"/>
              </a:spcAft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Retain acquired customer relationships through Day 100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754880" y="1143000"/>
            <a:ext cx="4114800" cy="1645920"/>
          </a:xfrm>
          <a:prstGeom prst="rect">
            <a:avLst/>
          </a:prstGeom>
          <a:solidFill>
            <a:srgbClr val="F2F4F7"/>
          </a:solidFill>
          <a:ln w="6350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4754880" y="1143000"/>
            <a:ext cx="4114800" cy="329184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4864608" y="1143000"/>
            <a:ext cx="3840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 Excellence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864608" y="1508760"/>
            <a:ext cx="39319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300"/>
              </a:spcAft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Unify ERP, HRIS, CRM, and financial reporting</a:t>
            </a:r>
            <a:endParaRPr lang="en-US" sz="1050" dirty="0"/>
          </a:p>
          <a:p>
            <a:pPr>
              <a:spcAft>
                <a:spcPts val="300"/>
              </a:spcAft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Standardize processes across Finance, HR, Legal, and IT</a:t>
            </a:r>
            <a:endParaRPr lang="en-US" sz="1050" dirty="0"/>
          </a:p>
          <a:p>
            <a:pPr>
              <a:spcAft>
                <a:spcPts val="300"/>
              </a:spcAft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Achieve single management reporting view by Day 60</a:t>
            </a:r>
            <a:endParaRPr lang="en-US" sz="1050" dirty="0"/>
          </a:p>
          <a:p>
            <a:pPr>
              <a:spcAft>
                <a:spcPts val="300"/>
              </a:spcAft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Consolidate shared services and back-office functions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754880" y="3017520"/>
            <a:ext cx="4114800" cy="1645920"/>
          </a:xfrm>
          <a:prstGeom prst="rect">
            <a:avLst/>
          </a:prstGeom>
          <a:solidFill>
            <a:srgbClr val="F2F4F7"/>
          </a:solidFill>
          <a:ln w="6350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0" name="Shape 18"/>
          <p:cNvSpPr/>
          <p:nvPr/>
        </p:nvSpPr>
        <p:spPr>
          <a:xfrm>
            <a:off x="4754880" y="3017520"/>
            <a:ext cx="4114800" cy="329184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4864608" y="3017520"/>
            <a:ext cx="3840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Capability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864608" y="3383280"/>
            <a:ext cx="39319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300"/>
              </a:spcAft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new technology, IP, and talent through acquisition</a:t>
            </a:r>
            <a:endParaRPr lang="en-US" sz="1050" dirty="0"/>
          </a:p>
          <a:p>
            <a:pPr>
              <a:spcAft>
                <a:spcPts val="300"/>
              </a:spcAft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Strengthen competitive position in core markets</a:t>
            </a:r>
            <a:endParaRPr lang="en-US" sz="1050" dirty="0"/>
          </a:p>
          <a:p>
            <a:pPr>
              <a:spcAft>
                <a:spcPts val="300"/>
              </a:spcAft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Accelerate product roadmap through combined R&amp;D</a:t>
            </a:r>
            <a:endParaRPr lang="en-US" sz="1050" dirty="0"/>
          </a:p>
          <a:p>
            <a:pPr>
              <a:spcAft>
                <a:spcPts val="300"/>
              </a:spcAft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scale that supports future M&amp;A activity</a:t>
            </a:r>
            <a:endParaRPr lang="en-US" sz="105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0C7A756-EB8D-1149-0EE5-0C317AC535E3}"/>
              </a:ext>
            </a:extLst>
          </p:cNvPr>
          <p:cNvSpPr txBox="1"/>
          <p:nvPr/>
        </p:nvSpPr>
        <p:spPr>
          <a:xfrm>
            <a:off x="27089" y="4909402"/>
            <a:ext cx="154994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100-Day Advisors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35AC336-554E-AA87-3CD9-F18AFE2633C8}"/>
              </a:ext>
            </a:extLst>
          </p:cNvPr>
          <p:cNvSpPr txBox="1"/>
          <p:nvPr/>
        </p:nvSpPr>
        <p:spPr>
          <a:xfrm>
            <a:off x="8778240" y="4912668"/>
            <a:ext cx="228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0" y="4869180"/>
            <a:ext cx="9144000" cy="274320"/>
          </a:xfrm>
          <a:prstGeom prst="rect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365760" y="91440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 METRICS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365760" y="749808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WE WILL MEASURE INTEGRATION PERFORMANCE ACROSS ALL WORKSTREAMS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74320" y="1143000"/>
            <a:ext cx="2788920" cy="1645920"/>
          </a:xfrm>
          <a:prstGeom prst="rect">
            <a:avLst/>
          </a:prstGeom>
          <a:solidFill>
            <a:srgbClr val="F2F4F7"/>
          </a:solidFill>
          <a:ln w="6350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274320" y="1143000"/>
            <a:ext cx="2788920" cy="301752"/>
          </a:xfrm>
          <a:prstGeom prst="rect">
            <a:avLst/>
          </a:prstGeom>
          <a:solidFill>
            <a:srgbClr val="1A5276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365760" y="1143000"/>
            <a:ext cx="260604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65760" y="1481328"/>
            <a:ext cx="26060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300"/>
              </a:spcAft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Synergy realization vs. deal model at Day 30 / 60 / 100</a:t>
            </a:r>
            <a:endParaRPr lang="en-US" sz="950" dirty="0"/>
          </a:p>
          <a:p>
            <a:pPr>
              <a:spcAft>
                <a:spcPts val="300"/>
              </a:spcAft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Cost-to-achieve budget vs. actuals by workstream</a:t>
            </a:r>
            <a:endParaRPr lang="en-US" sz="950" dirty="0"/>
          </a:p>
          <a:p>
            <a:pPr>
              <a:spcAft>
                <a:spcPts val="300"/>
              </a:spcAft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entity EBITDA vs. pro forma at Day 100</a:t>
            </a:r>
            <a:endParaRPr lang="en-US" sz="950" dirty="0"/>
          </a:p>
          <a:p>
            <a:pPr>
              <a:spcAft>
                <a:spcPts val="300"/>
              </a:spcAft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combined financial close: on time, clean audit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3200400" y="1143000"/>
            <a:ext cx="2788920" cy="1645920"/>
          </a:xfrm>
          <a:prstGeom prst="rect">
            <a:avLst/>
          </a:prstGeom>
          <a:solidFill>
            <a:srgbClr val="F2F4F7"/>
          </a:solidFill>
          <a:ln w="6350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2" name="Shape 10"/>
          <p:cNvSpPr/>
          <p:nvPr/>
        </p:nvSpPr>
        <p:spPr>
          <a:xfrm>
            <a:off x="3200400" y="1143000"/>
            <a:ext cx="2788920" cy="301752"/>
          </a:xfrm>
          <a:prstGeom prst="rect">
            <a:avLst/>
          </a:prstGeom>
          <a:solidFill>
            <a:srgbClr val="1E5799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3291840" y="1143000"/>
            <a:ext cx="260604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&amp; HR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3291840" y="1481328"/>
            <a:ext cx="26060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300"/>
              </a:spcAft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talent retention rate at 30 / 60 / 90 days</a:t>
            </a:r>
            <a:endParaRPr lang="en-US" sz="950" dirty="0"/>
          </a:p>
          <a:p>
            <a:pPr>
              <a:spcAft>
                <a:spcPts val="300"/>
              </a:spcAft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success rate: 100% on first combined cycle</a:t>
            </a:r>
            <a:endParaRPr lang="en-US" sz="950" dirty="0"/>
          </a:p>
          <a:p>
            <a:pPr>
              <a:spcAft>
                <a:spcPts val="300"/>
              </a:spcAft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Benefits enrollment completion by Day 45</a:t>
            </a:r>
            <a:endParaRPr lang="en-US" sz="950" dirty="0"/>
          </a:p>
          <a:p>
            <a:pPr>
              <a:spcAft>
                <a:spcPts val="300"/>
              </a:spcAft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engagement score: Day 30 and Day 60 pulse surveys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6126480" y="1143000"/>
            <a:ext cx="2788920" cy="1645920"/>
          </a:xfrm>
          <a:prstGeom prst="rect">
            <a:avLst/>
          </a:prstGeom>
          <a:solidFill>
            <a:srgbClr val="F2F4F7"/>
          </a:solidFill>
          <a:ln w="6350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6126480" y="1143000"/>
            <a:ext cx="2788920" cy="301752"/>
          </a:xfrm>
          <a:prstGeom prst="rect">
            <a:avLst/>
          </a:prstGeom>
          <a:solidFill>
            <a:srgbClr val="15436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6217920" y="1143000"/>
            <a:ext cx="260604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217920" y="1481328"/>
            <a:ext cx="26060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300"/>
              </a:spcAft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system uptime: all critical systems online</a:t>
            </a:r>
            <a:endParaRPr lang="en-US" sz="950" dirty="0"/>
          </a:p>
          <a:p>
            <a:pPr>
              <a:spcAft>
                <a:spcPts val="300"/>
              </a:spcAft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login success rate: &gt;98% on Day 1</a:t>
            </a:r>
            <a:endParaRPr lang="en-US" sz="950" dirty="0"/>
          </a:p>
          <a:p>
            <a:pPr>
              <a:spcAft>
                <a:spcPts val="300"/>
              </a:spcAft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desk ticket volume vs. baseline</a:t>
            </a:r>
            <a:endParaRPr lang="en-US" sz="950" dirty="0"/>
          </a:p>
          <a:p>
            <a:pPr>
              <a:spcAft>
                <a:spcPts val="300"/>
              </a:spcAft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 and CRM integration: complete by Day 100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274320" y="2971800"/>
            <a:ext cx="2788920" cy="1645920"/>
          </a:xfrm>
          <a:prstGeom prst="rect">
            <a:avLst/>
          </a:prstGeom>
          <a:solidFill>
            <a:srgbClr val="F2F4F7"/>
          </a:solidFill>
          <a:ln w="6350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0" name="Shape 18"/>
          <p:cNvSpPr/>
          <p:nvPr/>
        </p:nvSpPr>
        <p:spPr>
          <a:xfrm>
            <a:off x="274320" y="2971800"/>
            <a:ext cx="2788920" cy="301752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365760" y="2971800"/>
            <a:ext cx="260604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Communications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365760" y="3310128"/>
            <a:ext cx="26060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300"/>
              </a:spcAft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comprehension score (Day 30 pulse survey)</a:t>
            </a:r>
            <a:endParaRPr lang="en-US" sz="950" dirty="0"/>
          </a:p>
          <a:p>
            <a:pPr>
              <a:spcAft>
                <a:spcPts val="300"/>
              </a:spcAft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Manager cascade completion: 100% before all-hands</a:t>
            </a:r>
            <a:endParaRPr lang="en-US" sz="950" dirty="0"/>
          </a:p>
          <a:p>
            <a:pPr>
              <a:spcAft>
                <a:spcPts val="300"/>
              </a:spcAft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 sentiment: net positive coverage on Day 1</a:t>
            </a:r>
            <a:endParaRPr lang="en-US" sz="950" dirty="0"/>
          </a:p>
          <a:p>
            <a:pPr>
              <a:spcAft>
                <a:spcPts val="300"/>
              </a:spcAft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retention: top 50 accounts retained at Day 100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3200400" y="2971800"/>
            <a:ext cx="2788920" cy="1645920"/>
          </a:xfrm>
          <a:prstGeom prst="rect">
            <a:avLst/>
          </a:prstGeom>
          <a:solidFill>
            <a:srgbClr val="F2F4F7"/>
          </a:solidFill>
          <a:ln w="6350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4" name="Shape 22"/>
          <p:cNvSpPr/>
          <p:nvPr/>
        </p:nvSpPr>
        <p:spPr>
          <a:xfrm>
            <a:off x="3200400" y="2971800"/>
            <a:ext cx="2788920" cy="301752"/>
          </a:xfrm>
          <a:prstGeom prst="rect">
            <a:avLst/>
          </a:prstGeom>
          <a:solidFill>
            <a:srgbClr val="1A5276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3291840" y="2971800"/>
            <a:ext cx="260604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&amp; Revenue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3291840" y="3310128"/>
            <a:ext cx="26060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300"/>
              </a:spcAft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20 at-risk accounts: retention confirmed by Day 30</a:t>
            </a:r>
            <a:endParaRPr lang="en-US" sz="950" dirty="0"/>
          </a:p>
          <a:p>
            <a:pPr>
              <a:spcAft>
                <a:spcPts val="300"/>
              </a:spcAft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Cross-sell pipeline generated by Day 100</a:t>
            </a:r>
            <a:endParaRPr lang="en-US" sz="950" dirty="0"/>
          </a:p>
          <a:p>
            <a:pPr>
              <a:spcAft>
                <a:spcPts val="300"/>
              </a:spcAft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NPS scores: combined entity baseline established</a:t>
            </a:r>
            <a:endParaRPr lang="en-US" sz="950" dirty="0"/>
          </a:p>
          <a:p>
            <a:pPr>
              <a:spcAft>
                <a:spcPts val="300"/>
              </a:spcAft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cycle disruption: &lt;10% change in close rate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6126480" y="2971800"/>
            <a:ext cx="2788920" cy="1645920"/>
          </a:xfrm>
          <a:prstGeom prst="rect">
            <a:avLst/>
          </a:prstGeom>
          <a:solidFill>
            <a:srgbClr val="F2F4F7"/>
          </a:solidFill>
          <a:ln w="6350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8" name="Shape 26"/>
          <p:cNvSpPr/>
          <p:nvPr/>
        </p:nvSpPr>
        <p:spPr>
          <a:xfrm>
            <a:off x="6126480" y="2971800"/>
            <a:ext cx="2788920" cy="301752"/>
          </a:xfrm>
          <a:prstGeom prst="rect">
            <a:avLst/>
          </a:prstGeom>
          <a:solidFill>
            <a:srgbClr val="0B3D6B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9" name="Text 27"/>
          <p:cNvSpPr/>
          <p:nvPr/>
        </p:nvSpPr>
        <p:spPr>
          <a:xfrm>
            <a:off x="6217920" y="2971800"/>
            <a:ext cx="260604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&amp; IMO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6217920" y="3310128"/>
            <a:ext cx="26060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300"/>
              </a:spcAft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completion rate vs. plan: &gt;90% each reporting period</a:t>
            </a:r>
            <a:endParaRPr lang="en-US" sz="950" dirty="0"/>
          </a:p>
          <a:p>
            <a:pPr>
              <a:spcAft>
                <a:spcPts val="300"/>
              </a:spcAft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RAID log current: all items owned and resolution-dated</a:t>
            </a:r>
            <a:endParaRPr lang="en-US" sz="950" dirty="0"/>
          </a:p>
          <a:p>
            <a:pPr>
              <a:spcAft>
                <a:spcPts val="300"/>
              </a:spcAft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Steering Committee meeting adherence: 100%</a:t>
            </a:r>
            <a:endParaRPr lang="en-US" sz="950" dirty="0"/>
          </a:p>
          <a:p>
            <a:pPr>
              <a:spcAft>
                <a:spcPts val="300"/>
              </a:spcAft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complete: all workstreams closed at Day 100</a:t>
            </a:r>
            <a:endParaRPr lang="en-US" sz="95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766983F-CCB2-C94B-892B-5D0B81EBB789}"/>
              </a:ext>
            </a:extLst>
          </p:cNvPr>
          <p:cNvSpPr txBox="1"/>
          <p:nvPr/>
        </p:nvSpPr>
        <p:spPr>
          <a:xfrm>
            <a:off x="27089" y="4909402"/>
            <a:ext cx="154994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100-Day Advisors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1C7B1DC-BE82-5691-60B1-3BD7FED5BA83}"/>
              </a:ext>
            </a:extLst>
          </p:cNvPr>
          <p:cNvSpPr txBox="1"/>
          <p:nvPr/>
        </p:nvSpPr>
        <p:spPr>
          <a:xfrm>
            <a:off x="8778240" y="4912668"/>
            <a:ext cx="228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0" y="4869180"/>
            <a:ext cx="9144000" cy="274320"/>
          </a:xfrm>
          <a:prstGeom prst="rect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365760" y="91440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 STATE EXAMPLES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365760" y="749808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"INTEGRATION COMPLETE" LOOKS LIKE AT DAY 100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365760" y="1005840"/>
            <a:ext cx="8412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 states are the specific, tangible outcomes that signal integration is done — for shareholders, employees, customers, and partners. Integration teams design backward from these.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65760" y="1508760"/>
            <a:ext cx="658368" cy="347472"/>
          </a:xfrm>
          <a:prstGeom prst="rect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365760" y="1508760"/>
            <a:ext cx="6583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115568" y="1536192"/>
            <a:ext cx="7635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employees on a single HRIS, one payroll system, unified benefits, and a completed org design with confirmed reporting lines and compensation bands.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365760" y="1911096"/>
            <a:ext cx="8412480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2" name="Shape 10"/>
          <p:cNvSpPr/>
          <p:nvPr/>
        </p:nvSpPr>
        <p:spPr>
          <a:xfrm>
            <a:off x="365760" y="1997964"/>
            <a:ext cx="658368" cy="347472"/>
          </a:xfrm>
          <a:prstGeom prst="rect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365760" y="1997964"/>
            <a:ext cx="6583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115568" y="2025396"/>
            <a:ext cx="7635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acquired employees on combined email, collaboration, and core applications. ERP integrated or migrated. Data centers consolidated. Duplicate SaaS licenses retired.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365760" y="2400300"/>
            <a:ext cx="8412480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365760" y="2487168"/>
            <a:ext cx="658368" cy="347472"/>
          </a:xfrm>
          <a:prstGeom prst="rect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365760" y="2487168"/>
            <a:ext cx="6583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115568" y="2514600"/>
            <a:ext cx="7635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combined financial close complete. Single chart of accounts, unified controls, treasury centralized, and synergy realization validated against deal model.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365760" y="2889504"/>
            <a:ext cx="8412480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0" name="Shape 18"/>
          <p:cNvSpPr/>
          <p:nvPr/>
        </p:nvSpPr>
        <p:spPr>
          <a:xfrm>
            <a:off x="365760" y="2976372"/>
            <a:ext cx="658368" cy="347472"/>
          </a:xfrm>
          <a:prstGeom prst="rect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365760" y="2976372"/>
            <a:ext cx="6583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115568" y="3003804"/>
            <a:ext cx="7635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contracts novated, entity structure rationalized, compliance programs integrated across GDPR, SOX, FCPA, and export controls. All regulatory filings current.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365760" y="3378708"/>
            <a:ext cx="8412480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4" name="Shape 22"/>
          <p:cNvSpPr/>
          <p:nvPr/>
        </p:nvSpPr>
        <p:spPr>
          <a:xfrm>
            <a:off x="365760" y="3465576"/>
            <a:ext cx="658368" cy="347472"/>
          </a:xfrm>
          <a:prstGeom prst="rect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365760" y="3465576"/>
            <a:ext cx="6583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1115568" y="3493008"/>
            <a:ext cx="7635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Unified sales organization with confirmed territory assignments, single CRM of record, cross-sell program launched, and top 50 customer relationships secured.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365760" y="3867912"/>
            <a:ext cx="8412480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8" name="Shape 26"/>
          <p:cNvSpPr/>
          <p:nvPr/>
        </p:nvSpPr>
        <p:spPr>
          <a:xfrm>
            <a:off x="365760" y="3954780"/>
            <a:ext cx="658368" cy="347472"/>
          </a:xfrm>
          <a:prstGeom prst="rect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9" name="Text 27"/>
          <p:cNvSpPr/>
          <p:nvPr/>
        </p:nvSpPr>
        <p:spPr>
          <a:xfrm>
            <a:off x="365760" y="3954780"/>
            <a:ext cx="6583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Comms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1115568" y="3982212"/>
            <a:ext cx="7635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transition complete across all digital and physical touchpoints. Employee sentiment positive. Combined entity narrative established in media and with investors.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365760" y="4357116"/>
            <a:ext cx="8412480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2" name="Shape 30"/>
          <p:cNvSpPr/>
          <p:nvPr/>
        </p:nvSpPr>
        <p:spPr>
          <a:xfrm>
            <a:off x="365760" y="4443984"/>
            <a:ext cx="658368" cy="347472"/>
          </a:xfrm>
          <a:prstGeom prst="rect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3" name="Text 31"/>
          <p:cNvSpPr/>
          <p:nvPr/>
        </p:nvSpPr>
        <p:spPr>
          <a:xfrm>
            <a:off x="365760" y="4443984"/>
            <a:ext cx="65836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IMO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1115568" y="4471416"/>
            <a:ext cx="7635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workstream milestones closed or formally deferred to BAU. Synergy baseline locked. Lessons learned documented. IMO disbanded and integration handed to operations.</a:t>
            </a:r>
            <a:endParaRPr lang="en-US" sz="105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90257B9-D3F5-3681-B5B1-7327F1709744}"/>
              </a:ext>
            </a:extLst>
          </p:cNvPr>
          <p:cNvSpPr txBox="1"/>
          <p:nvPr/>
        </p:nvSpPr>
        <p:spPr>
          <a:xfrm>
            <a:off x="27089" y="4909402"/>
            <a:ext cx="154994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100-Day Advisors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C63C1EE-E6E6-A688-ED6B-0A68712813DA}"/>
              </a:ext>
            </a:extLst>
          </p:cNvPr>
          <p:cNvSpPr txBox="1"/>
          <p:nvPr/>
        </p:nvSpPr>
        <p:spPr>
          <a:xfrm>
            <a:off x="8778240" y="4912668"/>
            <a:ext cx="228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0" y="4869180"/>
            <a:ext cx="9144000" cy="274320"/>
          </a:xfrm>
          <a:prstGeom prst="rect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365760" y="91440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GUIDING PRINCIPLES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365760" y="749808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RULES THAT GOVERN DECISIONS WHEN PRIORITIES CONFLICT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365760" y="1005840"/>
            <a:ext cx="8412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principles apply to every workstream. When a tradeoff must be made, integration teams use these to decide — without escalating to the Steering Committee for every judgment call.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20040" y="1481328"/>
            <a:ext cx="4206240" cy="1078992"/>
          </a:xfrm>
          <a:prstGeom prst="rect">
            <a:avLst/>
          </a:prstGeom>
          <a:solidFill>
            <a:srgbClr val="F2F4F7"/>
          </a:solidFill>
          <a:ln w="6350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320040" y="1481328"/>
            <a:ext cx="329184" cy="1078992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320040" y="1828800"/>
            <a:ext cx="3291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704088" y="1536192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Speed wins — but not at the expense of compliance.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704088" y="1828800"/>
            <a:ext cx="37490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as fast as possible on synergy capture, systems integration, and org design — but never bypass a legal, regulatory, or audit control to do it. A compliance failure is more expensive than a delayed milestone.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754880" y="1481328"/>
            <a:ext cx="4206240" cy="1078992"/>
          </a:xfrm>
          <a:prstGeom prst="rect">
            <a:avLst/>
          </a:prstGeom>
          <a:solidFill>
            <a:srgbClr val="F2F4F7"/>
          </a:solidFill>
          <a:ln w="6350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4" name="Shape 12"/>
          <p:cNvSpPr/>
          <p:nvPr/>
        </p:nvSpPr>
        <p:spPr>
          <a:xfrm>
            <a:off x="4754880" y="1481328"/>
            <a:ext cx="329184" cy="1078992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4754880" y="1828800"/>
            <a:ext cx="3291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5138928" y="1536192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Employees hear it from their manager first.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5138928" y="1828800"/>
            <a:ext cx="37490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employee should learn about a material change — org structure, benefits, reporting lines, role elimination — from a system, a press release, or a rumor. Manager cascade is non-negotiable.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320040" y="2642616"/>
            <a:ext cx="4206240" cy="1078992"/>
          </a:xfrm>
          <a:prstGeom prst="rect">
            <a:avLst/>
          </a:prstGeom>
          <a:solidFill>
            <a:srgbClr val="F2F4F7"/>
          </a:solidFill>
          <a:ln w="6350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9" name="Shape 17"/>
          <p:cNvSpPr/>
          <p:nvPr/>
        </p:nvSpPr>
        <p:spPr>
          <a:xfrm>
            <a:off x="320040" y="2642616"/>
            <a:ext cx="329184" cy="1078992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320040" y="2990088"/>
            <a:ext cx="3291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704088" y="2697480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owner per task, per synergy, per risk.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704088" y="2990088"/>
            <a:ext cx="37490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accountability is no accountability. Every task in the integration plan has a single named owner. Every synergy has a single named owner. Every RAID item has a single named owner.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4754880" y="2642616"/>
            <a:ext cx="4206240" cy="1078992"/>
          </a:xfrm>
          <a:prstGeom prst="rect">
            <a:avLst/>
          </a:prstGeom>
          <a:solidFill>
            <a:srgbClr val="F2F4F7"/>
          </a:solidFill>
          <a:ln w="6350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4" name="Shape 22"/>
          <p:cNvSpPr/>
          <p:nvPr/>
        </p:nvSpPr>
        <p:spPr>
          <a:xfrm>
            <a:off x="4754880" y="2642616"/>
            <a:ext cx="329184" cy="1078992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4754880" y="2990088"/>
            <a:ext cx="3291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5138928" y="2697480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acquirer's standards apply on Day 1.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5138928" y="2990088"/>
            <a:ext cx="37490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Controls, compliance programs, code of conduct, financial approval authorities, and data governance apply to the combined entity from the moment the deal closes — not after a transition period.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320040" y="3803904"/>
            <a:ext cx="4206240" cy="1078992"/>
          </a:xfrm>
          <a:prstGeom prst="rect">
            <a:avLst/>
          </a:prstGeom>
          <a:solidFill>
            <a:srgbClr val="F2F4F7"/>
          </a:solidFill>
          <a:ln w="6350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9" name="Shape 27"/>
          <p:cNvSpPr/>
          <p:nvPr/>
        </p:nvSpPr>
        <p:spPr>
          <a:xfrm>
            <a:off x="320040" y="3803904"/>
            <a:ext cx="329184" cy="1078992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0" name="Text 28"/>
          <p:cNvSpPr/>
          <p:nvPr/>
        </p:nvSpPr>
        <p:spPr>
          <a:xfrm>
            <a:off x="320040" y="4151376"/>
            <a:ext cx="3291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31" name="Text 29"/>
          <p:cNvSpPr/>
          <p:nvPr/>
        </p:nvSpPr>
        <p:spPr>
          <a:xfrm>
            <a:off x="704088" y="3858768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Undecided is a decision — the wrong one.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704088" y="4151376"/>
            <a:ext cx="37490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Ambiguity about org structure, system choices, or policy alignment breeds anxiety and voluntary attrition. Make decisions early, communicate them clearly, and change them only with good reason.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4754880" y="3803904"/>
            <a:ext cx="4206240" cy="1078992"/>
          </a:xfrm>
          <a:prstGeom prst="rect">
            <a:avLst/>
          </a:prstGeom>
          <a:solidFill>
            <a:srgbClr val="F2F4F7"/>
          </a:solidFill>
          <a:ln w="6350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4" name="Shape 32"/>
          <p:cNvSpPr/>
          <p:nvPr/>
        </p:nvSpPr>
        <p:spPr>
          <a:xfrm>
            <a:off x="4754880" y="3803904"/>
            <a:ext cx="329184" cy="1078992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5" name="Text 33"/>
          <p:cNvSpPr/>
          <p:nvPr/>
        </p:nvSpPr>
        <p:spPr>
          <a:xfrm>
            <a:off x="4754880" y="4151376"/>
            <a:ext cx="3291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800" dirty="0"/>
          </a:p>
        </p:txBody>
      </p:sp>
      <p:sp>
        <p:nvSpPr>
          <p:cNvPr id="36" name="Text 34"/>
          <p:cNvSpPr/>
          <p:nvPr/>
        </p:nvSpPr>
        <p:spPr>
          <a:xfrm>
            <a:off x="5138928" y="3858768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F1F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Customers and key talent are protected first.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5138928" y="4151376"/>
            <a:ext cx="37490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resources are constrained, prioritize actions that protect revenue relationships and retain key employees. Integration machinery can catch up — lost customers and departed talent cannot.</a:t>
            </a:r>
            <a:endParaRPr lang="en-US" sz="95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91CAEA2-59CB-ED7B-5539-9DBB70ADB993}"/>
              </a:ext>
            </a:extLst>
          </p:cNvPr>
          <p:cNvSpPr txBox="1"/>
          <p:nvPr/>
        </p:nvSpPr>
        <p:spPr>
          <a:xfrm>
            <a:off x="27089" y="4909402"/>
            <a:ext cx="154994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100-Day Advisors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C783BD9-29FB-3750-27BB-CBFDDA740D85}"/>
              </a:ext>
            </a:extLst>
          </p:cNvPr>
          <p:cNvSpPr txBox="1"/>
          <p:nvPr/>
        </p:nvSpPr>
        <p:spPr>
          <a:xfrm>
            <a:off x="8778240" y="4912668"/>
            <a:ext cx="228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0" y="4869180"/>
            <a:ext cx="9144000" cy="274320"/>
          </a:xfrm>
          <a:prstGeom prst="rect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365760" y="91440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MESSAGES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365760" y="749808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FOUNDATIONAL NARRATIVE THIS INTEGRATION MUST COMMUNICATE — CONSISTENTLY, ACROSS ALL AUDIENCES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20040" y="1097280"/>
            <a:ext cx="4206240" cy="1783080"/>
          </a:xfrm>
          <a:prstGeom prst="rect">
            <a:avLst/>
          </a:prstGeom>
          <a:solidFill>
            <a:srgbClr val="F2F4F7"/>
          </a:solidFill>
          <a:ln w="6350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320040" y="1097280"/>
            <a:ext cx="4206240" cy="310896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429768" y="1097280"/>
            <a:ext cx="39867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29768" y="1444752"/>
            <a:ext cx="400507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400"/>
              </a:spcAft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combination makes us stronger — and that strength protects your future.</a:t>
            </a:r>
            <a:endParaRPr lang="en-US" sz="1000" dirty="0"/>
          </a:p>
          <a:p>
            <a:pPr>
              <a:spcAft>
                <a:spcPts val="400"/>
              </a:spcAft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manager will be your first point of contact. Talk to them.</a:t>
            </a:r>
            <a:endParaRPr lang="en-US" sz="1000" dirty="0"/>
          </a:p>
          <a:p>
            <a:pPr>
              <a:spcAft>
                <a:spcPts val="400"/>
              </a:spcAft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pay, benefits, and job status will be communicated clearly and on time.</a:t>
            </a:r>
            <a:endParaRPr lang="en-US" sz="1000" dirty="0"/>
          </a:p>
          <a:p>
            <a:pPr>
              <a:spcAft>
                <a:spcPts val="400"/>
              </a:spcAft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will give you real answers, not corporate language.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727448" y="1097280"/>
            <a:ext cx="4206240" cy="1783080"/>
          </a:xfrm>
          <a:prstGeom prst="rect">
            <a:avLst/>
          </a:prstGeom>
          <a:solidFill>
            <a:srgbClr val="F2F4F7"/>
          </a:solidFill>
          <a:ln w="6350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2" name="Shape 10"/>
          <p:cNvSpPr/>
          <p:nvPr/>
        </p:nvSpPr>
        <p:spPr>
          <a:xfrm>
            <a:off x="4727448" y="1097280"/>
            <a:ext cx="4206240" cy="310896"/>
          </a:xfrm>
          <a:prstGeom prst="rect">
            <a:avLst/>
          </a:prstGeom>
          <a:solidFill>
            <a:srgbClr val="1A5276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4837176" y="1097280"/>
            <a:ext cx="39867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Customers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837176" y="1444752"/>
            <a:ext cx="400507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400"/>
              </a:spcAft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service continues without interruption. Your account team remains yours.</a:t>
            </a:r>
            <a:endParaRPr lang="en-US" sz="1000" dirty="0"/>
          </a:p>
          <a:p>
            <a:pPr>
              <a:spcAft>
                <a:spcPts val="400"/>
              </a:spcAft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combination expands what we can deliver to you, not what we take away.</a:t>
            </a:r>
            <a:endParaRPr lang="en-US" sz="1000" dirty="0"/>
          </a:p>
          <a:p>
            <a:pPr>
              <a:spcAft>
                <a:spcPts val="400"/>
              </a:spcAft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will hear from your account executive directly — not from the press.</a:t>
            </a:r>
            <a:endParaRPr lang="en-US" sz="1000" dirty="0"/>
          </a:p>
          <a:p>
            <a:pPr>
              <a:spcAft>
                <a:spcPts val="400"/>
              </a:spcAft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commitment to service quality is stronger, not weaker, after this deal.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20040" y="3017520"/>
            <a:ext cx="4206240" cy="1783080"/>
          </a:xfrm>
          <a:prstGeom prst="rect">
            <a:avLst/>
          </a:prstGeom>
          <a:solidFill>
            <a:srgbClr val="F2F4F7"/>
          </a:solidFill>
          <a:ln w="6350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320040" y="3017520"/>
            <a:ext cx="4206240" cy="310896"/>
          </a:xfrm>
          <a:prstGeom prst="rect">
            <a:avLst/>
          </a:prstGeom>
          <a:solidFill>
            <a:srgbClr val="15436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429768" y="3017520"/>
            <a:ext cx="39867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Investors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29768" y="3364992"/>
            <a:ext cx="400507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400"/>
              </a:spcAft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deal delivers specific, validated synergies with confirmed owners and timelines.</a:t>
            </a:r>
            <a:endParaRPr lang="en-US" sz="1000" dirty="0"/>
          </a:p>
          <a:p>
            <a:pPr>
              <a:spcAft>
                <a:spcPts val="400"/>
              </a:spcAft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is being managed with discipline — tracked, reported, and accountable.</a:t>
            </a:r>
            <a:endParaRPr lang="en-US" sz="1000" dirty="0"/>
          </a:p>
          <a:p>
            <a:pPr>
              <a:spcAft>
                <a:spcPts val="400"/>
              </a:spcAft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will hit our integration milestones and synergy targets.</a:t>
            </a:r>
            <a:endParaRPr lang="en-US" sz="1000" dirty="0"/>
          </a:p>
          <a:p>
            <a:pPr>
              <a:spcAft>
                <a:spcPts val="400"/>
              </a:spcAft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combined entity is better positioned to deliver long-term shareholder value.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727448" y="3017520"/>
            <a:ext cx="4206240" cy="1783080"/>
          </a:xfrm>
          <a:prstGeom prst="rect">
            <a:avLst/>
          </a:prstGeom>
          <a:solidFill>
            <a:srgbClr val="F2F4F7"/>
          </a:solidFill>
          <a:ln w="6350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0" name="Shape 18"/>
          <p:cNvSpPr/>
          <p:nvPr/>
        </p:nvSpPr>
        <p:spPr>
          <a:xfrm>
            <a:off x="4727448" y="3017520"/>
            <a:ext cx="4206240" cy="310896"/>
          </a:xfrm>
          <a:prstGeom prst="rect">
            <a:avLst/>
          </a:prstGeom>
          <a:solidFill>
            <a:srgbClr val="0B3D6B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4837176" y="3017520"/>
            <a:ext cx="39867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 &amp; Public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837176" y="3364992"/>
            <a:ext cx="400507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400"/>
              </a:spcAft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a strategically sound combination with a clear rationale.</a:t>
            </a:r>
            <a:endParaRPr lang="en-US" sz="1000" dirty="0"/>
          </a:p>
          <a:p>
            <a:pPr>
              <a:spcAft>
                <a:spcPts val="400"/>
              </a:spcAft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are committed to the communities where both companies operate.</a:t>
            </a:r>
            <a:endParaRPr lang="en-US" sz="1000" dirty="0"/>
          </a:p>
          <a:p>
            <a:pPr>
              <a:spcAft>
                <a:spcPts val="400"/>
              </a:spcAft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will be transparent about what changes and what stays the same.</a:t>
            </a:r>
            <a:endParaRPr lang="en-US" sz="1000" dirty="0"/>
          </a:p>
          <a:p>
            <a:pPr>
              <a:spcAft>
                <a:spcPts val="400"/>
              </a:spcAft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combined company is a stronger partner for customers and communities.</a:t>
            </a:r>
            <a:endParaRPr lang="en-US" sz="10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29051E6-7D51-5C47-45B0-7F767167C5B4}"/>
              </a:ext>
            </a:extLst>
          </p:cNvPr>
          <p:cNvSpPr txBox="1"/>
          <p:nvPr/>
        </p:nvSpPr>
        <p:spPr>
          <a:xfrm>
            <a:off x="27089" y="4909402"/>
            <a:ext cx="154994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100-Day Advisors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4210437-449F-7575-03E8-448B786D1D4D}"/>
              </a:ext>
            </a:extLst>
          </p:cNvPr>
          <p:cNvSpPr txBox="1"/>
          <p:nvPr/>
        </p:nvSpPr>
        <p:spPr>
          <a:xfrm>
            <a:off x="8778240" y="4912668"/>
            <a:ext cx="228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0" y="4869180"/>
            <a:ext cx="9144000" cy="274320"/>
          </a:xfrm>
          <a:prstGeom prst="rect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365760" y="91440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100-DAY FRAMEWORK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365760" y="749808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PHASES, ONE OUTCOME: INTEGRATION COMPLETE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74320" y="1097280"/>
            <a:ext cx="2816352" cy="3703320"/>
          </a:xfrm>
          <a:prstGeom prst="rect">
            <a:avLst/>
          </a:prstGeom>
          <a:solidFill>
            <a:srgbClr val="F2F4F7"/>
          </a:solidFill>
          <a:ln w="6350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274320" y="1097280"/>
            <a:ext cx="2816352" cy="658368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384048" y="1097280"/>
            <a:ext cx="25968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1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384048" y="1316736"/>
            <a:ext cx="2596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Pre-Close Planning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384048" y="1810512"/>
            <a:ext cx="25968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−60 to Day 0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384048" y="2029968"/>
            <a:ext cx="2596896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400"/>
              </a:spcAft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Steering Committee and IMO established (T-59)</a:t>
            </a:r>
            <a:endParaRPr lang="en-US" sz="1000" dirty="0"/>
          </a:p>
          <a:p>
            <a:pPr>
              <a:spcAft>
                <a:spcPts val="400"/>
              </a:spcAft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Workstream leads appointed and chartered (T-50)</a:t>
            </a:r>
            <a:endParaRPr lang="en-US" sz="1000" dirty="0"/>
          </a:p>
          <a:p>
            <a:pPr>
              <a:spcAft>
                <a:spcPts val="400"/>
              </a:spcAft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 diligence and risk assessment complete</a:t>
            </a:r>
            <a:endParaRPr lang="en-US" sz="1000" dirty="0"/>
          </a:p>
          <a:p>
            <a:pPr>
              <a:spcAft>
                <a:spcPts val="400"/>
              </a:spcAft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readiness confirmed — all gates green (T-3)</a:t>
            </a:r>
            <a:endParaRPr lang="en-US" sz="1000" dirty="0"/>
          </a:p>
          <a:p>
            <a:pPr>
              <a:spcAft>
                <a:spcPts val="400"/>
              </a:spcAft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Communications, systems, and war rooms staged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090672" y="2743200"/>
            <a:ext cx="91440" cy="320040"/>
          </a:xfrm>
          <a:prstGeom prst="rect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4" name="Shape 12"/>
          <p:cNvSpPr/>
          <p:nvPr/>
        </p:nvSpPr>
        <p:spPr>
          <a:xfrm>
            <a:off x="3182112" y="1097280"/>
            <a:ext cx="2816352" cy="3703320"/>
          </a:xfrm>
          <a:prstGeom prst="rect">
            <a:avLst/>
          </a:prstGeom>
          <a:solidFill>
            <a:srgbClr val="F2F4F7"/>
          </a:solidFill>
          <a:ln w="6350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5" name="Shape 13"/>
          <p:cNvSpPr/>
          <p:nvPr/>
        </p:nvSpPr>
        <p:spPr>
          <a:xfrm>
            <a:off x="3182112" y="1097280"/>
            <a:ext cx="2816352" cy="658368"/>
          </a:xfrm>
          <a:prstGeom prst="rect">
            <a:avLst/>
          </a:prstGeom>
          <a:solidFill>
            <a:srgbClr val="B8860B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3291840" y="1097280"/>
            <a:ext cx="25968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2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3291840" y="1316736"/>
            <a:ext cx="2596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/ Week 1 Execution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3291840" y="1810512"/>
            <a:ext cx="25968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– Day 6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3291840" y="2029968"/>
            <a:ext cx="2596896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400"/>
              </a:spcAft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IMO war room activated at 6 AM — all workstreams live</a:t>
            </a:r>
            <a:endParaRPr lang="en-US" sz="1000" dirty="0"/>
          </a:p>
          <a:p>
            <a:pPr>
              <a:spcAft>
                <a:spcPts val="400"/>
              </a:spcAft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All-employee announcement and CEO welcome distributed</a:t>
            </a:r>
            <a:endParaRPr lang="en-US" sz="1000" dirty="0"/>
          </a:p>
          <a:p>
            <a:pPr>
              <a:spcAft>
                <a:spcPts val="400"/>
              </a:spcAft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IT: every employee authenticated and operational</a:t>
            </a:r>
            <a:endParaRPr lang="en-US" sz="1000" dirty="0"/>
          </a:p>
          <a:p>
            <a:pPr>
              <a:spcAft>
                <a:spcPts val="400"/>
              </a:spcAft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Finance: controls active, billing live, payroll funded</a:t>
            </a:r>
            <a:endParaRPr lang="en-US" sz="1000" dirty="0"/>
          </a:p>
          <a:p>
            <a:pPr>
              <a:spcAft>
                <a:spcPts val="400"/>
              </a:spcAft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HR: managers briefed, hotline staffed, FAQs distributed</a:t>
            </a:r>
            <a:endParaRPr lang="en-US" sz="1000" dirty="0"/>
          </a:p>
          <a:p>
            <a:pPr>
              <a:spcAft>
                <a:spcPts val="400"/>
              </a:spcAft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Comms: press release, social, intranet launched in sequence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998464" y="2743200"/>
            <a:ext cx="91440" cy="320040"/>
          </a:xfrm>
          <a:prstGeom prst="rect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1" name="Shape 19"/>
          <p:cNvSpPr/>
          <p:nvPr/>
        </p:nvSpPr>
        <p:spPr>
          <a:xfrm>
            <a:off x="6089904" y="1097280"/>
            <a:ext cx="2816352" cy="3703320"/>
          </a:xfrm>
          <a:prstGeom prst="rect">
            <a:avLst/>
          </a:prstGeom>
          <a:solidFill>
            <a:srgbClr val="F2F4F7"/>
          </a:solidFill>
          <a:ln w="6350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2" name="Shape 20"/>
          <p:cNvSpPr/>
          <p:nvPr/>
        </p:nvSpPr>
        <p:spPr>
          <a:xfrm>
            <a:off x="6089904" y="1097280"/>
            <a:ext cx="2816352" cy="658368"/>
          </a:xfrm>
          <a:prstGeom prst="rect">
            <a:avLst/>
          </a:prstGeom>
          <a:solidFill>
            <a:srgbClr val="15436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6199632" y="1097280"/>
            <a:ext cx="25968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3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6199632" y="1316736"/>
            <a:ext cx="25968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Complete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6199632" y="1810512"/>
            <a:ext cx="25968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8 – Day 100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6199632" y="2029968"/>
            <a:ext cx="2596896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400"/>
              </a:spcAft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Systems, processes, and org design finalized</a:t>
            </a:r>
            <a:endParaRPr lang="en-US" sz="1000" dirty="0"/>
          </a:p>
          <a:p>
            <a:pPr>
              <a:spcAft>
                <a:spcPts val="400"/>
              </a:spcAft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Synergies tracked, validated, and realized</a:t>
            </a:r>
            <a:endParaRPr lang="en-US" sz="1000" dirty="0"/>
          </a:p>
          <a:p>
            <a:pPr>
              <a:spcAft>
                <a:spcPts val="400"/>
              </a:spcAft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payroll, HRIS, ERP, and CRM live</a:t>
            </a:r>
            <a:endParaRPr lang="en-US" sz="1000" dirty="0"/>
          </a:p>
          <a:p>
            <a:pPr>
              <a:spcAft>
                <a:spcPts val="400"/>
              </a:spcAft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transition complete across all touchpoints</a:t>
            </a:r>
            <a:endParaRPr lang="en-US" sz="1000" dirty="0"/>
          </a:p>
          <a:p>
            <a:pPr>
              <a:spcAft>
                <a:spcPts val="400"/>
              </a:spcAft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30 and Day 60 gate reviews — course corrections made</a:t>
            </a:r>
            <a:endParaRPr lang="en-US" sz="1000" dirty="0"/>
          </a:p>
          <a:p>
            <a:pPr>
              <a:spcAft>
                <a:spcPts val="400"/>
              </a:spcAft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100: all workstreams closed or deferred to BAU</a:t>
            </a:r>
            <a:endParaRPr lang="en-US" sz="10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E17C0B0-A198-C35D-BD91-7DFC9C00CD99}"/>
              </a:ext>
            </a:extLst>
          </p:cNvPr>
          <p:cNvSpPr txBox="1"/>
          <p:nvPr/>
        </p:nvSpPr>
        <p:spPr>
          <a:xfrm>
            <a:off x="27089" y="4909402"/>
            <a:ext cx="154994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100-Day Advisors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CC95638-0F3E-0E46-CE57-08AA79C6BB94}"/>
              </a:ext>
            </a:extLst>
          </p:cNvPr>
          <p:cNvSpPr txBox="1"/>
          <p:nvPr/>
        </p:nvSpPr>
        <p:spPr>
          <a:xfrm>
            <a:off x="8778240" y="4912668"/>
            <a:ext cx="228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0" y="4869180"/>
            <a:ext cx="9144000" cy="274320"/>
          </a:xfrm>
          <a:prstGeom prst="rect">
            <a:avLst/>
          </a:prstGeom>
          <a:solidFill>
            <a:srgbClr val="C9A84C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365760" y="91440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PRE-CLOSE DATA SHARING RULES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365760" y="749808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 ROOM PROTOCOLS — REQUIRED FOR ALL INTEGRATION TEAM MEMBERS BEFORE DATA ROOM ACCESS IS GRANTED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65760" y="1005840"/>
            <a:ext cx="8412480" cy="457200"/>
          </a:xfrm>
          <a:prstGeom prst="rect">
            <a:avLst/>
          </a:prstGeom>
          <a:solidFill>
            <a:srgbClr val="FFF3CD"/>
          </a:solidFill>
          <a:ln w="12700">
            <a:solidFill>
              <a:srgbClr val="F0AD0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502920" y="1024128"/>
            <a:ext cx="8138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7B4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These rules apply to every member of the integration team. Violations carry regulatory and legal consequences. Written acknowledgment required before data room access is granted.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20040" y="1572768"/>
            <a:ext cx="4160520" cy="1691640"/>
          </a:xfrm>
          <a:prstGeom prst="rect">
            <a:avLst/>
          </a:prstGeom>
          <a:solidFill>
            <a:srgbClr val="EAF4EA"/>
          </a:solidFill>
          <a:ln w="9525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320040" y="1572768"/>
            <a:ext cx="4160520" cy="292608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411480" y="1572768"/>
            <a:ext cx="3977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CAN Do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29768" y="1901952"/>
            <a:ext cx="3941064" cy="13075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400"/>
              </a:spcAft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information shared in the formal data room under the NDA</a:t>
            </a:r>
            <a:endParaRPr lang="en-US" sz="1050" dirty="0"/>
          </a:p>
          <a:p>
            <a:pPr>
              <a:spcAft>
                <a:spcPts val="400"/>
              </a:spcAft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 integration planning based on publicly available information</a:t>
            </a:r>
            <a:endParaRPr lang="en-US" sz="1050" dirty="0"/>
          </a:p>
          <a:p>
            <a:pPr>
              <a:spcAft>
                <a:spcPts val="400"/>
              </a:spcAft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Coordinate on integration logistics that do not require target company data</a:t>
            </a:r>
            <a:endParaRPr lang="en-US" sz="1050" dirty="0"/>
          </a:p>
          <a:p>
            <a:pPr>
              <a:spcAft>
                <a:spcPts val="400"/>
              </a:spcAft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 data explicitly authorized by Legal for clean room review</a:t>
            </a:r>
            <a:endParaRPr lang="en-US" sz="1050" dirty="0"/>
          </a:p>
          <a:p>
            <a:pPr>
              <a:spcAft>
                <a:spcPts val="400"/>
              </a:spcAft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 integration plans based on your own company's information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663440" y="1572768"/>
            <a:ext cx="4160520" cy="1691640"/>
          </a:xfrm>
          <a:prstGeom prst="rect">
            <a:avLst/>
          </a:prstGeom>
          <a:solidFill>
            <a:srgbClr val="FBEAEA"/>
          </a:solidFill>
          <a:ln w="9525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4" name="Shape 12"/>
          <p:cNvSpPr/>
          <p:nvPr/>
        </p:nvSpPr>
        <p:spPr>
          <a:xfrm>
            <a:off x="4663440" y="1572768"/>
            <a:ext cx="4160520" cy="292608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4754880" y="1572768"/>
            <a:ext cx="3977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CANNOT Do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773168" y="1901952"/>
            <a:ext cx="3941064" cy="13075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400"/>
              </a:spcAft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 named customers, suppliers, or employees of the target company</a:t>
            </a:r>
            <a:endParaRPr lang="en-US" sz="1050" dirty="0"/>
          </a:p>
          <a:p>
            <a:pPr>
              <a:spcAft>
                <a:spcPts val="400"/>
              </a:spcAft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target company pricing, customer lists, or cost data outside the clean room</a:t>
            </a:r>
            <a:endParaRPr lang="en-US" sz="1050" dirty="0"/>
          </a:p>
          <a:p>
            <a:pPr>
              <a:spcAft>
                <a:spcPts val="400"/>
              </a:spcAft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decisions affecting the target company's operations before close</a:t>
            </a:r>
            <a:endParaRPr lang="en-US" sz="1050" dirty="0"/>
          </a:p>
          <a:p>
            <a:pPr>
              <a:spcAft>
                <a:spcPts val="400"/>
              </a:spcAft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deal information with anyone outside the integration team without Legal approval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320040" y="3364992"/>
            <a:ext cx="4160520" cy="1463040"/>
          </a:xfrm>
          <a:prstGeom prst="rect">
            <a:avLst/>
          </a:prstGeom>
          <a:solidFill>
            <a:srgbClr val="F2F4F7"/>
          </a:solidFill>
          <a:ln w="9525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Shape 16"/>
          <p:cNvSpPr/>
          <p:nvPr/>
        </p:nvSpPr>
        <p:spPr>
          <a:xfrm>
            <a:off x="320040" y="3364992"/>
            <a:ext cx="4160520" cy="292608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411480" y="3364992"/>
            <a:ext cx="3977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Gun-Jumping Risk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29768" y="3694176"/>
            <a:ext cx="3941064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400"/>
              </a:spcAft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Pre-close coordination that substitutes for post-close competition is an antitrust violation</a:t>
            </a:r>
            <a:endParaRPr lang="en-US" sz="1050" dirty="0"/>
          </a:p>
          <a:p>
            <a:pPr>
              <a:spcAft>
                <a:spcPts val="400"/>
              </a:spcAft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Intent does not matter — the document trail is what regulators examine</a:t>
            </a:r>
            <a:endParaRPr lang="en-US" sz="1050" dirty="0"/>
          </a:p>
          <a:p>
            <a:pPr>
              <a:spcAft>
                <a:spcPts val="400"/>
              </a:spcAft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Sales team member contacting a named customer using data room info can expose the entire deal</a:t>
            </a:r>
            <a:endParaRPr lang="en-US" sz="1050" dirty="0"/>
          </a:p>
          <a:p>
            <a:pPr>
              <a:spcAft>
                <a:spcPts val="400"/>
              </a:spcAft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in doubt: ask Legal before acting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663440" y="3364992"/>
            <a:ext cx="4160520" cy="1463040"/>
          </a:xfrm>
          <a:prstGeom prst="rect">
            <a:avLst/>
          </a:prstGeom>
          <a:solidFill>
            <a:srgbClr val="F2F4F7"/>
          </a:solidFill>
          <a:ln w="9525">
            <a:solidFill>
              <a:srgbClr val="D0D6E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2" name="Shape 20"/>
          <p:cNvSpPr/>
          <p:nvPr/>
        </p:nvSpPr>
        <p:spPr>
          <a:xfrm>
            <a:off x="4663440" y="3364992"/>
            <a:ext cx="4160520" cy="292608"/>
          </a:xfrm>
          <a:prstGeom prst="rect">
            <a:avLst/>
          </a:prstGeom>
          <a:solidFill>
            <a:srgbClr val="0F1F38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4754880" y="3364992"/>
            <a:ext cx="3977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Room Protocol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4773168" y="3694176"/>
            <a:ext cx="3941064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400"/>
              </a:spcAft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access requests go through the IMO Integration Coordinator</a:t>
            </a:r>
            <a:endParaRPr lang="en-US" sz="1050" dirty="0"/>
          </a:p>
          <a:p>
            <a:pPr>
              <a:spcAft>
                <a:spcPts val="400"/>
              </a:spcAft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downloaded from the data room must be stored in the designated secure folder only</a:t>
            </a:r>
            <a:endParaRPr lang="en-US" sz="1050" dirty="0"/>
          </a:p>
          <a:p>
            <a:pPr>
              <a:spcAft>
                <a:spcPts val="400"/>
              </a:spcAft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Verbal acknowledgment of clean room rules is insufficient — written sign-off required</a:t>
            </a:r>
            <a:endParaRPr lang="en-US" sz="1050" dirty="0"/>
          </a:p>
          <a:p>
            <a:pPr>
              <a:spcAft>
                <a:spcPts val="400"/>
              </a:spcAft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suspected breach must be reported to Legal within 24 hours</a:t>
            </a:r>
            <a:endParaRPr lang="en-US" sz="105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BF77E9D-57EE-EB34-4701-B37EF1C8A6AF}"/>
              </a:ext>
            </a:extLst>
          </p:cNvPr>
          <p:cNvSpPr txBox="1"/>
          <p:nvPr/>
        </p:nvSpPr>
        <p:spPr>
          <a:xfrm>
            <a:off x="27089" y="4909402"/>
            <a:ext cx="154994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100-Day Advisors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F8CE0A0-03A5-AA2F-E541-2A4BCC1147C8}"/>
              </a:ext>
            </a:extLst>
          </p:cNvPr>
          <p:cNvSpPr txBox="1"/>
          <p:nvPr/>
        </p:nvSpPr>
        <p:spPr>
          <a:xfrm>
            <a:off x="8778240" y="4912668"/>
            <a:ext cx="228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1080</TotalTime>
  <Words>2062</Words>
  <Application>Microsoft Office PowerPoint</Application>
  <PresentationFormat>On-screen Show (16:9)</PresentationFormat>
  <Paragraphs>258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Joseph Aberger</cp:lastModifiedBy>
  <cp:revision>6</cp:revision>
  <dcterms:created xsi:type="dcterms:W3CDTF">2026-07-21T00:05:31Z</dcterms:created>
  <dcterms:modified xsi:type="dcterms:W3CDTF">2026-07-21T18:10:39Z</dcterms:modified>
</cp:coreProperties>
</file>