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10"/>
  </p:normalViewPr>
  <p:slideViewPr>
    <p:cSldViewPr snapToGrid="0" snapToObjects="1">
      <p:cViewPr varScale="1">
        <p:scale>
          <a:sx n="141" d="100"/>
          <a:sy n="141" d="100"/>
        </p:scale>
        <p:origin x="66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636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0" y="5065776"/>
            <a:ext cx="9144000" cy="73152"/>
          </a:xfrm>
          <a:prstGeom prst="rect">
            <a:avLst/>
          </a:prstGeom>
          <a:solidFill>
            <a:srgbClr val="C9A84C"/>
          </a:solidFill>
          <a:ln w="12700">
            <a:solidFill>
              <a:srgbClr val="C9A84C"/>
            </a:solidFill>
            <a:prstDash val="solid"/>
          </a:ln>
        </p:spPr>
        <p:txBody>
          <a:bodyPr/>
          <a:lstStyle/>
          <a:p>
            <a:endParaRPr lang="en-US"/>
          </a:p>
        </p:txBody>
      </p:sp>
      <p:sp>
        <p:nvSpPr>
          <p:cNvPr id="4" name="Shape 2"/>
          <p:cNvSpPr/>
          <p:nvPr/>
        </p:nvSpPr>
        <p:spPr>
          <a:xfrm>
            <a:off x="457200" y="594360"/>
            <a:ext cx="8229600" cy="18288"/>
          </a:xfrm>
          <a:prstGeom prst="rect">
            <a:avLst/>
          </a:prstGeom>
          <a:solidFill>
            <a:srgbClr val="C9A84C"/>
          </a:solidFill>
          <a:ln w="12700">
            <a:solidFill>
              <a:srgbClr val="C9A84C"/>
            </a:solidFill>
            <a:prstDash val="solid"/>
          </a:ln>
        </p:spPr>
        <p:txBody>
          <a:bodyPr/>
          <a:lstStyle/>
          <a:p>
            <a:endParaRPr lang="en-US"/>
          </a:p>
        </p:txBody>
      </p:sp>
      <p:sp>
        <p:nvSpPr>
          <p:cNvPr id="5" name="Shape 3"/>
          <p:cNvSpPr/>
          <p:nvPr/>
        </p:nvSpPr>
        <p:spPr>
          <a:xfrm>
            <a:off x="457200" y="4462272"/>
            <a:ext cx="8229600" cy="18288"/>
          </a:xfrm>
          <a:prstGeom prst="rect">
            <a:avLst/>
          </a:prstGeom>
          <a:solidFill>
            <a:srgbClr val="C9A84C"/>
          </a:solidFill>
          <a:ln w="12700">
            <a:solidFill>
              <a:srgbClr val="C9A84C"/>
            </a:solidFill>
            <a:prstDash val="solid"/>
          </a:ln>
        </p:spPr>
        <p:txBody>
          <a:bodyPr/>
          <a:lstStyle/>
          <a:p>
            <a:endParaRPr lang="en-US"/>
          </a:p>
        </p:txBody>
      </p:sp>
      <p:sp>
        <p:nvSpPr>
          <p:cNvPr id="6" name="Text 4"/>
          <p:cNvSpPr/>
          <p:nvPr/>
        </p:nvSpPr>
        <p:spPr>
          <a:xfrm>
            <a:off x="457200" y="868680"/>
            <a:ext cx="8229600" cy="475488"/>
          </a:xfrm>
          <a:prstGeom prst="rect">
            <a:avLst/>
          </a:prstGeom>
          <a:noFill/>
          <a:ln/>
        </p:spPr>
        <p:txBody>
          <a:bodyPr wrap="square" rtlCol="0" anchor="ctr"/>
          <a:lstStyle/>
          <a:p>
            <a:pPr marL="0" indent="0" algn="ctr">
              <a:buNone/>
            </a:pPr>
            <a:r>
              <a:rPr lang="en-US" sz="3200" b="1" dirty="0">
                <a:solidFill>
                  <a:srgbClr val="FFFFFF"/>
                </a:solidFill>
                <a:latin typeface="Cambria" pitchFamily="34" charset="0"/>
                <a:ea typeface="Cambria" pitchFamily="34" charset="-122"/>
                <a:cs typeface="Cambria" pitchFamily="34" charset="-120"/>
              </a:rPr>
              <a:t>HUMAN RESOURCES</a:t>
            </a:r>
            <a:endParaRPr lang="en-US" sz="3200" dirty="0"/>
          </a:p>
        </p:txBody>
      </p:sp>
      <p:sp>
        <p:nvSpPr>
          <p:cNvPr id="7" name="Text 5"/>
          <p:cNvSpPr/>
          <p:nvPr/>
        </p:nvSpPr>
        <p:spPr>
          <a:xfrm>
            <a:off x="457200" y="1371600"/>
            <a:ext cx="8229600" cy="777240"/>
          </a:xfrm>
          <a:prstGeom prst="rect">
            <a:avLst/>
          </a:prstGeom>
          <a:noFill/>
          <a:ln/>
        </p:spPr>
        <p:txBody>
          <a:bodyPr wrap="square" rtlCol="0" anchor="ctr"/>
          <a:lstStyle/>
          <a:p>
            <a:pPr marL="0" indent="0" algn="ctr">
              <a:buNone/>
            </a:pPr>
            <a:r>
              <a:rPr lang="en-US" sz="4400" b="1" dirty="0">
                <a:solidFill>
                  <a:srgbClr val="C9A84C"/>
                </a:solidFill>
                <a:latin typeface="Cambria" pitchFamily="34" charset="0"/>
                <a:ea typeface="Cambria" pitchFamily="34" charset="-122"/>
                <a:cs typeface="Cambria" pitchFamily="34" charset="-120"/>
              </a:rPr>
              <a:t>M&amp;A INTEGRATION</a:t>
            </a:r>
            <a:endParaRPr lang="en-US" sz="4400" dirty="0"/>
          </a:p>
        </p:txBody>
      </p:sp>
      <p:sp>
        <p:nvSpPr>
          <p:cNvPr id="8" name="Text 6"/>
          <p:cNvSpPr/>
          <p:nvPr/>
        </p:nvSpPr>
        <p:spPr>
          <a:xfrm>
            <a:off x="457200" y="2121408"/>
            <a:ext cx="8229600" cy="685800"/>
          </a:xfrm>
          <a:prstGeom prst="rect">
            <a:avLst/>
          </a:prstGeom>
          <a:noFill/>
          <a:ln/>
        </p:spPr>
        <p:txBody>
          <a:bodyPr wrap="square" rtlCol="0" anchor="ctr"/>
          <a:lstStyle/>
          <a:p>
            <a:pPr marL="0" indent="0" algn="ctr">
              <a:buNone/>
            </a:pPr>
            <a:r>
              <a:rPr lang="en-US" sz="4000" i="1" dirty="0">
                <a:solidFill>
                  <a:srgbClr val="FFFFFF"/>
                </a:solidFill>
                <a:latin typeface="Cambria" pitchFamily="34" charset="0"/>
                <a:ea typeface="Cambria" pitchFamily="34" charset="-122"/>
                <a:cs typeface="Cambria" pitchFamily="34" charset="-120"/>
              </a:rPr>
              <a:t>KICKOFF MEETING</a:t>
            </a:r>
            <a:endParaRPr lang="en-US" sz="4000" dirty="0"/>
          </a:p>
        </p:txBody>
      </p:sp>
      <p:sp>
        <p:nvSpPr>
          <p:cNvPr id="9" name="Text 7"/>
          <p:cNvSpPr/>
          <p:nvPr/>
        </p:nvSpPr>
        <p:spPr>
          <a:xfrm>
            <a:off x="457200" y="3533646"/>
            <a:ext cx="8229600" cy="384048"/>
          </a:xfrm>
          <a:prstGeom prst="rect">
            <a:avLst/>
          </a:prstGeom>
          <a:noFill/>
          <a:ln/>
        </p:spPr>
        <p:txBody>
          <a:bodyPr wrap="square" rtlCol="0" anchor="ctr"/>
          <a:lstStyle/>
          <a:p>
            <a:pPr marL="0" indent="0" algn="ctr">
              <a:buNone/>
            </a:pPr>
            <a:r>
              <a:rPr lang="en-US" sz="1600" i="1" dirty="0">
                <a:solidFill>
                  <a:srgbClr val="8FA8C8"/>
                </a:solidFill>
                <a:latin typeface="Calibri" pitchFamily="34" charset="0"/>
                <a:ea typeface="Calibri" pitchFamily="34" charset="-122"/>
                <a:cs typeface="Calibri" pitchFamily="34" charset="-120"/>
              </a:rPr>
              <a:t>Bringing Every HR Team Member Up to Speed Before Detailed Planning Begins</a:t>
            </a:r>
            <a:endParaRPr lang="en-US" sz="1600" dirty="0"/>
          </a:p>
        </p:txBody>
      </p:sp>
      <p:sp>
        <p:nvSpPr>
          <p:cNvPr id="10" name="Text 8"/>
          <p:cNvSpPr/>
          <p:nvPr/>
        </p:nvSpPr>
        <p:spPr>
          <a:xfrm>
            <a:off x="457200" y="3218688"/>
            <a:ext cx="8229600" cy="274320"/>
          </a:xfrm>
          <a:prstGeom prst="rect">
            <a:avLst/>
          </a:prstGeom>
          <a:noFill/>
          <a:ln/>
        </p:spPr>
        <p:txBody>
          <a:bodyPr wrap="square" rtlCol="0" anchor="ctr"/>
          <a:lstStyle/>
          <a:p>
            <a:pPr marL="0" indent="0" algn="ctr">
              <a:buNone/>
            </a:pPr>
            <a:r>
              <a:rPr lang="en-US" sz="1500" b="1" kern="0" spc="150" dirty="0">
                <a:solidFill>
                  <a:srgbClr val="C9A84C"/>
                </a:solidFill>
                <a:latin typeface="Cambria" pitchFamily="34" charset="0"/>
                <a:ea typeface="Cambria" pitchFamily="34" charset="-122"/>
                <a:cs typeface="Cambria" pitchFamily="34" charset="-120"/>
              </a:rPr>
              <a:t>100-Day Advisors</a:t>
            </a:r>
            <a:endParaRPr lang="en-US" sz="1500" dirty="0"/>
          </a:p>
        </p:txBody>
      </p:sp>
      <p:sp>
        <p:nvSpPr>
          <p:cNvPr id="12" name="Text 3">
            <a:extLst>
              <a:ext uri="{FF2B5EF4-FFF2-40B4-BE49-F238E27FC236}">
                <a16:creationId xmlns:a16="http://schemas.microsoft.com/office/drawing/2014/main" id="{0C921C04-0280-A5B0-B716-1A0A717003E7}"/>
              </a:ext>
            </a:extLst>
          </p:cNvPr>
          <p:cNvSpPr/>
          <p:nvPr/>
        </p:nvSpPr>
        <p:spPr>
          <a:xfrm>
            <a:off x="-1" y="4480560"/>
            <a:ext cx="9116291" cy="642982"/>
          </a:xfrm>
          <a:prstGeom prst="rect">
            <a:avLst/>
          </a:prstGeom>
          <a:noFill/>
          <a:ln/>
        </p:spPr>
        <p:txBody>
          <a:bodyPr wrap="square" rtlCol="0" anchor="ctr"/>
          <a:lstStyle/>
          <a:p>
            <a:pPr marL="0" indent="0" algn="ctr">
              <a:buNone/>
            </a:pPr>
            <a:r>
              <a:rPr lang="en-US" sz="1400" b="1" kern="0" spc="200" dirty="0">
                <a:solidFill>
                  <a:srgbClr val="C9A84C"/>
                </a:solidFill>
                <a:latin typeface="Calibri" pitchFamily="34" charset="0"/>
                <a:ea typeface="Calibri" pitchFamily="34" charset="-122"/>
                <a:cs typeface="Calibri" pitchFamily="34" charset="-120"/>
              </a:rPr>
              <a:t>100-DAY POST-MERGER INTEGRATION PLAYBOOK</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INTEGRATION TIMELINE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HR milestones across three phases — Pre-Close through Day 100</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9</a:t>
            </a:r>
            <a:endParaRPr lang="en-US" sz="900" dirty="0"/>
          </a:p>
        </p:txBody>
      </p:sp>
      <p:sp>
        <p:nvSpPr>
          <p:cNvPr id="9" name="Shape 6"/>
          <p:cNvSpPr/>
          <p:nvPr/>
        </p:nvSpPr>
        <p:spPr>
          <a:xfrm>
            <a:off x="320040" y="1600200"/>
            <a:ext cx="8503920" cy="256032"/>
          </a:xfrm>
          <a:prstGeom prst="rect">
            <a:avLst/>
          </a:prstGeom>
          <a:solidFill>
            <a:srgbClr val="C5D3E8"/>
          </a:solidFill>
          <a:ln w="12700">
            <a:solidFill>
              <a:srgbClr val="C5D3E8"/>
            </a:solidFill>
            <a:prstDash val="solid"/>
          </a:ln>
        </p:spPr>
        <p:txBody>
          <a:bodyPr/>
          <a:lstStyle/>
          <a:p>
            <a:endParaRPr lang="en-US"/>
          </a:p>
        </p:txBody>
      </p:sp>
      <p:sp>
        <p:nvSpPr>
          <p:cNvPr id="10" name="Shape 7"/>
          <p:cNvSpPr/>
          <p:nvPr/>
        </p:nvSpPr>
        <p:spPr>
          <a:xfrm>
            <a:off x="320040" y="1600200"/>
            <a:ext cx="3401568" cy="256032"/>
          </a:xfrm>
          <a:prstGeom prst="rect">
            <a:avLst/>
          </a:prstGeom>
          <a:solidFill>
            <a:srgbClr val="111D33"/>
          </a:solidFill>
          <a:ln w="12700">
            <a:solidFill>
              <a:srgbClr val="111D33"/>
            </a:solidFill>
            <a:prstDash val="solid"/>
          </a:ln>
        </p:spPr>
        <p:txBody>
          <a:bodyPr/>
          <a:lstStyle/>
          <a:p>
            <a:endParaRPr lang="en-US"/>
          </a:p>
        </p:txBody>
      </p:sp>
      <p:sp>
        <p:nvSpPr>
          <p:cNvPr id="11" name="Text 8"/>
          <p:cNvSpPr/>
          <p:nvPr/>
        </p:nvSpPr>
        <p:spPr>
          <a:xfrm>
            <a:off x="320040" y="1600200"/>
            <a:ext cx="3401568" cy="256032"/>
          </a:xfrm>
          <a:prstGeom prst="rect">
            <a:avLst/>
          </a:prstGeom>
          <a:noFill/>
          <a:ln/>
        </p:spPr>
        <p:txBody>
          <a:bodyPr wrap="square" lIns="0" tIns="0" rIns="0" bIns="0" rtlCol="0" anchor="ctr"/>
          <a:lstStyle/>
          <a:p>
            <a:pPr marL="0" indent="0" algn="ctr">
              <a:buNone/>
            </a:pPr>
            <a:endParaRPr lang="en-US" sz="800" dirty="0"/>
          </a:p>
        </p:txBody>
      </p:sp>
      <p:sp>
        <p:nvSpPr>
          <p:cNvPr id="12" name="Shape 9"/>
          <p:cNvSpPr/>
          <p:nvPr/>
        </p:nvSpPr>
        <p:spPr>
          <a:xfrm>
            <a:off x="3721608" y="1600200"/>
            <a:ext cx="1105510" cy="256032"/>
          </a:xfrm>
          <a:prstGeom prst="rect">
            <a:avLst/>
          </a:prstGeom>
          <a:solidFill>
            <a:srgbClr val="22345A"/>
          </a:solidFill>
          <a:ln w="12700">
            <a:solidFill>
              <a:srgbClr val="22345A"/>
            </a:solidFill>
            <a:prstDash val="solid"/>
          </a:ln>
        </p:spPr>
        <p:txBody>
          <a:bodyPr/>
          <a:lstStyle/>
          <a:p>
            <a:endParaRPr lang="en-US" dirty="0"/>
          </a:p>
        </p:txBody>
      </p:sp>
      <p:sp>
        <p:nvSpPr>
          <p:cNvPr id="13" name="Text 10"/>
          <p:cNvSpPr/>
          <p:nvPr/>
        </p:nvSpPr>
        <p:spPr>
          <a:xfrm>
            <a:off x="3721608" y="1600200"/>
            <a:ext cx="1105510" cy="256032"/>
          </a:xfrm>
          <a:prstGeom prst="rect">
            <a:avLst/>
          </a:prstGeom>
          <a:noFill/>
          <a:ln/>
        </p:spPr>
        <p:txBody>
          <a:bodyPr wrap="square" lIns="0" tIns="0" rIns="0" bIns="0" rtlCol="0" anchor="ctr"/>
          <a:lstStyle/>
          <a:p>
            <a:pPr marL="0" indent="0" algn="ctr">
              <a:buNone/>
            </a:pPr>
            <a:endParaRPr lang="en-US" sz="800" dirty="0"/>
          </a:p>
        </p:txBody>
      </p:sp>
      <p:sp>
        <p:nvSpPr>
          <p:cNvPr id="14" name="Shape 11"/>
          <p:cNvSpPr/>
          <p:nvPr/>
        </p:nvSpPr>
        <p:spPr>
          <a:xfrm>
            <a:off x="4827118" y="1600200"/>
            <a:ext cx="3996842" cy="256032"/>
          </a:xfrm>
          <a:prstGeom prst="rect">
            <a:avLst/>
          </a:prstGeom>
          <a:solidFill>
            <a:srgbClr val="2A4070"/>
          </a:solidFill>
          <a:ln w="12700">
            <a:solidFill>
              <a:srgbClr val="2A4070"/>
            </a:solidFill>
            <a:prstDash val="solid"/>
          </a:ln>
        </p:spPr>
        <p:txBody>
          <a:bodyPr/>
          <a:lstStyle/>
          <a:p>
            <a:endParaRPr lang="en-US" dirty="0"/>
          </a:p>
        </p:txBody>
      </p:sp>
      <p:sp>
        <p:nvSpPr>
          <p:cNvPr id="15" name="Text 12"/>
          <p:cNvSpPr/>
          <p:nvPr/>
        </p:nvSpPr>
        <p:spPr>
          <a:xfrm>
            <a:off x="4827118" y="1600200"/>
            <a:ext cx="3996842" cy="256032"/>
          </a:xfrm>
          <a:prstGeom prst="rect">
            <a:avLst/>
          </a:prstGeom>
          <a:noFill/>
          <a:ln/>
        </p:spPr>
        <p:txBody>
          <a:bodyPr wrap="square" lIns="0" tIns="0" rIns="0" bIns="0" rtlCol="0" anchor="ctr"/>
          <a:lstStyle/>
          <a:p>
            <a:pPr marL="0" indent="0" algn="ctr">
              <a:buNone/>
            </a:pPr>
            <a:endParaRPr lang="en-US" sz="800" dirty="0"/>
          </a:p>
        </p:txBody>
      </p:sp>
      <p:sp>
        <p:nvSpPr>
          <p:cNvPr id="16" name="Shape 13"/>
          <p:cNvSpPr/>
          <p:nvPr/>
        </p:nvSpPr>
        <p:spPr>
          <a:xfrm>
            <a:off x="320040" y="2103120"/>
            <a:ext cx="3063240" cy="2834640"/>
          </a:xfrm>
          <a:prstGeom prst="roundRect">
            <a:avLst>
              <a:gd name="adj" fmla="val 2258"/>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7" name="Text 14"/>
          <p:cNvSpPr/>
          <p:nvPr/>
        </p:nvSpPr>
        <p:spPr>
          <a:xfrm>
            <a:off x="429768" y="2068950"/>
            <a:ext cx="2843784" cy="237744"/>
          </a:xfrm>
          <a:prstGeom prst="rect">
            <a:avLst/>
          </a:prstGeom>
          <a:noFill/>
          <a:ln/>
        </p:spPr>
        <p:txBody>
          <a:bodyPr wrap="square" rtlCol="0" anchor="ctr"/>
          <a:lstStyle/>
          <a:p>
            <a:pPr marL="0" indent="0">
              <a:buNone/>
            </a:pPr>
            <a:r>
              <a:rPr lang="en-US" sz="1050" b="1" dirty="0">
                <a:solidFill>
                  <a:srgbClr val="1B2A4A"/>
                </a:solidFill>
                <a:latin typeface="Cambria" pitchFamily="34" charset="0"/>
                <a:ea typeface="Cambria" pitchFamily="34" charset="-122"/>
                <a:cs typeface="Cambria" pitchFamily="34" charset="-120"/>
              </a:rPr>
              <a:t>PRE-CLOSE</a:t>
            </a:r>
            <a:endParaRPr lang="en-US" sz="1050" dirty="0"/>
          </a:p>
        </p:txBody>
      </p:sp>
      <p:sp>
        <p:nvSpPr>
          <p:cNvPr id="18" name="Text 15"/>
          <p:cNvSpPr/>
          <p:nvPr/>
        </p:nvSpPr>
        <p:spPr>
          <a:xfrm>
            <a:off x="429768" y="2258568"/>
            <a:ext cx="2843784" cy="201168"/>
          </a:xfrm>
          <a:prstGeom prst="rect">
            <a:avLst/>
          </a:prstGeom>
          <a:noFill/>
          <a:ln/>
        </p:spPr>
        <p:txBody>
          <a:bodyPr wrap="square" rtlCol="0" anchor="ctr"/>
          <a:lstStyle/>
          <a:p>
            <a:pPr marL="0" indent="0">
              <a:buNone/>
            </a:pPr>
            <a:r>
              <a:rPr lang="en-US" sz="900" i="1" dirty="0">
                <a:solidFill>
                  <a:srgbClr val="2A4070"/>
                </a:solidFill>
                <a:latin typeface="Calibri" pitchFamily="34" charset="0"/>
                <a:ea typeface="Calibri" pitchFamily="34" charset="-122"/>
                <a:cs typeface="Calibri" pitchFamily="34" charset="-120"/>
              </a:rPr>
              <a:t>T-60 Days to Close</a:t>
            </a:r>
            <a:endParaRPr lang="en-US" sz="900" dirty="0"/>
          </a:p>
        </p:txBody>
      </p:sp>
      <p:sp>
        <p:nvSpPr>
          <p:cNvPr id="19" name="Shape 16"/>
          <p:cNvSpPr/>
          <p:nvPr/>
        </p:nvSpPr>
        <p:spPr>
          <a:xfrm>
            <a:off x="429768" y="2459736"/>
            <a:ext cx="2843784" cy="18288"/>
          </a:xfrm>
          <a:prstGeom prst="rect">
            <a:avLst/>
          </a:prstGeom>
          <a:solidFill>
            <a:srgbClr val="C5D3E8"/>
          </a:solidFill>
          <a:ln w="12700">
            <a:solidFill>
              <a:srgbClr val="C5D3E8"/>
            </a:solidFill>
            <a:prstDash val="solid"/>
          </a:ln>
        </p:spPr>
        <p:txBody>
          <a:bodyPr/>
          <a:lstStyle/>
          <a:p>
            <a:endParaRPr lang="en-US"/>
          </a:p>
        </p:txBody>
      </p:sp>
      <p:sp>
        <p:nvSpPr>
          <p:cNvPr id="20" name="Text 17"/>
          <p:cNvSpPr/>
          <p:nvPr/>
        </p:nvSpPr>
        <p:spPr>
          <a:xfrm>
            <a:off x="429768" y="2505456"/>
            <a:ext cx="2843784" cy="2157984"/>
          </a:xfrm>
          <a:prstGeom prst="rect">
            <a:avLst/>
          </a:prstGeom>
          <a:noFill/>
          <a:ln/>
        </p:spPr>
        <p:txBody>
          <a:bodyPr wrap="square" rtlCol="0" anchor="t"/>
          <a:lstStyle/>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HR Lead and team appointed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Full diligence: comp, benefits, equity, employment agreements, compliance, HRIS</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Culture assessment completed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Retention risk assessment: all senior leaders and key managers</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Interim org structure determined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1 separations identified; packages prepared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Payroll funding accounts and payroll tax IDs ready</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Employee handbook, benefits card, Day 1 FAQ ready</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HR hotline and intranet tested and staffed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1 Readiness Gate certified by CHRO</a:t>
            </a:r>
            <a:endParaRPr lang="en-US" sz="950" dirty="0"/>
          </a:p>
        </p:txBody>
      </p:sp>
      <p:sp>
        <p:nvSpPr>
          <p:cNvPr id="21" name="Shape 18"/>
          <p:cNvSpPr/>
          <p:nvPr/>
        </p:nvSpPr>
        <p:spPr>
          <a:xfrm>
            <a:off x="3538728" y="2103120"/>
            <a:ext cx="2286000" cy="2834640"/>
          </a:xfrm>
          <a:prstGeom prst="roundRect">
            <a:avLst>
              <a:gd name="adj" fmla="val 280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dirty="0"/>
          </a:p>
        </p:txBody>
      </p:sp>
      <p:sp>
        <p:nvSpPr>
          <p:cNvPr id="22" name="Text 19"/>
          <p:cNvSpPr/>
          <p:nvPr/>
        </p:nvSpPr>
        <p:spPr>
          <a:xfrm>
            <a:off x="3648456" y="2068950"/>
            <a:ext cx="2066544" cy="237744"/>
          </a:xfrm>
          <a:prstGeom prst="rect">
            <a:avLst/>
          </a:prstGeom>
          <a:noFill/>
          <a:ln/>
        </p:spPr>
        <p:txBody>
          <a:bodyPr wrap="square" rtlCol="0" anchor="ctr"/>
          <a:lstStyle/>
          <a:p>
            <a:pPr marL="0" indent="0">
              <a:buNone/>
            </a:pPr>
            <a:r>
              <a:rPr lang="en-US" sz="1050" b="1" dirty="0">
                <a:solidFill>
                  <a:srgbClr val="1B2A4A"/>
                </a:solidFill>
                <a:latin typeface="Cambria" pitchFamily="34" charset="0"/>
                <a:ea typeface="Cambria" pitchFamily="34" charset="-122"/>
                <a:cs typeface="Cambria" pitchFamily="34" charset="-120"/>
              </a:rPr>
              <a:t>DAY 1 / WEEK 1</a:t>
            </a:r>
            <a:endParaRPr lang="en-US" sz="1050" dirty="0"/>
          </a:p>
        </p:txBody>
      </p:sp>
      <p:sp>
        <p:nvSpPr>
          <p:cNvPr id="24" name="Shape 21"/>
          <p:cNvSpPr/>
          <p:nvPr/>
        </p:nvSpPr>
        <p:spPr>
          <a:xfrm>
            <a:off x="3648456" y="2459736"/>
            <a:ext cx="2066544" cy="18288"/>
          </a:xfrm>
          <a:prstGeom prst="rect">
            <a:avLst/>
          </a:prstGeom>
          <a:solidFill>
            <a:srgbClr val="C5D3E8"/>
          </a:solidFill>
          <a:ln w="12700">
            <a:solidFill>
              <a:srgbClr val="C5D3E8"/>
            </a:solidFill>
            <a:prstDash val="solid"/>
          </a:ln>
        </p:spPr>
        <p:txBody>
          <a:bodyPr/>
          <a:lstStyle/>
          <a:p>
            <a:endParaRPr lang="en-US"/>
          </a:p>
        </p:txBody>
      </p:sp>
      <p:sp>
        <p:nvSpPr>
          <p:cNvPr id="25" name="Text 22"/>
          <p:cNvSpPr/>
          <p:nvPr/>
        </p:nvSpPr>
        <p:spPr>
          <a:xfrm>
            <a:off x="3648456" y="2505456"/>
            <a:ext cx="2066544" cy="2157984"/>
          </a:xfrm>
          <a:prstGeom prst="rect">
            <a:avLst/>
          </a:prstGeom>
          <a:noFill/>
          <a:ln/>
        </p:spPr>
        <p:txBody>
          <a:bodyPr wrap="square" rtlCol="0" anchor="t"/>
          <a:lstStyle/>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CEO and CHRO welcome message distributed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Managers briefed with talking points before employee comms</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1 separations handled in person</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HR intranet live with org chart, FAQ, contacts</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Acquired HR team briefed on combined processes</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Code of conduct and expense policy communicated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401(k) enrollment comms distributed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Week 1 HR town hall completed</a:t>
            </a:r>
            <a:endParaRPr lang="en-US" sz="950" dirty="0"/>
          </a:p>
        </p:txBody>
      </p:sp>
      <p:sp>
        <p:nvSpPr>
          <p:cNvPr id="26" name="Shape 23"/>
          <p:cNvSpPr/>
          <p:nvPr/>
        </p:nvSpPr>
        <p:spPr>
          <a:xfrm>
            <a:off x="5961006" y="2103921"/>
            <a:ext cx="2949822" cy="2834640"/>
          </a:xfrm>
          <a:prstGeom prst="roundRect">
            <a:avLst>
              <a:gd name="adj" fmla="val 2258"/>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27" name="Text 24"/>
          <p:cNvSpPr/>
          <p:nvPr/>
        </p:nvSpPr>
        <p:spPr>
          <a:xfrm>
            <a:off x="6089904" y="2068950"/>
            <a:ext cx="3209544" cy="237744"/>
          </a:xfrm>
          <a:prstGeom prst="rect">
            <a:avLst/>
          </a:prstGeom>
          <a:noFill/>
          <a:ln/>
        </p:spPr>
        <p:txBody>
          <a:bodyPr wrap="square" rtlCol="0" anchor="ctr"/>
          <a:lstStyle/>
          <a:p>
            <a:pPr marL="0" indent="0">
              <a:buNone/>
            </a:pPr>
            <a:r>
              <a:rPr lang="en-US" sz="1050" b="1" dirty="0">
                <a:solidFill>
                  <a:srgbClr val="1B2A4A"/>
                </a:solidFill>
                <a:latin typeface="Cambria" pitchFamily="34" charset="0"/>
                <a:ea typeface="Cambria" pitchFamily="34" charset="-122"/>
                <a:cs typeface="Cambria" pitchFamily="34" charset="-120"/>
              </a:rPr>
              <a:t>DAYS 8–100</a:t>
            </a:r>
            <a:endParaRPr lang="en-US" sz="1050" dirty="0"/>
          </a:p>
        </p:txBody>
      </p:sp>
      <p:sp>
        <p:nvSpPr>
          <p:cNvPr id="30" name="Text 27"/>
          <p:cNvSpPr/>
          <p:nvPr/>
        </p:nvSpPr>
        <p:spPr>
          <a:xfrm>
            <a:off x="6089904" y="2505456"/>
            <a:ext cx="2949822" cy="2157984"/>
          </a:xfrm>
          <a:prstGeom prst="rect">
            <a:avLst/>
          </a:prstGeom>
          <a:noFill/>
          <a:ln/>
        </p:spPr>
        <p:txBody>
          <a:bodyPr wrap="square" rtlCol="0" anchor="t"/>
          <a:lstStyle/>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30: Acquired employees on combined payroll</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30: Benefits enrollment complete; carriers loaded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30: Pulse survey and Day 30 gate review</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60: Total comp comparison to CHRO</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60: Retention bonuses issued to key talent</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60: HRIS migration complete</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60: Combined bonus plan communicated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60: Pulse survey and cultural assessment</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91: Formal org structure announced</a:t>
            </a:r>
            <a:endParaRPr lang="en-US" sz="950" dirty="0"/>
          </a:p>
          <a:p>
            <a:pPr marL="230188" indent="-230188">
              <a:spcAft>
                <a:spcPts val="200"/>
              </a:spcAft>
              <a:buSzPct val="100000"/>
              <a:buChar char="•"/>
            </a:pPr>
            <a:r>
              <a:rPr lang="en-US" sz="950" dirty="0">
                <a:solidFill>
                  <a:srgbClr val="0E1B30"/>
                </a:solidFill>
                <a:latin typeface="Calibri" pitchFamily="34" charset="0"/>
                <a:ea typeface="Calibri" pitchFamily="34" charset="-122"/>
                <a:cs typeface="Calibri" pitchFamily="34" charset="-120"/>
              </a:rPr>
              <a:t>Day 100: Synergies confirmed; HR gate closed</a:t>
            </a:r>
            <a:endParaRPr lang="en-US" sz="950" dirty="0"/>
          </a:p>
        </p:txBody>
      </p:sp>
      <p:sp>
        <p:nvSpPr>
          <p:cNvPr id="33" name="Shape 16">
            <a:extLst>
              <a:ext uri="{FF2B5EF4-FFF2-40B4-BE49-F238E27FC236}">
                <a16:creationId xmlns:a16="http://schemas.microsoft.com/office/drawing/2014/main" id="{C6D96E6C-6F60-F10D-97A2-8E33FE98F168}"/>
              </a:ext>
            </a:extLst>
          </p:cNvPr>
          <p:cNvSpPr/>
          <p:nvPr/>
        </p:nvSpPr>
        <p:spPr>
          <a:xfrm>
            <a:off x="6042981" y="2458613"/>
            <a:ext cx="2843784" cy="18288"/>
          </a:xfrm>
          <a:prstGeom prst="rect">
            <a:avLst/>
          </a:prstGeom>
          <a:solidFill>
            <a:srgbClr val="C5D3E8"/>
          </a:solidFill>
          <a:ln w="12700">
            <a:solidFill>
              <a:srgbClr val="C5D3E8"/>
            </a:solidFill>
            <a:prstDash val="solid"/>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DUE DILIGENCE RULES OF ENGAGEMENT</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Pre-close data sharing guidelines every HR team member must follow</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10</a:t>
            </a:r>
            <a:endParaRPr lang="en-US" sz="900" dirty="0"/>
          </a:p>
        </p:txBody>
      </p:sp>
      <p:sp>
        <p:nvSpPr>
          <p:cNvPr id="9" name="Shape 6"/>
          <p:cNvSpPr/>
          <p:nvPr/>
        </p:nvSpPr>
        <p:spPr>
          <a:xfrm>
            <a:off x="320040" y="1426464"/>
            <a:ext cx="5166360" cy="3401568"/>
          </a:xfrm>
          <a:prstGeom prst="roundRect">
            <a:avLst>
              <a:gd name="adj" fmla="val 1882"/>
            </a:avLst>
          </a:prstGeom>
          <a:solidFill>
            <a:srgbClr val="22345A"/>
          </a:solidFill>
          <a:ln w="12700">
            <a:solidFill>
              <a:srgbClr val="1B2A4A"/>
            </a:solidFill>
            <a:prstDash val="solid"/>
          </a:ln>
        </p:spPr>
        <p:txBody>
          <a:bodyPr/>
          <a:lstStyle/>
          <a:p>
            <a:endParaRPr lang="en-US"/>
          </a:p>
        </p:txBody>
      </p:sp>
      <p:sp>
        <p:nvSpPr>
          <p:cNvPr id="10" name="Text 7"/>
          <p:cNvSpPr/>
          <p:nvPr/>
        </p:nvSpPr>
        <p:spPr>
          <a:xfrm>
            <a:off x="457200" y="1499616"/>
            <a:ext cx="4892040" cy="292608"/>
          </a:xfrm>
          <a:prstGeom prst="rect">
            <a:avLst/>
          </a:prstGeom>
          <a:noFill/>
          <a:ln/>
        </p:spPr>
        <p:txBody>
          <a:bodyPr wrap="square" rtlCol="0" anchor="ctr"/>
          <a:lstStyle/>
          <a:p>
            <a:pPr marL="0" indent="0">
              <a:buNone/>
            </a:pPr>
            <a:r>
              <a:rPr lang="en-US" sz="1050" b="1" kern="0" spc="40" dirty="0">
                <a:solidFill>
                  <a:srgbClr val="E8CC80"/>
                </a:solidFill>
                <a:latin typeface="Cambria" pitchFamily="34" charset="0"/>
                <a:ea typeface="Cambria" pitchFamily="34" charset="-122"/>
                <a:cs typeface="Cambria" pitchFamily="34" charset="-120"/>
              </a:rPr>
              <a:t>WHAT YOU MAY AND MAY NOT DO</a:t>
            </a:r>
            <a:endParaRPr lang="en-US" sz="1050" dirty="0"/>
          </a:p>
        </p:txBody>
      </p:sp>
      <p:sp>
        <p:nvSpPr>
          <p:cNvPr id="11" name="Shape 8"/>
          <p:cNvSpPr/>
          <p:nvPr/>
        </p:nvSpPr>
        <p:spPr>
          <a:xfrm>
            <a:off x="457200" y="1792224"/>
            <a:ext cx="4892040"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57200" y="1847088"/>
            <a:ext cx="4892040" cy="292608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All HR data access is governed by clean room protocols — confirm scope with Legal before reviewing any non-public target employee or compensation data</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HR team member may contact a named target employee about their role, comp, or future before Legal authorizes outreach</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Headcount, compensation, and benefits data from the target may only be reviewed within the Legal-approved data room scope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Any diligence finding that affects deal terms or integration assumptions is escalated to the HR Lead and Legal immediately</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Clean room protocols apply to every HR team member — not just the HR Lead; brief your team before they receive data room access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No HR team member may communicate org design decisions, role eliminations, or headcount plans to target employees or managers before close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If unsure whether a pre-close HR action is permitted — stop and ask the HR Integration Manager or Legal before proceeding</a:t>
            </a:r>
            <a:endParaRPr lang="en-US" sz="1050" dirty="0"/>
          </a:p>
        </p:txBody>
      </p:sp>
      <p:sp>
        <p:nvSpPr>
          <p:cNvPr id="13" name="Shape 10"/>
          <p:cNvSpPr/>
          <p:nvPr/>
        </p:nvSpPr>
        <p:spPr>
          <a:xfrm>
            <a:off x="5669280" y="1426464"/>
            <a:ext cx="3246120" cy="1591056"/>
          </a:xfrm>
          <a:prstGeom prst="roundRect">
            <a:avLst>
              <a:gd name="adj" fmla="val 402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5797296" y="1499616"/>
            <a:ext cx="2990088" cy="274320"/>
          </a:xfrm>
          <a:prstGeom prst="rect">
            <a:avLst/>
          </a:prstGeom>
          <a:noFill/>
          <a:ln/>
        </p:spPr>
        <p:txBody>
          <a:bodyPr wrap="square" rtlCol="0" anchor="ctr"/>
          <a:lstStyle/>
          <a:p>
            <a:pPr marL="0" indent="0">
              <a:buNone/>
            </a:pPr>
            <a:r>
              <a:rPr lang="en-US" sz="1000" b="1" dirty="0">
                <a:solidFill>
                  <a:srgbClr val="1B2A4A"/>
                </a:solidFill>
                <a:latin typeface="Cambria" pitchFamily="34" charset="0"/>
                <a:ea typeface="Cambria" pitchFamily="34" charset="-122"/>
                <a:cs typeface="Cambria" pitchFamily="34" charset="-120"/>
              </a:rPr>
              <a:t>CONSEQUENCES OF VIOLATIONS</a:t>
            </a:r>
            <a:endParaRPr lang="en-US" sz="1000" dirty="0"/>
          </a:p>
        </p:txBody>
      </p:sp>
      <p:sp>
        <p:nvSpPr>
          <p:cNvPr id="15" name="Shape 12"/>
          <p:cNvSpPr/>
          <p:nvPr/>
        </p:nvSpPr>
        <p:spPr>
          <a:xfrm>
            <a:off x="5797296" y="1773936"/>
            <a:ext cx="2990088"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5797296" y="1828800"/>
            <a:ext cx="2990088" cy="113385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Sharing headcount, compensation, or benefits data before close constitutes gun-jumping under HSR antitrust rules. The document trail is the violation — intent doesn't matter. Penalties can delay or block deal closing.</a:t>
            </a:r>
            <a:endParaRPr lang="en-US" sz="1000" dirty="0"/>
          </a:p>
        </p:txBody>
      </p:sp>
      <p:sp>
        <p:nvSpPr>
          <p:cNvPr id="17" name="Shape 14"/>
          <p:cNvSpPr/>
          <p:nvPr/>
        </p:nvSpPr>
        <p:spPr>
          <a:xfrm>
            <a:off x="5669280" y="3127248"/>
            <a:ext cx="3246120" cy="1700784"/>
          </a:xfrm>
          <a:prstGeom prst="roundRect">
            <a:avLst>
              <a:gd name="adj" fmla="val 376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5797296" y="3200400"/>
            <a:ext cx="2990088" cy="274320"/>
          </a:xfrm>
          <a:prstGeom prst="rect">
            <a:avLst/>
          </a:prstGeom>
          <a:noFill/>
          <a:ln/>
        </p:spPr>
        <p:txBody>
          <a:bodyPr wrap="square" rtlCol="0" anchor="ctr"/>
          <a:lstStyle/>
          <a:p>
            <a:pPr marL="0" indent="0">
              <a:buNone/>
            </a:pPr>
            <a:r>
              <a:rPr lang="en-US" sz="1000" b="1" dirty="0">
                <a:solidFill>
                  <a:srgbClr val="1B2A4A"/>
                </a:solidFill>
                <a:latin typeface="Cambria" pitchFamily="34" charset="0"/>
                <a:ea typeface="Cambria" pitchFamily="34" charset="-122"/>
                <a:cs typeface="Cambria" pitchFamily="34" charset="-120"/>
              </a:rPr>
              <a:t>WHEN IN DOUBT — STOP AND ASK</a:t>
            </a:r>
            <a:endParaRPr lang="en-US" sz="1000" dirty="0"/>
          </a:p>
        </p:txBody>
      </p:sp>
      <p:sp>
        <p:nvSpPr>
          <p:cNvPr id="19" name="Shape 16"/>
          <p:cNvSpPr/>
          <p:nvPr/>
        </p:nvSpPr>
        <p:spPr>
          <a:xfrm>
            <a:off x="5797296" y="3474720"/>
            <a:ext cx="2990088"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5797296" y="3529584"/>
            <a:ext cx="2990088" cy="1243584"/>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Before accessing any target employee data or taking any pre-close HR action: contact the HR Integration Manager or Legal. The data room agreement defines what is in scope. If it is not explicitly permitted, it is not permitted.</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12821"/>
            <a:ext cx="9144000" cy="5143500"/>
          </a:xfrm>
          <a:prstGeom prst="rect">
            <a:avLst/>
          </a:prstGeom>
          <a:solidFill>
            <a:srgbClr val="0F1F38"/>
          </a:solidFill>
          <a:ln/>
        </p:spPr>
        <p:txBody>
          <a:bodyPr/>
          <a:lstStyle/>
          <a:p>
            <a:endParaRPr lang="en-US" dirty="0"/>
          </a:p>
        </p:txBody>
      </p:sp>
      <p:sp>
        <p:nvSpPr>
          <p:cNvPr id="3" name="Shape 1"/>
          <p:cNvSpPr/>
          <p:nvPr/>
        </p:nvSpPr>
        <p:spPr>
          <a:xfrm>
            <a:off x="0" y="1389888"/>
            <a:ext cx="9144000" cy="54864"/>
          </a:xfrm>
          <a:prstGeom prst="rect">
            <a:avLst/>
          </a:prstGeom>
          <a:solidFill>
            <a:srgbClr val="C9A84C"/>
          </a:solidFill>
          <a:ln/>
        </p:spPr>
        <p:txBody>
          <a:bodyPr/>
          <a:lstStyle/>
          <a:p>
            <a:endParaRPr lang="en-US" dirty="0"/>
          </a:p>
        </p:txBody>
      </p:sp>
      <p:sp>
        <p:nvSpPr>
          <p:cNvPr id="4" name="Shape 2"/>
          <p:cNvSpPr/>
          <p:nvPr/>
        </p:nvSpPr>
        <p:spPr>
          <a:xfrm>
            <a:off x="0" y="2798064"/>
            <a:ext cx="9144000" cy="54864"/>
          </a:xfrm>
          <a:prstGeom prst="rect">
            <a:avLst/>
          </a:prstGeom>
          <a:solidFill>
            <a:srgbClr val="C9A84C"/>
          </a:solidFill>
          <a:ln/>
        </p:spPr>
        <p:txBody>
          <a:bodyPr/>
          <a:lstStyle/>
          <a:p>
            <a:endParaRPr lang="en-US" dirty="0"/>
          </a:p>
        </p:txBody>
      </p:sp>
      <p:sp>
        <p:nvSpPr>
          <p:cNvPr id="5" name="Text 3"/>
          <p:cNvSpPr/>
          <p:nvPr/>
        </p:nvSpPr>
        <p:spPr>
          <a:xfrm>
            <a:off x="0" y="1312818"/>
            <a:ext cx="9144000" cy="1188720"/>
          </a:xfrm>
          <a:prstGeom prst="rect">
            <a:avLst/>
          </a:prstGeom>
          <a:noFill/>
          <a:ln/>
        </p:spPr>
        <p:txBody>
          <a:bodyPr wrap="square" rtlCol="0" anchor="ctr"/>
          <a:lstStyle/>
          <a:p>
            <a:pPr marL="0" indent="0" algn="ctr">
              <a:buNone/>
            </a:pPr>
            <a:r>
              <a:rPr lang="en-US" sz="4800" b="1" i="1" kern="0" spc="800" dirty="0">
                <a:solidFill>
                  <a:srgbClr val="C9A84C"/>
                </a:solidFill>
                <a:latin typeface="Cambria" pitchFamily="34" charset="0"/>
                <a:ea typeface="Cambria" pitchFamily="34" charset="-122"/>
                <a:cs typeface="Cambria" pitchFamily="34" charset="-120"/>
              </a:rPr>
              <a:t>100-DAY </a:t>
            </a:r>
            <a:r>
              <a:rPr lang="en-US" sz="4800" b="1" kern="0" spc="1000" dirty="0">
                <a:solidFill>
                  <a:srgbClr val="FFFFFF"/>
                </a:solidFill>
                <a:latin typeface="Cambria" pitchFamily="34" charset="0"/>
                <a:ea typeface="Cambria" pitchFamily="34" charset="-122"/>
                <a:cs typeface="Cambria" pitchFamily="34" charset="-120"/>
              </a:rPr>
              <a:t>ADVISORS</a:t>
            </a:r>
            <a:endParaRPr lang="en-US" sz="4800" dirty="0"/>
          </a:p>
        </p:txBody>
      </p:sp>
      <p:sp>
        <p:nvSpPr>
          <p:cNvPr id="6" name="Text 4"/>
          <p:cNvSpPr/>
          <p:nvPr/>
        </p:nvSpPr>
        <p:spPr>
          <a:xfrm>
            <a:off x="0" y="2304288"/>
            <a:ext cx="9144000" cy="384048"/>
          </a:xfrm>
          <a:prstGeom prst="rect">
            <a:avLst/>
          </a:prstGeom>
          <a:noFill/>
          <a:ln/>
        </p:spPr>
        <p:txBody>
          <a:bodyPr wrap="square" rtlCol="0" anchor="ctr"/>
          <a:lstStyle/>
          <a:p>
            <a:pPr marL="0" indent="0" algn="ctr">
              <a:buNone/>
            </a:pPr>
            <a:r>
              <a:rPr lang="en-US" sz="2800" i="1" dirty="0">
                <a:solidFill>
                  <a:srgbClr val="FFFFFF"/>
                </a:solidFill>
                <a:latin typeface="Calibri" pitchFamily="34" charset="0"/>
                <a:ea typeface="Calibri" pitchFamily="34" charset="-122"/>
                <a:cs typeface="Calibri" pitchFamily="34" charset="-120"/>
              </a:rPr>
              <a:t>Accelerating M&amp;A Integrations</a:t>
            </a:r>
            <a:endParaRPr lang="en-US" sz="2800" dirty="0"/>
          </a:p>
        </p:txBody>
      </p:sp>
      <p:sp>
        <p:nvSpPr>
          <p:cNvPr id="7" name="Text 5"/>
          <p:cNvSpPr/>
          <p:nvPr/>
        </p:nvSpPr>
        <p:spPr>
          <a:xfrm>
            <a:off x="0" y="2944368"/>
            <a:ext cx="9144000" cy="384048"/>
          </a:xfrm>
          <a:prstGeom prst="rect">
            <a:avLst/>
          </a:prstGeom>
          <a:noFill/>
          <a:ln/>
        </p:spPr>
        <p:txBody>
          <a:bodyPr wrap="square" rtlCol="0" anchor="ctr"/>
          <a:lstStyle/>
          <a:p>
            <a:pPr marL="0" indent="0" algn="ctr">
              <a:buNone/>
            </a:pPr>
            <a:r>
              <a:rPr lang="en-US" sz="1400" b="1" dirty="0">
                <a:solidFill>
                  <a:srgbClr val="C9A84C"/>
                </a:solidFill>
                <a:latin typeface="Calibri" pitchFamily="34" charset="0"/>
                <a:ea typeface="Calibri" pitchFamily="34" charset="-122"/>
                <a:cs typeface="Calibri" pitchFamily="34" charset="-120"/>
              </a:rPr>
              <a:t>MandAPlaybook.com</a:t>
            </a:r>
            <a:endParaRPr lang="en-US" sz="1400" dirty="0"/>
          </a:p>
        </p:txBody>
      </p:sp>
      <p:sp>
        <p:nvSpPr>
          <p:cNvPr id="8" name="Text 6"/>
          <p:cNvSpPr/>
          <p:nvPr/>
        </p:nvSpPr>
        <p:spPr>
          <a:xfrm>
            <a:off x="0" y="3337560"/>
            <a:ext cx="9144000" cy="320040"/>
          </a:xfrm>
          <a:prstGeom prst="rect">
            <a:avLst/>
          </a:prstGeom>
          <a:noFill/>
          <a:ln/>
        </p:spPr>
        <p:txBody>
          <a:bodyPr wrap="square" rtlCol="0" anchor="ctr"/>
          <a:lstStyle/>
          <a:p>
            <a:pPr marL="0" indent="0" algn="ctr">
              <a:buNone/>
            </a:pPr>
            <a:r>
              <a:rPr lang="en-US" sz="1200" dirty="0">
                <a:solidFill>
                  <a:srgbClr val="AABBCC"/>
                </a:solidFill>
                <a:latin typeface="Calibri" pitchFamily="34" charset="0"/>
                <a:ea typeface="Calibri" pitchFamily="34" charset="-122"/>
                <a:cs typeface="Calibri" pitchFamily="34" charset="-120"/>
              </a:rPr>
              <a:t>inquiries@MandAPlaybook.com</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VALUE DRIVERS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Why HR is the most people-critical workstream in any integration</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1</a:t>
            </a:r>
            <a:endParaRPr lang="en-US" sz="900" dirty="0"/>
          </a:p>
        </p:txBody>
      </p:sp>
      <p:sp>
        <p:nvSpPr>
          <p:cNvPr id="9" name="Shape 6"/>
          <p:cNvSpPr/>
          <p:nvPr/>
        </p:nvSpPr>
        <p:spPr>
          <a:xfrm>
            <a:off x="320040" y="1426464"/>
            <a:ext cx="4251960" cy="1033272"/>
          </a:xfrm>
          <a:prstGeom prst="roundRect">
            <a:avLst>
              <a:gd name="adj" fmla="val 619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Talent Retention</a:t>
            </a:r>
            <a:endParaRPr lang="en-US" sz="1100" dirty="0"/>
          </a:p>
        </p:txBody>
      </p:sp>
      <p:sp>
        <p:nvSpPr>
          <p:cNvPr id="11" name="Shape 8"/>
          <p:cNvSpPr/>
          <p:nvPr/>
        </p:nvSpPr>
        <p:spPr>
          <a:xfrm>
            <a:off x="448056" y="1783080"/>
            <a:ext cx="3995928"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48056" y="1828800"/>
            <a:ext cx="3995928" cy="530352"/>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The acquirer's biggest risk isn't legal or financial — it's losing the people the deal was built on. HR's first job is identifying who can't be lost and building a retention strategy before Day 1.</a:t>
            </a:r>
            <a:endParaRPr lang="en-US" sz="1050" dirty="0"/>
          </a:p>
        </p:txBody>
      </p:sp>
      <p:sp>
        <p:nvSpPr>
          <p:cNvPr id="13" name="Shape 10"/>
          <p:cNvSpPr/>
          <p:nvPr/>
        </p:nvSpPr>
        <p:spPr>
          <a:xfrm>
            <a:off x="4800600" y="1426464"/>
            <a:ext cx="4251960" cy="1033272"/>
          </a:xfrm>
          <a:prstGeom prst="roundRect">
            <a:avLst>
              <a:gd name="adj" fmla="val 619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Payroll &amp; Benefits Continuity</a:t>
            </a:r>
            <a:endParaRPr lang="en-US" sz="1100" dirty="0"/>
          </a:p>
        </p:txBody>
      </p:sp>
      <p:sp>
        <p:nvSpPr>
          <p:cNvPr id="15" name="Shape 12"/>
          <p:cNvSpPr/>
          <p:nvPr/>
        </p:nvSpPr>
        <p:spPr>
          <a:xfrm>
            <a:off x="4928616" y="1783080"/>
            <a:ext cx="3995928"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4928616" y="1828800"/>
            <a:ext cx="3995928" cy="530352"/>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Every acquired employee is watching their first paycheck. A payroll error on the first pay cycle is an employee relations crisis. Flawless execution here is the baseline, not the goal.</a:t>
            </a:r>
            <a:endParaRPr lang="en-US" sz="1050" dirty="0"/>
          </a:p>
        </p:txBody>
      </p:sp>
      <p:sp>
        <p:nvSpPr>
          <p:cNvPr id="17" name="Shape 14"/>
          <p:cNvSpPr/>
          <p:nvPr/>
        </p:nvSpPr>
        <p:spPr>
          <a:xfrm>
            <a:off x="320040" y="2587752"/>
            <a:ext cx="4251960" cy="1033272"/>
          </a:xfrm>
          <a:prstGeom prst="roundRect">
            <a:avLst>
              <a:gd name="adj" fmla="val 619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2670048"/>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Compliance Risk Elimination</a:t>
            </a:r>
            <a:endParaRPr lang="en-US" sz="1100" dirty="0"/>
          </a:p>
        </p:txBody>
      </p:sp>
      <p:sp>
        <p:nvSpPr>
          <p:cNvPr id="19" name="Shape 16"/>
          <p:cNvSpPr/>
          <p:nvPr/>
        </p:nvSpPr>
        <p:spPr>
          <a:xfrm>
            <a:off x="448056" y="2944368"/>
            <a:ext cx="3995928"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448056" y="2949450"/>
            <a:ext cx="3995928" cy="530352"/>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The combined entity inherits every HR liability from the target — WARN Act exposure, EEOC charges, OSHA violations, I-9 gaps, contractor misclassification. HR's diligence work surfaces and remediates this before close.</a:t>
            </a:r>
            <a:endParaRPr lang="en-US" sz="1050" dirty="0"/>
          </a:p>
        </p:txBody>
      </p:sp>
      <p:sp>
        <p:nvSpPr>
          <p:cNvPr id="21" name="Shape 18"/>
          <p:cNvSpPr/>
          <p:nvPr/>
        </p:nvSpPr>
        <p:spPr>
          <a:xfrm>
            <a:off x="4800600" y="2587752"/>
            <a:ext cx="4251960" cy="1033272"/>
          </a:xfrm>
          <a:prstGeom prst="roundRect">
            <a:avLst>
              <a:gd name="adj" fmla="val 619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2670048"/>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Cultural Integration</a:t>
            </a:r>
            <a:endParaRPr lang="en-US" sz="1100" dirty="0"/>
          </a:p>
        </p:txBody>
      </p:sp>
      <p:sp>
        <p:nvSpPr>
          <p:cNvPr id="23" name="Shape 20"/>
          <p:cNvSpPr/>
          <p:nvPr/>
        </p:nvSpPr>
        <p:spPr>
          <a:xfrm>
            <a:off x="4928616" y="2944368"/>
            <a:ext cx="3995928" cy="22860"/>
          </a:xfrm>
          <a:prstGeom prst="rect">
            <a:avLst/>
          </a:prstGeom>
          <a:solidFill>
            <a:srgbClr val="C9A84C"/>
          </a:solidFill>
          <a:ln w="12700">
            <a:solidFill>
              <a:srgbClr val="C9A84C"/>
            </a:solidFill>
            <a:prstDash val="solid"/>
          </a:ln>
        </p:spPr>
        <p:txBody>
          <a:bodyPr/>
          <a:lstStyle/>
          <a:p>
            <a:endParaRPr lang="en-US"/>
          </a:p>
        </p:txBody>
      </p:sp>
      <p:sp>
        <p:nvSpPr>
          <p:cNvPr id="24" name="Text 21"/>
          <p:cNvSpPr/>
          <p:nvPr/>
        </p:nvSpPr>
        <p:spPr>
          <a:xfrm>
            <a:off x="4928616" y="2990088"/>
            <a:ext cx="3995928" cy="530352"/>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Culture clash is the silent deal killer. HR owns the culture assessment, the onboarding program, and the pulse surveys that tell leadership whether two organizations are actually becoming one.</a:t>
            </a:r>
            <a:endParaRPr lang="en-US" sz="1050" dirty="0"/>
          </a:p>
        </p:txBody>
      </p:sp>
      <p:sp>
        <p:nvSpPr>
          <p:cNvPr id="25" name="Shape 22"/>
          <p:cNvSpPr/>
          <p:nvPr/>
        </p:nvSpPr>
        <p:spPr>
          <a:xfrm>
            <a:off x="320040" y="3749040"/>
            <a:ext cx="8503920" cy="1033272"/>
          </a:xfrm>
          <a:prstGeom prst="roundRect">
            <a:avLst>
              <a:gd name="adj" fmla="val 619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448056" y="3831336"/>
            <a:ext cx="824788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Org Design &amp; Synergy Delivery</a:t>
            </a:r>
            <a:endParaRPr lang="en-US" sz="1100" dirty="0"/>
          </a:p>
        </p:txBody>
      </p:sp>
      <p:sp>
        <p:nvSpPr>
          <p:cNvPr id="27" name="Shape 24"/>
          <p:cNvSpPr/>
          <p:nvPr/>
        </p:nvSpPr>
        <p:spPr>
          <a:xfrm>
            <a:off x="448056" y="4105656"/>
            <a:ext cx="8247888" cy="22860"/>
          </a:xfrm>
          <a:prstGeom prst="rect">
            <a:avLst/>
          </a:prstGeom>
          <a:solidFill>
            <a:srgbClr val="C9A84C"/>
          </a:solidFill>
          <a:ln w="12700">
            <a:solidFill>
              <a:srgbClr val="C9A84C"/>
            </a:solidFill>
            <a:prstDash val="solid"/>
          </a:ln>
        </p:spPr>
        <p:txBody>
          <a:bodyPr/>
          <a:lstStyle/>
          <a:p>
            <a:endParaRPr lang="en-US"/>
          </a:p>
        </p:txBody>
      </p:sp>
      <p:sp>
        <p:nvSpPr>
          <p:cNvPr id="28" name="Text 25"/>
          <p:cNvSpPr/>
          <p:nvPr/>
        </p:nvSpPr>
        <p:spPr>
          <a:xfrm>
            <a:off x="448056" y="4151376"/>
            <a:ext cx="8247888" cy="530352"/>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Headcount synergies are a value driver. HR owns the org design process, validates actuals against the deal model, and ensures every elimination is handled compliantly and humanely.</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SUCCESS METRICS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How we measure HR integration success — tracked weekly and reported to IMO</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2</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Retention</a:t>
            </a:r>
            <a:endParaRPr lang="en-US" sz="1100" dirty="0"/>
          </a:p>
        </p:txBody>
      </p:sp>
      <p:sp>
        <p:nvSpPr>
          <p:cNvPr id="11" name="Shape 8"/>
          <p:cNvSpPr/>
          <p:nvPr/>
        </p:nvSpPr>
        <p:spPr>
          <a:xfrm>
            <a:off x="448056" y="1783080"/>
            <a:ext cx="3995928"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48056" y="1828800"/>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Zero unplanned departures of identified key talent through Day 100</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Day 30 and Day 60 pulse surveys completed; attrition by team and manager tracked weekly</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Retention bonus payments issued to identified key talent on schedule</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Payroll &amp; Benefits</a:t>
            </a:r>
            <a:endParaRPr lang="en-US" sz="1100" dirty="0"/>
          </a:p>
        </p:txBody>
      </p:sp>
      <p:sp>
        <p:nvSpPr>
          <p:cNvPr id="15" name="Shape 12"/>
          <p:cNvSpPr/>
          <p:nvPr/>
        </p:nvSpPr>
        <p:spPr>
          <a:xfrm>
            <a:off x="4928616" y="1783080"/>
            <a:ext cx="3995928"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4928616" y="1828800"/>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Zero payroll errors on the first combined pay cycle</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Benefits enrollment completed for 100% of acquired employees within 30 days</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401(k), FSA, HSA, and all benefit elections loaded in carrier systems by Day 30</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Compliance</a:t>
            </a:r>
            <a:endParaRPr lang="en-US" sz="1100" dirty="0"/>
          </a:p>
        </p:txBody>
      </p:sp>
      <p:sp>
        <p:nvSpPr>
          <p:cNvPr id="19" name="Shape 16"/>
          <p:cNvSpPr/>
          <p:nvPr/>
        </p:nvSpPr>
        <p:spPr>
          <a:xfrm>
            <a:off x="448056" y="3493008"/>
            <a:ext cx="3995928"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448056" y="3538728"/>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All Day 1 legal notices issued on time — WARN, ERISA, benefit change notifications</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No new EEOC charges, DOL actions, or I-9 violations attributable to integration</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All contractor misclassification risks documented and remediation plans in place</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Org Design &amp; Synergies</a:t>
            </a:r>
            <a:endParaRPr lang="en-US" sz="1100" dirty="0"/>
          </a:p>
        </p:txBody>
      </p:sp>
      <p:sp>
        <p:nvSpPr>
          <p:cNvPr id="23" name="Shape 20"/>
          <p:cNvSpPr/>
          <p:nvPr/>
        </p:nvSpPr>
        <p:spPr>
          <a:xfrm>
            <a:off x="4928616" y="3493008"/>
            <a:ext cx="3995928" cy="22860"/>
          </a:xfrm>
          <a:prstGeom prst="rect">
            <a:avLst/>
          </a:prstGeom>
          <a:solidFill>
            <a:srgbClr val="C9A84C"/>
          </a:solidFill>
          <a:ln w="12700">
            <a:solidFill>
              <a:srgbClr val="C9A84C"/>
            </a:solidFill>
            <a:prstDash val="solid"/>
          </a:ln>
        </p:spPr>
        <p:txBody>
          <a:bodyPr/>
          <a:lstStyle/>
          <a:p>
            <a:endParaRPr lang="en-US"/>
          </a:p>
        </p:txBody>
      </p:sp>
      <p:sp>
        <p:nvSpPr>
          <p:cNvPr id="24" name="Text 21"/>
          <p:cNvSpPr/>
          <p:nvPr/>
        </p:nvSpPr>
        <p:spPr>
          <a:xfrm>
            <a:off x="4928616" y="3538728"/>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Formal org structure finalized and communicated by Day 91</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Headcount actuals validated against synergy model — variances &gt;5% escalated</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HRIS migration complete; all acquired records in system of record by Day 60</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EXTENT OF INTEGRATION</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What HR unifies immediately, what is phased, and what transitions to BAU</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3</a:t>
            </a:r>
            <a:endParaRPr lang="en-US" sz="900" dirty="0"/>
          </a:p>
        </p:txBody>
      </p:sp>
      <p:sp>
        <p:nvSpPr>
          <p:cNvPr id="9" name="Shape 6"/>
          <p:cNvSpPr/>
          <p:nvPr/>
        </p:nvSpPr>
        <p:spPr>
          <a:xfrm>
            <a:off x="320040" y="1426464"/>
            <a:ext cx="2715768" cy="3337560"/>
          </a:xfrm>
          <a:prstGeom prst="roundRect">
            <a:avLst>
              <a:gd name="adj" fmla="val 2357"/>
            </a:avLst>
          </a:prstGeom>
          <a:solidFill>
            <a:srgbClr val="22345A"/>
          </a:solidFill>
          <a:ln w="12700">
            <a:solidFill>
              <a:srgbClr val="1B2A4A"/>
            </a:solidFill>
            <a:prstDash val="solid"/>
          </a:ln>
        </p:spPr>
        <p:txBody>
          <a:bodyPr/>
          <a:lstStyle/>
          <a:p>
            <a:endParaRPr lang="en-US"/>
          </a:p>
        </p:txBody>
      </p:sp>
      <p:sp>
        <p:nvSpPr>
          <p:cNvPr id="10" name="Text 7"/>
          <p:cNvSpPr/>
          <p:nvPr/>
        </p:nvSpPr>
        <p:spPr>
          <a:xfrm>
            <a:off x="429768" y="1517904"/>
            <a:ext cx="2496312" cy="320040"/>
          </a:xfrm>
          <a:prstGeom prst="rect">
            <a:avLst/>
          </a:prstGeom>
          <a:noFill/>
          <a:ln/>
        </p:spPr>
        <p:txBody>
          <a:bodyPr wrap="square" rtlCol="0" anchor="ctr"/>
          <a:lstStyle/>
          <a:p>
            <a:pPr marL="0" indent="0" algn="ctr">
              <a:buNone/>
            </a:pPr>
            <a:r>
              <a:rPr lang="en-US" sz="950" b="1" kern="0" spc="50" dirty="0">
                <a:solidFill>
                  <a:srgbClr val="E8CC80"/>
                </a:solidFill>
                <a:latin typeface="Cambria" pitchFamily="34" charset="0"/>
                <a:ea typeface="Cambria" pitchFamily="34" charset="-122"/>
                <a:cs typeface="Cambria" pitchFamily="34" charset="-120"/>
              </a:rPr>
              <a:t>DAY 1 — UNIFIED</a:t>
            </a:r>
            <a:endParaRPr lang="en-US" sz="950" dirty="0"/>
          </a:p>
        </p:txBody>
      </p:sp>
      <p:sp>
        <p:nvSpPr>
          <p:cNvPr id="11" name="Shape 8"/>
          <p:cNvSpPr/>
          <p:nvPr/>
        </p:nvSpPr>
        <p:spPr>
          <a:xfrm>
            <a:off x="429768" y="1837944"/>
            <a:ext cx="2496312"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29768" y="1901952"/>
            <a:ext cx="2496312" cy="274320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Reporting lines and interim org structure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Code of conduct, ethics policies, conflicts of interest</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Expense reimbursement policy</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HR integration inbox and hotline</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Employee handbook distributed</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CHRO welcome message and Day 1 FAQ</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Day 1 separations handled compliantly</a:t>
            </a:r>
            <a:endParaRPr lang="en-US" sz="1050" dirty="0"/>
          </a:p>
        </p:txBody>
      </p:sp>
      <p:sp>
        <p:nvSpPr>
          <p:cNvPr id="13" name="Shape 10"/>
          <p:cNvSpPr/>
          <p:nvPr/>
        </p:nvSpPr>
        <p:spPr>
          <a:xfrm>
            <a:off x="3191256" y="1426464"/>
            <a:ext cx="2715768" cy="3337560"/>
          </a:xfrm>
          <a:prstGeom prst="roundRect">
            <a:avLst>
              <a:gd name="adj" fmla="val 2357"/>
            </a:avLst>
          </a:prstGeom>
          <a:solidFill>
            <a:srgbClr val="22345A"/>
          </a:solidFill>
          <a:ln w="12700">
            <a:solidFill>
              <a:srgbClr val="1B2A4A"/>
            </a:solidFill>
            <a:prstDash val="solid"/>
          </a:ln>
        </p:spPr>
        <p:txBody>
          <a:bodyPr/>
          <a:lstStyle/>
          <a:p>
            <a:endParaRPr lang="en-US"/>
          </a:p>
        </p:txBody>
      </p:sp>
      <p:sp>
        <p:nvSpPr>
          <p:cNvPr id="14" name="Text 11"/>
          <p:cNvSpPr/>
          <p:nvPr/>
        </p:nvSpPr>
        <p:spPr>
          <a:xfrm>
            <a:off x="3300984" y="1517904"/>
            <a:ext cx="2496312" cy="320040"/>
          </a:xfrm>
          <a:prstGeom prst="rect">
            <a:avLst/>
          </a:prstGeom>
          <a:noFill/>
          <a:ln/>
        </p:spPr>
        <p:txBody>
          <a:bodyPr wrap="square" rtlCol="0" anchor="ctr"/>
          <a:lstStyle/>
          <a:p>
            <a:pPr marL="0" indent="0" algn="ctr">
              <a:buNone/>
            </a:pPr>
            <a:r>
              <a:rPr lang="en-US" sz="950" b="1" kern="0" spc="50" dirty="0">
                <a:solidFill>
                  <a:srgbClr val="E8CC80"/>
                </a:solidFill>
                <a:latin typeface="Cambria" pitchFamily="34" charset="0"/>
                <a:ea typeface="Cambria" pitchFamily="34" charset="-122"/>
                <a:cs typeface="Cambria" pitchFamily="34" charset="-120"/>
              </a:rPr>
              <a:t>PHASED — DAYS 1 TO 100</a:t>
            </a:r>
            <a:endParaRPr lang="en-US" sz="950" dirty="0"/>
          </a:p>
        </p:txBody>
      </p:sp>
      <p:sp>
        <p:nvSpPr>
          <p:cNvPr id="15" name="Shape 12"/>
          <p:cNvSpPr/>
          <p:nvPr/>
        </p:nvSpPr>
        <p:spPr>
          <a:xfrm>
            <a:off x="3300984" y="1837944"/>
            <a:ext cx="2496312"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3300984" y="1901952"/>
            <a:ext cx="2496312" cy="274320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Payroll: acquired employees on combined payroll by Day 30</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Benefits enrollment: open and confirmed by Day 30</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Compensation alignment: total comp comparison to CHRO by Day 60</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HRIS migration: all records migrated by Day 60</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Org design: final structure announced by Day 91</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Retention bonuses: issued to key talent by Day 60</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Combined bonus plan: designed and communicated by Day 60</a:t>
            </a:r>
            <a:endParaRPr lang="en-US" sz="1050" dirty="0"/>
          </a:p>
        </p:txBody>
      </p:sp>
      <p:sp>
        <p:nvSpPr>
          <p:cNvPr id="17" name="Shape 14"/>
          <p:cNvSpPr/>
          <p:nvPr/>
        </p:nvSpPr>
        <p:spPr>
          <a:xfrm>
            <a:off x="6062472" y="1426464"/>
            <a:ext cx="2715768" cy="3337560"/>
          </a:xfrm>
          <a:prstGeom prst="roundRect">
            <a:avLst>
              <a:gd name="adj" fmla="val 2357"/>
            </a:avLst>
          </a:prstGeom>
          <a:solidFill>
            <a:srgbClr val="22345A"/>
          </a:solidFill>
          <a:ln w="12700">
            <a:solidFill>
              <a:srgbClr val="1B2A4A"/>
            </a:solidFill>
            <a:prstDash val="solid"/>
          </a:ln>
        </p:spPr>
        <p:txBody>
          <a:bodyPr/>
          <a:lstStyle/>
          <a:p>
            <a:endParaRPr lang="en-US"/>
          </a:p>
        </p:txBody>
      </p:sp>
      <p:sp>
        <p:nvSpPr>
          <p:cNvPr id="18" name="Text 15"/>
          <p:cNvSpPr/>
          <p:nvPr/>
        </p:nvSpPr>
        <p:spPr>
          <a:xfrm>
            <a:off x="6172200" y="1517904"/>
            <a:ext cx="2496312" cy="320040"/>
          </a:xfrm>
          <a:prstGeom prst="rect">
            <a:avLst/>
          </a:prstGeom>
          <a:noFill/>
          <a:ln/>
        </p:spPr>
        <p:txBody>
          <a:bodyPr wrap="square" rtlCol="0" anchor="ctr"/>
          <a:lstStyle/>
          <a:p>
            <a:pPr marL="0" indent="0" algn="ctr">
              <a:buNone/>
            </a:pPr>
            <a:r>
              <a:rPr lang="en-US" sz="950" b="1" kern="0" spc="50" dirty="0">
                <a:solidFill>
                  <a:srgbClr val="E8CC80"/>
                </a:solidFill>
                <a:latin typeface="Cambria" pitchFamily="34" charset="0"/>
                <a:ea typeface="Cambria" pitchFamily="34" charset="-122"/>
                <a:cs typeface="Cambria" pitchFamily="34" charset="-120"/>
              </a:rPr>
              <a:t>TRANSITION TO BAU</a:t>
            </a:r>
            <a:endParaRPr lang="en-US" sz="950" dirty="0"/>
          </a:p>
        </p:txBody>
      </p:sp>
      <p:sp>
        <p:nvSpPr>
          <p:cNvPr id="19" name="Shape 16"/>
          <p:cNvSpPr/>
          <p:nvPr/>
        </p:nvSpPr>
        <p:spPr>
          <a:xfrm>
            <a:off x="6172200" y="1837944"/>
            <a:ext cx="2496312"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6172200" y="1901952"/>
            <a:ext cx="2496312" cy="2743200"/>
          </a:xfrm>
          <a:prstGeom prst="rect">
            <a:avLst/>
          </a:prstGeom>
          <a:noFill/>
          <a:ln/>
        </p:spPr>
        <p:txBody>
          <a:bodyPr wrap="square" rtlCol="0" anchor="t"/>
          <a:lstStyle/>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Succession planning for critical roles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Combined HR reporting dashboard (headcount, attrition, cost)</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Unified hiring, promotion, and mobility policies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Harmonized remote/hybrid work policies</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Backfill of roles created by departures or restructuring</a:t>
            </a:r>
            <a:endParaRPr lang="en-US" sz="1050" dirty="0"/>
          </a:p>
          <a:p>
            <a:pPr marL="342900" indent="-342900">
              <a:spcAft>
                <a:spcPts val="400"/>
              </a:spcAft>
              <a:buSzPct val="100000"/>
              <a:buChar char="•"/>
            </a:pPr>
            <a:r>
              <a:rPr lang="en-US" sz="1050" dirty="0">
                <a:solidFill>
                  <a:srgbClr val="FFFFFF"/>
                </a:solidFill>
                <a:latin typeface="Calibri" pitchFamily="34" charset="0"/>
                <a:ea typeface="Calibri" pitchFamily="34" charset="-122"/>
                <a:cs typeface="Calibri" pitchFamily="34" charset="-120"/>
              </a:rPr>
              <a:t>HR retrospective and lessons learned at Day 100</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END STATES — WHAT 'INTEGRATION COMPLETE' LOOKS LIKE</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Observable outcomes that signal HR is done — by audience</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4</a:t>
            </a:r>
            <a:endParaRPr lang="en-US" sz="900" dirty="0"/>
          </a:p>
        </p:txBody>
      </p:sp>
      <p:sp>
        <p:nvSpPr>
          <p:cNvPr id="9" name="Shape 6"/>
          <p:cNvSpPr/>
          <p:nvPr/>
        </p:nvSpPr>
        <p:spPr>
          <a:xfrm>
            <a:off x="320040" y="1426464"/>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FOR THE BOARD</a:t>
            </a:r>
            <a:endParaRPr lang="en-US" sz="1100" dirty="0"/>
          </a:p>
        </p:txBody>
      </p:sp>
      <p:sp>
        <p:nvSpPr>
          <p:cNvPr id="11" name="Shape 8"/>
          <p:cNvSpPr/>
          <p:nvPr/>
        </p:nvSpPr>
        <p:spPr>
          <a:xfrm>
            <a:off x="448056" y="1783080"/>
            <a:ext cx="3995928"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48056" y="1828800"/>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Headcount synergies confirmed against deal model at Day 100 gate</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Benefit cost savings locked and reported to CFO</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HR integration summary delivered: workforce metrics, open items, BAU handoff</a:t>
            </a:r>
            <a:endParaRPr lang="en-US" sz="1050" dirty="0"/>
          </a:p>
        </p:txBody>
      </p:sp>
      <p:sp>
        <p:nvSpPr>
          <p:cNvPr id="13" name="Shape 10"/>
          <p:cNvSpPr/>
          <p:nvPr/>
        </p:nvSpPr>
        <p:spPr>
          <a:xfrm>
            <a:off x="4800600" y="1426464"/>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4928616" y="1508760"/>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FOR MANAGERS</a:t>
            </a:r>
            <a:endParaRPr lang="en-US" sz="1100" dirty="0"/>
          </a:p>
        </p:txBody>
      </p:sp>
      <p:sp>
        <p:nvSpPr>
          <p:cNvPr id="15" name="Shape 12"/>
          <p:cNvSpPr/>
          <p:nvPr/>
        </p:nvSpPr>
        <p:spPr>
          <a:xfrm>
            <a:off x="4928616" y="1783080"/>
            <a:ext cx="3995928"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4928616" y="1828800"/>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Clear reporting lines effective from Day 1 — no ambiguity about who reports to whom</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Talking points, Q&amp;A guides, and escalation paths in hand before first employee conversation</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HR hotline and integration intranet live with answers to common questions</a:t>
            </a:r>
            <a:endParaRPr lang="en-US" sz="1050" dirty="0"/>
          </a:p>
        </p:txBody>
      </p:sp>
      <p:sp>
        <p:nvSpPr>
          <p:cNvPr id="17" name="Shape 14"/>
          <p:cNvSpPr/>
          <p:nvPr/>
        </p:nvSpPr>
        <p:spPr>
          <a:xfrm>
            <a:off x="320040" y="3136392"/>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448056" y="3218688"/>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FOR ACQUIRED EMPLOYEES</a:t>
            </a:r>
            <a:endParaRPr lang="en-US" sz="1100" dirty="0"/>
          </a:p>
        </p:txBody>
      </p:sp>
      <p:sp>
        <p:nvSpPr>
          <p:cNvPr id="19" name="Shape 16"/>
          <p:cNvSpPr/>
          <p:nvPr/>
        </p:nvSpPr>
        <p:spPr>
          <a:xfrm>
            <a:off x="448056" y="3493008"/>
            <a:ext cx="3995928"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448056" y="3538728"/>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First paycheck correct, on time, and from the right entity</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Benefits enrolled, coverage active, and carrier contacts known</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One handbook, one set of policies, one HR team to call</a:t>
            </a:r>
            <a:endParaRPr lang="en-US" sz="1050" dirty="0"/>
          </a:p>
        </p:txBody>
      </p:sp>
      <p:sp>
        <p:nvSpPr>
          <p:cNvPr id="21" name="Shape 18"/>
          <p:cNvSpPr/>
          <p:nvPr/>
        </p:nvSpPr>
        <p:spPr>
          <a:xfrm>
            <a:off x="4800600" y="3136392"/>
            <a:ext cx="4251960" cy="1572768"/>
          </a:xfrm>
          <a:prstGeom prst="roundRect">
            <a:avLst>
              <a:gd name="adj" fmla="val 4070"/>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928616" y="3218688"/>
            <a:ext cx="3995928"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FOR HR TEAM</a:t>
            </a:r>
            <a:endParaRPr lang="en-US" sz="1100" dirty="0"/>
          </a:p>
        </p:txBody>
      </p:sp>
      <p:sp>
        <p:nvSpPr>
          <p:cNvPr id="23" name="Shape 20"/>
          <p:cNvSpPr/>
          <p:nvPr/>
        </p:nvSpPr>
        <p:spPr>
          <a:xfrm>
            <a:off x="4928616" y="3493008"/>
            <a:ext cx="3995928" cy="22860"/>
          </a:xfrm>
          <a:prstGeom prst="rect">
            <a:avLst/>
          </a:prstGeom>
          <a:solidFill>
            <a:srgbClr val="C9A84C"/>
          </a:solidFill>
          <a:ln w="12700">
            <a:solidFill>
              <a:srgbClr val="C9A84C"/>
            </a:solidFill>
            <a:prstDash val="solid"/>
          </a:ln>
        </p:spPr>
        <p:txBody>
          <a:bodyPr/>
          <a:lstStyle/>
          <a:p>
            <a:endParaRPr lang="en-US"/>
          </a:p>
        </p:txBody>
      </p:sp>
      <p:sp>
        <p:nvSpPr>
          <p:cNvPr id="24" name="Text 21"/>
          <p:cNvSpPr/>
          <p:nvPr/>
        </p:nvSpPr>
        <p:spPr>
          <a:xfrm>
            <a:off x="4928616" y="3538728"/>
            <a:ext cx="3995928" cy="1069848"/>
          </a:xfrm>
          <a:prstGeom prst="rect">
            <a:avLst/>
          </a:prstGeom>
          <a:noFill/>
          <a:ln/>
        </p:spPr>
        <p:txBody>
          <a:bodyPr wrap="square" rtlCol="0" anchor="t"/>
          <a:lstStyle/>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HRIS fully migrated; all employee records in combined system of record</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Combined HR dashboard live: headcount, attrition, open roles, cost metrics</a:t>
            </a:r>
            <a:endParaRPr lang="en-US" sz="1050" dirty="0"/>
          </a:p>
          <a:p>
            <a:pPr marL="342900" indent="-342900">
              <a:spcAft>
                <a:spcPts val="300"/>
              </a:spcAft>
              <a:buSzPct val="100000"/>
              <a:buChar char="•"/>
            </a:pPr>
            <a:r>
              <a:rPr lang="en-US" sz="1050" dirty="0">
                <a:solidFill>
                  <a:srgbClr val="0E1B30"/>
                </a:solidFill>
                <a:latin typeface="Calibri" pitchFamily="34" charset="0"/>
                <a:ea typeface="Calibri" pitchFamily="34" charset="-122"/>
                <a:cs typeface="Calibri" pitchFamily="34" charset="-120"/>
              </a:rPr>
              <a:t>Retrospective complete; lessons documented in M&amp;A playbook before team disperses</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NON-NEGOTIABLES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HR requirements that cannot be deferred, delegated, or compromised</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5</a:t>
            </a:r>
            <a:endParaRPr lang="en-US" sz="900" dirty="0"/>
          </a:p>
        </p:txBody>
      </p:sp>
      <p:sp>
        <p:nvSpPr>
          <p:cNvPr id="9" name="Shape 6"/>
          <p:cNvSpPr/>
          <p:nvPr/>
        </p:nvSpPr>
        <p:spPr>
          <a:xfrm>
            <a:off x="320040" y="1426464"/>
            <a:ext cx="2715768" cy="1572768"/>
          </a:xfrm>
          <a:prstGeom prst="roundRect">
            <a:avLst>
              <a:gd name="adj" fmla="val 4070"/>
            </a:avLst>
          </a:prstGeom>
          <a:solidFill>
            <a:srgbClr val="22345A"/>
          </a:solidFill>
          <a:ln w="12700">
            <a:solidFill>
              <a:srgbClr val="1B2A4A"/>
            </a:solidFill>
            <a:prstDash val="solid"/>
          </a:ln>
        </p:spPr>
        <p:txBody>
          <a:bodyPr/>
          <a:lstStyle/>
          <a:p>
            <a:endParaRPr lang="en-US"/>
          </a:p>
        </p:txBody>
      </p:sp>
      <p:sp>
        <p:nvSpPr>
          <p:cNvPr id="10" name="Text 7"/>
          <p:cNvSpPr/>
          <p:nvPr/>
        </p:nvSpPr>
        <p:spPr>
          <a:xfrm>
            <a:off x="448056" y="1508760"/>
            <a:ext cx="2459736" cy="274320"/>
          </a:xfrm>
          <a:prstGeom prst="rect">
            <a:avLst/>
          </a:prstGeom>
          <a:noFill/>
          <a:ln/>
        </p:spPr>
        <p:txBody>
          <a:bodyPr wrap="square" rtlCol="0" anchor="ctr"/>
          <a:lstStyle/>
          <a:p>
            <a:pPr marL="0" indent="0">
              <a:buNone/>
            </a:pPr>
            <a:r>
              <a:rPr lang="en-US" sz="1100" b="1" dirty="0">
                <a:solidFill>
                  <a:srgbClr val="E8CC80"/>
                </a:solidFill>
                <a:latin typeface="Cambria" pitchFamily="34" charset="0"/>
                <a:ea typeface="Cambria" pitchFamily="34" charset="-122"/>
                <a:cs typeface="Cambria" pitchFamily="34" charset="-120"/>
              </a:rPr>
              <a:t>Zero Payroll Errors on Cycle 1</a:t>
            </a:r>
            <a:endParaRPr lang="en-US" sz="1100" dirty="0"/>
          </a:p>
        </p:txBody>
      </p:sp>
      <p:sp>
        <p:nvSpPr>
          <p:cNvPr id="11" name="Shape 8"/>
          <p:cNvSpPr/>
          <p:nvPr/>
        </p:nvSpPr>
        <p:spPr>
          <a:xfrm>
            <a:off x="448056" y="1783080"/>
            <a:ext cx="2459736"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48056" y="1828800"/>
            <a:ext cx="2459736" cy="1069848"/>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Every acquired employee's pay rate, pay cycle, and payroll entity must be validated before the first cycle runs. A payroll failure on the first combined paycheck is an immediate employee relations crisis and a legal exposure.</a:t>
            </a:r>
            <a:endParaRPr lang="en-US" sz="1050" dirty="0"/>
          </a:p>
        </p:txBody>
      </p:sp>
      <p:sp>
        <p:nvSpPr>
          <p:cNvPr id="13" name="Shape 10"/>
          <p:cNvSpPr/>
          <p:nvPr/>
        </p:nvSpPr>
        <p:spPr>
          <a:xfrm>
            <a:off x="3191256" y="1426464"/>
            <a:ext cx="2715768" cy="1572768"/>
          </a:xfrm>
          <a:prstGeom prst="roundRect">
            <a:avLst>
              <a:gd name="adj" fmla="val 4070"/>
            </a:avLst>
          </a:prstGeom>
          <a:solidFill>
            <a:srgbClr val="22345A"/>
          </a:solidFill>
          <a:ln w="12700">
            <a:solidFill>
              <a:srgbClr val="1B2A4A"/>
            </a:solidFill>
            <a:prstDash val="solid"/>
          </a:ln>
        </p:spPr>
        <p:txBody>
          <a:bodyPr/>
          <a:lstStyle/>
          <a:p>
            <a:endParaRPr lang="en-US" dirty="0"/>
          </a:p>
        </p:txBody>
      </p:sp>
      <p:sp>
        <p:nvSpPr>
          <p:cNvPr id="14" name="Text 11"/>
          <p:cNvSpPr/>
          <p:nvPr/>
        </p:nvSpPr>
        <p:spPr>
          <a:xfrm>
            <a:off x="3319272" y="1508760"/>
            <a:ext cx="2459736" cy="274320"/>
          </a:xfrm>
          <a:prstGeom prst="rect">
            <a:avLst/>
          </a:prstGeom>
          <a:noFill/>
          <a:ln/>
        </p:spPr>
        <p:txBody>
          <a:bodyPr wrap="square" rtlCol="0" anchor="ctr"/>
          <a:lstStyle/>
          <a:p>
            <a:pPr marL="0" indent="0">
              <a:buNone/>
            </a:pPr>
            <a:r>
              <a:rPr lang="en-US" sz="1100" b="1" dirty="0">
                <a:solidFill>
                  <a:srgbClr val="E8CC80"/>
                </a:solidFill>
                <a:latin typeface="Cambria" pitchFamily="34" charset="0"/>
                <a:ea typeface="Cambria" pitchFamily="34" charset="-122"/>
                <a:cs typeface="Cambria" pitchFamily="34" charset="-120"/>
              </a:rPr>
              <a:t>WARN Act Timing Is Fixed By Law</a:t>
            </a:r>
            <a:endParaRPr lang="en-US" sz="1100" dirty="0"/>
          </a:p>
        </p:txBody>
      </p:sp>
      <p:sp>
        <p:nvSpPr>
          <p:cNvPr id="15" name="Shape 12"/>
          <p:cNvSpPr/>
          <p:nvPr/>
        </p:nvSpPr>
        <p:spPr>
          <a:xfrm>
            <a:off x="3319272" y="1783080"/>
            <a:ext cx="2459736"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3319272" y="1828800"/>
            <a:ext cx="2459736" cy="1069848"/>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If Day 1 includes workforce reductions, the 60-day WARN notice clock is non-negotiable. Separation packages must be prepared and compliant before any communication happens. HR owns this — not Legal alone.</a:t>
            </a:r>
            <a:endParaRPr lang="en-US" sz="1050" dirty="0"/>
          </a:p>
        </p:txBody>
      </p:sp>
      <p:sp>
        <p:nvSpPr>
          <p:cNvPr id="17" name="Shape 14"/>
          <p:cNvSpPr/>
          <p:nvPr/>
        </p:nvSpPr>
        <p:spPr>
          <a:xfrm>
            <a:off x="6062472" y="1426464"/>
            <a:ext cx="2715768" cy="1572768"/>
          </a:xfrm>
          <a:prstGeom prst="roundRect">
            <a:avLst>
              <a:gd name="adj" fmla="val 4070"/>
            </a:avLst>
          </a:prstGeom>
          <a:solidFill>
            <a:srgbClr val="22345A"/>
          </a:solidFill>
          <a:ln w="12700">
            <a:solidFill>
              <a:srgbClr val="1B2A4A"/>
            </a:solidFill>
            <a:prstDash val="solid"/>
          </a:ln>
        </p:spPr>
        <p:txBody>
          <a:bodyPr/>
          <a:lstStyle/>
          <a:p>
            <a:endParaRPr lang="en-US"/>
          </a:p>
        </p:txBody>
      </p:sp>
      <p:sp>
        <p:nvSpPr>
          <p:cNvPr id="18" name="Text 15"/>
          <p:cNvSpPr/>
          <p:nvPr/>
        </p:nvSpPr>
        <p:spPr>
          <a:xfrm>
            <a:off x="6190488" y="1508760"/>
            <a:ext cx="2459736" cy="274320"/>
          </a:xfrm>
          <a:prstGeom prst="rect">
            <a:avLst/>
          </a:prstGeom>
          <a:noFill/>
          <a:ln/>
        </p:spPr>
        <p:txBody>
          <a:bodyPr wrap="square" rtlCol="0" anchor="ctr"/>
          <a:lstStyle/>
          <a:p>
            <a:pPr marL="0" indent="0">
              <a:buNone/>
            </a:pPr>
            <a:r>
              <a:rPr lang="en-US" sz="1100" b="1" dirty="0">
                <a:solidFill>
                  <a:srgbClr val="E8CC80"/>
                </a:solidFill>
                <a:latin typeface="Cambria" pitchFamily="34" charset="0"/>
                <a:ea typeface="Cambria" pitchFamily="34" charset="-122"/>
                <a:cs typeface="Cambria" pitchFamily="34" charset="-120"/>
              </a:rPr>
              <a:t>Key Talent Identified Before Close</a:t>
            </a:r>
            <a:endParaRPr lang="en-US" sz="1100" dirty="0"/>
          </a:p>
        </p:txBody>
      </p:sp>
      <p:sp>
        <p:nvSpPr>
          <p:cNvPr id="19" name="Shape 16"/>
          <p:cNvSpPr/>
          <p:nvPr/>
        </p:nvSpPr>
        <p:spPr>
          <a:xfrm>
            <a:off x="6190488" y="1783080"/>
            <a:ext cx="2459736"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6190488" y="1828800"/>
            <a:ext cx="2459736" cy="1069848"/>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Retention risk assessment for every senior leader and key manager is complete before the deal closes. Retention bonuses are structured and approved before those employees have a reason to start looking.</a:t>
            </a:r>
            <a:endParaRPr lang="en-US" sz="1050" dirty="0"/>
          </a:p>
        </p:txBody>
      </p:sp>
      <p:sp>
        <p:nvSpPr>
          <p:cNvPr id="21" name="Shape 18"/>
          <p:cNvSpPr/>
          <p:nvPr/>
        </p:nvSpPr>
        <p:spPr>
          <a:xfrm>
            <a:off x="320040" y="3118104"/>
            <a:ext cx="2715768" cy="1572768"/>
          </a:xfrm>
          <a:prstGeom prst="roundRect">
            <a:avLst>
              <a:gd name="adj" fmla="val 4070"/>
            </a:avLst>
          </a:prstGeom>
          <a:solidFill>
            <a:srgbClr val="22345A"/>
          </a:solidFill>
          <a:ln w="12700">
            <a:solidFill>
              <a:srgbClr val="1B2A4A"/>
            </a:solidFill>
            <a:prstDash val="solid"/>
          </a:ln>
        </p:spPr>
        <p:txBody>
          <a:bodyPr/>
          <a:lstStyle/>
          <a:p>
            <a:endParaRPr lang="en-US"/>
          </a:p>
        </p:txBody>
      </p:sp>
      <p:sp>
        <p:nvSpPr>
          <p:cNvPr id="22" name="Text 19"/>
          <p:cNvSpPr/>
          <p:nvPr/>
        </p:nvSpPr>
        <p:spPr>
          <a:xfrm>
            <a:off x="448056" y="3160295"/>
            <a:ext cx="2459736" cy="274320"/>
          </a:xfrm>
          <a:prstGeom prst="rect">
            <a:avLst/>
          </a:prstGeom>
          <a:noFill/>
          <a:ln/>
        </p:spPr>
        <p:txBody>
          <a:bodyPr wrap="square" rtlCol="0" anchor="ctr"/>
          <a:lstStyle/>
          <a:p>
            <a:pPr marL="0" indent="0">
              <a:buNone/>
            </a:pPr>
            <a:r>
              <a:rPr lang="en-US" sz="1100" b="1" dirty="0">
                <a:solidFill>
                  <a:srgbClr val="E8CC80"/>
                </a:solidFill>
                <a:latin typeface="Cambria" pitchFamily="34" charset="0"/>
                <a:ea typeface="Cambria" pitchFamily="34" charset="-122"/>
                <a:cs typeface="Cambria" pitchFamily="34" charset="-120"/>
              </a:rPr>
              <a:t>Managers Briefed Before Employees</a:t>
            </a:r>
            <a:endParaRPr lang="en-US" sz="1100" dirty="0"/>
          </a:p>
        </p:txBody>
      </p:sp>
      <p:sp>
        <p:nvSpPr>
          <p:cNvPr id="23" name="Shape 20"/>
          <p:cNvSpPr/>
          <p:nvPr/>
        </p:nvSpPr>
        <p:spPr>
          <a:xfrm>
            <a:off x="448056" y="3474720"/>
            <a:ext cx="2459736" cy="22860"/>
          </a:xfrm>
          <a:prstGeom prst="rect">
            <a:avLst/>
          </a:prstGeom>
          <a:solidFill>
            <a:srgbClr val="C9A84C"/>
          </a:solidFill>
          <a:ln w="12700">
            <a:solidFill>
              <a:srgbClr val="C9A84C"/>
            </a:solidFill>
            <a:prstDash val="solid"/>
          </a:ln>
        </p:spPr>
        <p:txBody>
          <a:bodyPr/>
          <a:lstStyle/>
          <a:p>
            <a:endParaRPr lang="en-US"/>
          </a:p>
        </p:txBody>
      </p:sp>
      <p:sp>
        <p:nvSpPr>
          <p:cNvPr id="24" name="Text 21"/>
          <p:cNvSpPr/>
          <p:nvPr/>
        </p:nvSpPr>
        <p:spPr>
          <a:xfrm>
            <a:off x="448056" y="3520440"/>
            <a:ext cx="2459736" cy="1069848"/>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Every people manager receives talking points, a Q&amp;A guide, and a clear escalation path before any employee-facing communication goes out. </a:t>
            </a:r>
            <a:endParaRPr lang="en-US" sz="1050" dirty="0"/>
          </a:p>
        </p:txBody>
      </p:sp>
      <p:sp>
        <p:nvSpPr>
          <p:cNvPr id="25" name="Shape 22"/>
          <p:cNvSpPr/>
          <p:nvPr/>
        </p:nvSpPr>
        <p:spPr>
          <a:xfrm>
            <a:off x="3191256" y="3118104"/>
            <a:ext cx="2715768" cy="1572768"/>
          </a:xfrm>
          <a:prstGeom prst="roundRect">
            <a:avLst>
              <a:gd name="adj" fmla="val 4070"/>
            </a:avLst>
          </a:prstGeom>
          <a:solidFill>
            <a:srgbClr val="22345A"/>
          </a:solidFill>
          <a:ln w="12700">
            <a:solidFill>
              <a:srgbClr val="1B2A4A"/>
            </a:solidFill>
            <a:prstDash val="solid"/>
          </a:ln>
        </p:spPr>
        <p:txBody>
          <a:bodyPr/>
          <a:lstStyle/>
          <a:p>
            <a:endParaRPr lang="en-US"/>
          </a:p>
        </p:txBody>
      </p:sp>
      <p:sp>
        <p:nvSpPr>
          <p:cNvPr id="26" name="Text 23"/>
          <p:cNvSpPr/>
          <p:nvPr/>
        </p:nvSpPr>
        <p:spPr>
          <a:xfrm>
            <a:off x="3319271" y="3200400"/>
            <a:ext cx="2528075" cy="274320"/>
          </a:xfrm>
          <a:prstGeom prst="rect">
            <a:avLst/>
          </a:prstGeom>
          <a:noFill/>
          <a:ln/>
        </p:spPr>
        <p:txBody>
          <a:bodyPr wrap="square" rtlCol="0" anchor="ctr"/>
          <a:lstStyle/>
          <a:p>
            <a:pPr marL="0" indent="0">
              <a:buNone/>
            </a:pPr>
            <a:r>
              <a:rPr lang="en-US" sz="1100" b="1" dirty="0">
                <a:solidFill>
                  <a:srgbClr val="E8CC80"/>
                </a:solidFill>
                <a:latin typeface="Cambria" pitchFamily="34" charset="0"/>
                <a:ea typeface="Cambria" pitchFamily="34" charset="-122"/>
                <a:cs typeface="Cambria" pitchFamily="34" charset="-120"/>
              </a:rPr>
              <a:t>Day 1 Separations Are Handled First</a:t>
            </a:r>
            <a:endParaRPr lang="en-US" sz="1100" dirty="0"/>
          </a:p>
        </p:txBody>
      </p:sp>
      <p:sp>
        <p:nvSpPr>
          <p:cNvPr id="27" name="Shape 24"/>
          <p:cNvSpPr/>
          <p:nvPr/>
        </p:nvSpPr>
        <p:spPr>
          <a:xfrm>
            <a:off x="3319272" y="3474720"/>
            <a:ext cx="2459736" cy="22860"/>
          </a:xfrm>
          <a:prstGeom prst="rect">
            <a:avLst/>
          </a:prstGeom>
          <a:solidFill>
            <a:srgbClr val="C9A84C"/>
          </a:solidFill>
          <a:ln w="12700">
            <a:solidFill>
              <a:srgbClr val="C9A84C"/>
            </a:solidFill>
            <a:prstDash val="solid"/>
          </a:ln>
        </p:spPr>
        <p:txBody>
          <a:bodyPr/>
          <a:lstStyle/>
          <a:p>
            <a:endParaRPr lang="en-US"/>
          </a:p>
        </p:txBody>
      </p:sp>
      <p:sp>
        <p:nvSpPr>
          <p:cNvPr id="28" name="Text 25"/>
          <p:cNvSpPr/>
          <p:nvPr/>
        </p:nvSpPr>
        <p:spPr>
          <a:xfrm>
            <a:off x="3319272" y="3520440"/>
            <a:ext cx="2459736" cy="1069848"/>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If any roles are eliminated on Day 1, those conversations happen before anything else. In-person, prepared, compliant packages ready to hand over. This is not a task that gets scheduled for Day 2.</a:t>
            </a:r>
            <a:endParaRPr lang="en-US" sz="1050" dirty="0"/>
          </a:p>
        </p:txBody>
      </p:sp>
      <p:sp>
        <p:nvSpPr>
          <p:cNvPr id="29" name="Shape 26"/>
          <p:cNvSpPr/>
          <p:nvPr/>
        </p:nvSpPr>
        <p:spPr>
          <a:xfrm>
            <a:off x="6062472" y="3118104"/>
            <a:ext cx="2715768" cy="1572768"/>
          </a:xfrm>
          <a:prstGeom prst="roundRect">
            <a:avLst>
              <a:gd name="adj" fmla="val 4070"/>
            </a:avLst>
          </a:prstGeom>
          <a:solidFill>
            <a:srgbClr val="22345A"/>
          </a:solidFill>
          <a:ln w="12700">
            <a:solidFill>
              <a:srgbClr val="1B2A4A"/>
            </a:solidFill>
            <a:prstDash val="solid"/>
          </a:ln>
        </p:spPr>
        <p:txBody>
          <a:bodyPr/>
          <a:lstStyle/>
          <a:p>
            <a:endParaRPr lang="en-US"/>
          </a:p>
        </p:txBody>
      </p:sp>
      <p:sp>
        <p:nvSpPr>
          <p:cNvPr id="30" name="Text 27"/>
          <p:cNvSpPr/>
          <p:nvPr/>
        </p:nvSpPr>
        <p:spPr>
          <a:xfrm>
            <a:off x="6190488" y="3160295"/>
            <a:ext cx="2459736" cy="274320"/>
          </a:xfrm>
          <a:prstGeom prst="rect">
            <a:avLst/>
          </a:prstGeom>
          <a:noFill/>
          <a:ln/>
        </p:spPr>
        <p:txBody>
          <a:bodyPr wrap="square" rtlCol="0" anchor="ctr"/>
          <a:lstStyle/>
          <a:p>
            <a:pPr marL="0" indent="0">
              <a:buNone/>
            </a:pPr>
            <a:r>
              <a:rPr lang="en-US" sz="1100" b="1" dirty="0">
                <a:solidFill>
                  <a:srgbClr val="E8CC80"/>
                </a:solidFill>
                <a:latin typeface="Cambria" pitchFamily="34" charset="0"/>
                <a:ea typeface="Cambria" pitchFamily="34" charset="-122"/>
                <a:cs typeface="Cambria" pitchFamily="34" charset="-120"/>
              </a:rPr>
              <a:t>Benefits Enrollment Has a Hard Deadline</a:t>
            </a:r>
            <a:endParaRPr lang="en-US" sz="1100" dirty="0"/>
          </a:p>
        </p:txBody>
      </p:sp>
      <p:sp>
        <p:nvSpPr>
          <p:cNvPr id="31" name="Shape 28"/>
          <p:cNvSpPr/>
          <p:nvPr/>
        </p:nvSpPr>
        <p:spPr>
          <a:xfrm>
            <a:off x="6190488" y="3474720"/>
            <a:ext cx="2459736" cy="22860"/>
          </a:xfrm>
          <a:prstGeom prst="rect">
            <a:avLst/>
          </a:prstGeom>
          <a:solidFill>
            <a:srgbClr val="C9A84C"/>
          </a:solidFill>
          <a:ln w="12700">
            <a:solidFill>
              <a:srgbClr val="C9A84C"/>
            </a:solidFill>
            <a:prstDash val="solid"/>
          </a:ln>
        </p:spPr>
        <p:txBody>
          <a:bodyPr/>
          <a:lstStyle/>
          <a:p>
            <a:endParaRPr lang="en-US"/>
          </a:p>
        </p:txBody>
      </p:sp>
      <p:sp>
        <p:nvSpPr>
          <p:cNvPr id="32" name="Text 29"/>
          <p:cNvSpPr/>
          <p:nvPr/>
        </p:nvSpPr>
        <p:spPr>
          <a:xfrm>
            <a:off x="6190488" y="3520440"/>
            <a:ext cx="2459736" cy="1069848"/>
          </a:xfrm>
          <a:prstGeom prst="rect">
            <a:avLst/>
          </a:prstGeom>
          <a:noFill/>
          <a:ln/>
        </p:spPr>
        <p:txBody>
          <a:bodyPr wrap="square" rtlCol="0" anchor="t"/>
          <a:lstStyle/>
          <a:p>
            <a:pPr marL="0" indent="0">
              <a:buNone/>
            </a:pPr>
            <a:r>
              <a:rPr lang="en-US" sz="1050" dirty="0">
                <a:solidFill>
                  <a:srgbClr val="FFFFFF"/>
                </a:solidFill>
                <a:latin typeface="Calibri" pitchFamily="34" charset="0"/>
                <a:ea typeface="Calibri" pitchFamily="34" charset="-122"/>
                <a:cs typeface="Calibri" pitchFamily="34" charset="-120"/>
              </a:rPr>
              <a:t>Acquired employees must complete benefits enrollment within the legally required window. Missed elections mean coverage gaps. HR owns the communication, the system setup, and the confirmation that every election is loaded in carrier systems.</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GOVERNANCE MODEL</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Who owns what — HR sub-workstream leads and their responsibilities</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6</a:t>
            </a:r>
            <a:endParaRPr lang="en-US" sz="900" dirty="0"/>
          </a:p>
        </p:txBody>
      </p:sp>
      <p:sp>
        <p:nvSpPr>
          <p:cNvPr id="9" name="Shape 6"/>
          <p:cNvSpPr/>
          <p:nvPr/>
        </p:nvSpPr>
        <p:spPr>
          <a:xfrm>
            <a:off x="320040" y="1426464"/>
            <a:ext cx="2715768" cy="1389888"/>
          </a:xfrm>
          <a:prstGeom prst="roundRect">
            <a:avLst>
              <a:gd name="adj" fmla="val 460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0" name="Text 7"/>
          <p:cNvSpPr/>
          <p:nvPr/>
        </p:nvSpPr>
        <p:spPr>
          <a:xfrm>
            <a:off x="448056" y="1508760"/>
            <a:ext cx="2459736"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CHRO / HR Workstream Lead</a:t>
            </a:r>
            <a:endParaRPr lang="en-US" sz="1100" dirty="0"/>
          </a:p>
        </p:txBody>
      </p:sp>
      <p:sp>
        <p:nvSpPr>
          <p:cNvPr id="11" name="Shape 8"/>
          <p:cNvSpPr/>
          <p:nvPr/>
        </p:nvSpPr>
        <p:spPr>
          <a:xfrm>
            <a:off x="448056" y="1783080"/>
            <a:ext cx="2459736"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48056" y="1828800"/>
            <a:ext cx="2459736" cy="886968"/>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Single accountable owner. Certifies Day 1 readiness to IMO. Attends Steering Committee. Approves org design, comp plan, and all employee-facing communications.</a:t>
            </a:r>
            <a:endParaRPr lang="en-US" sz="1050" dirty="0"/>
          </a:p>
        </p:txBody>
      </p:sp>
      <p:sp>
        <p:nvSpPr>
          <p:cNvPr id="13" name="Shape 10"/>
          <p:cNvSpPr/>
          <p:nvPr/>
        </p:nvSpPr>
        <p:spPr>
          <a:xfrm>
            <a:off x="3191256" y="1426464"/>
            <a:ext cx="2715768" cy="1389888"/>
          </a:xfrm>
          <a:prstGeom prst="roundRect">
            <a:avLst>
              <a:gd name="adj" fmla="val 460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4" name="Text 11"/>
          <p:cNvSpPr/>
          <p:nvPr/>
        </p:nvSpPr>
        <p:spPr>
          <a:xfrm>
            <a:off x="3319272" y="1508760"/>
            <a:ext cx="2459736"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HR Integration Manager</a:t>
            </a:r>
            <a:endParaRPr lang="en-US" sz="1100" dirty="0"/>
          </a:p>
        </p:txBody>
      </p:sp>
      <p:sp>
        <p:nvSpPr>
          <p:cNvPr id="15" name="Shape 12"/>
          <p:cNvSpPr/>
          <p:nvPr/>
        </p:nvSpPr>
        <p:spPr>
          <a:xfrm>
            <a:off x="3319272" y="1783080"/>
            <a:ext cx="2459736"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3319272" y="1828800"/>
            <a:ext cx="2459736" cy="886968"/>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Owns the integration plan, RAID log, and weekly IMO status. Manages the master HR milestone tracker and coordinates all sub-workstream leads.</a:t>
            </a:r>
            <a:endParaRPr lang="en-US" sz="1050" dirty="0"/>
          </a:p>
        </p:txBody>
      </p:sp>
      <p:sp>
        <p:nvSpPr>
          <p:cNvPr id="17" name="Shape 14"/>
          <p:cNvSpPr/>
          <p:nvPr/>
        </p:nvSpPr>
        <p:spPr>
          <a:xfrm>
            <a:off x="6062472" y="1426464"/>
            <a:ext cx="2715768" cy="1389888"/>
          </a:xfrm>
          <a:prstGeom prst="roundRect">
            <a:avLst>
              <a:gd name="adj" fmla="val 460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18" name="Text 15"/>
          <p:cNvSpPr/>
          <p:nvPr/>
        </p:nvSpPr>
        <p:spPr>
          <a:xfrm>
            <a:off x="6190488" y="1508760"/>
            <a:ext cx="2459736"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Compensation Analyst</a:t>
            </a:r>
            <a:endParaRPr lang="en-US" sz="1100" dirty="0"/>
          </a:p>
        </p:txBody>
      </p:sp>
      <p:sp>
        <p:nvSpPr>
          <p:cNvPr id="19" name="Shape 16"/>
          <p:cNvSpPr/>
          <p:nvPr/>
        </p:nvSpPr>
        <p:spPr>
          <a:xfrm>
            <a:off x="6190488" y="1783080"/>
            <a:ext cx="2459736"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6190488" y="1828800"/>
            <a:ext cx="2459736" cy="886968"/>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Owns total comp comparison, bonus plan design, equity inventory, 280G assessment, 409A review, and retention bonus program design.</a:t>
            </a:r>
            <a:endParaRPr lang="en-US" sz="1050" dirty="0"/>
          </a:p>
        </p:txBody>
      </p:sp>
      <p:sp>
        <p:nvSpPr>
          <p:cNvPr id="21" name="Shape 18"/>
          <p:cNvSpPr/>
          <p:nvPr/>
        </p:nvSpPr>
        <p:spPr>
          <a:xfrm>
            <a:off x="320040" y="2935224"/>
            <a:ext cx="2715768" cy="1389888"/>
          </a:xfrm>
          <a:prstGeom prst="roundRect">
            <a:avLst>
              <a:gd name="adj" fmla="val 460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22" name="Text 19"/>
          <p:cNvSpPr/>
          <p:nvPr/>
        </p:nvSpPr>
        <p:spPr>
          <a:xfrm>
            <a:off x="448056" y="3017520"/>
            <a:ext cx="2459736"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Benefits &amp; Compensation Manager</a:t>
            </a:r>
            <a:endParaRPr lang="en-US" sz="1100" dirty="0"/>
          </a:p>
        </p:txBody>
      </p:sp>
      <p:sp>
        <p:nvSpPr>
          <p:cNvPr id="23" name="Shape 20"/>
          <p:cNvSpPr/>
          <p:nvPr/>
        </p:nvSpPr>
        <p:spPr>
          <a:xfrm>
            <a:off x="448056" y="3291840"/>
            <a:ext cx="2459736" cy="22860"/>
          </a:xfrm>
          <a:prstGeom prst="rect">
            <a:avLst/>
          </a:prstGeom>
          <a:solidFill>
            <a:srgbClr val="C9A84C"/>
          </a:solidFill>
          <a:ln w="12700">
            <a:solidFill>
              <a:srgbClr val="C9A84C"/>
            </a:solidFill>
            <a:prstDash val="solid"/>
          </a:ln>
        </p:spPr>
        <p:txBody>
          <a:bodyPr/>
          <a:lstStyle/>
          <a:p>
            <a:endParaRPr lang="en-US"/>
          </a:p>
        </p:txBody>
      </p:sp>
      <p:sp>
        <p:nvSpPr>
          <p:cNvPr id="24" name="Text 21"/>
          <p:cNvSpPr/>
          <p:nvPr/>
        </p:nvSpPr>
        <p:spPr>
          <a:xfrm>
            <a:off x="448056" y="3337560"/>
            <a:ext cx="2459736" cy="886968"/>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Owns benefits enrollment, carrier alignment, 401(k) plan harmonization, FSA/HSA, PTO, life and disability alignment, and COBRA compliance.</a:t>
            </a:r>
            <a:endParaRPr lang="en-US" sz="1050" dirty="0"/>
          </a:p>
        </p:txBody>
      </p:sp>
      <p:sp>
        <p:nvSpPr>
          <p:cNvPr id="25" name="Shape 22"/>
          <p:cNvSpPr/>
          <p:nvPr/>
        </p:nvSpPr>
        <p:spPr>
          <a:xfrm>
            <a:off x="3191256" y="2935224"/>
            <a:ext cx="2715768" cy="1389888"/>
          </a:xfrm>
          <a:prstGeom prst="roundRect">
            <a:avLst>
              <a:gd name="adj" fmla="val 460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26" name="Text 23"/>
          <p:cNvSpPr/>
          <p:nvPr/>
        </p:nvSpPr>
        <p:spPr>
          <a:xfrm>
            <a:off x="3319272" y="3017520"/>
            <a:ext cx="2459736"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HR Compliance Manager</a:t>
            </a:r>
            <a:endParaRPr lang="en-US" sz="1100" dirty="0"/>
          </a:p>
        </p:txBody>
      </p:sp>
      <p:sp>
        <p:nvSpPr>
          <p:cNvPr id="27" name="Shape 24"/>
          <p:cNvSpPr/>
          <p:nvPr/>
        </p:nvSpPr>
        <p:spPr>
          <a:xfrm>
            <a:off x="3319272" y="3291840"/>
            <a:ext cx="2459736" cy="22860"/>
          </a:xfrm>
          <a:prstGeom prst="rect">
            <a:avLst/>
          </a:prstGeom>
          <a:solidFill>
            <a:srgbClr val="C9A84C"/>
          </a:solidFill>
          <a:ln w="12700">
            <a:solidFill>
              <a:srgbClr val="C9A84C"/>
            </a:solidFill>
            <a:prstDash val="solid"/>
          </a:ln>
        </p:spPr>
        <p:txBody>
          <a:bodyPr/>
          <a:lstStyle/>
          <a:p>
            <a:endParaRPr lang="en-US"/>
          </a:p>
        </p:txBody>
      </p:sp>
      <p:sp>
        <p:nvSpPr>
          <p:cNvPr id="28" name="Text 25"/>
          <p:cNvSpPr/>
          <p:nvPr/>
        </p:nvSpPr>
        <p:spPr>
          <a:xfrm>
            <a:off x="3319272" y="3337560"/>
            <a:ext cx="2459736" cy="886968"/>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Owns WARN Act, ERISA notices, I-9 compliance, EEOC/DOL history, OSHA review, severance policy, contractor misclassification, and employee handbook.</a:t>
            </a:r>
            <a:endParaRPr lang="en-US" sz="1050" dirty="0"/>
          </a:p>
        </p:txBody>
      </p:sp>
      <p:sp>
        <p:nvSpPr>
          <p:cNvPr id="29" name="Shape 26"/>
          <p:cNvSpPr/>
          <p:nvPr/>
        </p:nvSpPr>
        <p:spPr>
          <a:xfrm>
            <a:off x="6062472" y="2935224"/>
            <a:ext cx="2715768" cy="1389888"/>
          </a:xfrm>
          <a:prstGeom prst="roundRect">
            <a:avLst>
              <a:gd name="adj" fmla="val 4605"/>
            </a:avLst>
          </a:prstGeom>
          <a:solidFill>
            <a:srgbClr val="FFFFFF"/>
          </a:solidFill>
          <a:ln w="12700">
            <a:solidFill>
              <a:srgbClr val="C5D3E8"/>
            </a:solidFill>
            <a:prstDash val="solid"/>
          </a:ln>
          <a:effectLst>
            <a:outerShdw blurRad="76200" dist="25400" dir="2700000" algn="bl" rotWithShape="0">
              <a:srgbClr val="000000">
                <a:alpha val="9000"/>
              </a:srgbClr>
            </a:outerShdw>
          </a:effectLst>
        </p:spPr>
        <p:txBody>
          <a:bodyPr/>
          <a:lstStyle/>
          <a:p>
            <a:endParaRPr lang="en-US"/>
          </a:p>
        </p:txBody>
      </p:sp>
      <p:sp>
        <p:nvSpPr>
          <p:cNvPr id="30" name="Text 27"/>
          <p:cNvSpPr/>
          <p:nvPr/>
        </p:nvSpPr>
        <p:spPr>
          <a:xfrm>
            <a:off x="6190488" y="3017520"/>
            <a:ext cx="2459736" cy="274320"/>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HRIS &amp; Systems Manager</a:t>
            </a:r>
            <a:endParaRPr lang="en-US" sz="1100" dirty="0"/>
          </a:p>
        </p:txBody>
      </p:sp>
      <p:sp>
        <p:nvSpPr>
          <p:cNvPr id="31" name="Shape 28"/>
          <p:cNvSpPr/>
          <p:nvPr/>
        </p:nvSpPr>
        <p:spPr>
          <a:xfrm>
            <a:off x="6190488" y="3291840"/>
            <a:ext cx="2459736" cy="22860"/>
          </a:xfrm>
          <a:prstGeom prst="rect">
            <a:avLst/>
          </a:prstGeom>
          <a:solidFill>
            <a:srgbClr val="C9A84C"/>
          </a:solidFill>
          <a:ln w="12700">
            <a:solidFill>
              <a:srgbClr val="C9A84C"/>
            </a:solidFill>
            <a:prstDash val="solid"/>
          </a:ln>
        </p:spPr>
        <p:txBody>
          <a:bodyPr/>
          <a:lstStyle/>
          <a:p>
            <a:endParaRPr lang="en-US"/>
          </a:p>
        </p:txBody>
      </p:sp>
      <p:sp>
        <p:nvSpPr>
          <p:cNvPr id="32" name="Text 29"/>
          <p:cNvSpPr/>
          <p:nvPr/>
        </p:nvSpPr>
        <p:spPr>
          <a:xfrm>
            <a:off x="6190488" y="3337560"/>
            <a:ext cx="2459736" cy="886968"/>
          </a:xfrm>
          <a:prstGeom prst="rect">
            <a:avLst/>
          </a:prstGeom>
          <a:noFill/>
          <a:ln/>
        </p:spPr>
        <p:txBody>
          <a:bodyPr wrap="square" rtlCol="0" anchor="t"/>
          <a:lstStyle/>
          <a:p>
            <a:pPr marL="0" indent="0">
              <a:buNone/>
            </a:pPr>
            <a:r>
              <a:rPr lang="en-US" sz="1050" dirty="0">
                <a:solidFill>
                  <a:srgbClr val="0E1B30"/>
                </a:solidFill>
                <a:latin typeface="Calibri" pitchFamily="34" charset="0"/>
                <a:ea typeface="Calibri" pitchFamily="34" charset="-122"/>
                <a:cs typeface="Calibri" pitchFamily="34" charset="-120"/>
              </a:rPr>
              <a:t>Owns HR technology inventory, HRIS migration, payroll system setup, combined employee directory, self-service portal, and HR reporting dashboard.</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GUIDING PRINCIPLES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The criteria that guide every HR integration decision</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7</a:t>
            </a:r>
            <a:endParaRPr lang="en-US" sz="900" dirty="0"/>
          </a:p>
        </p:txBody>
      </p:sp>
      <p:sp>
        <p:nvSpPr>
          <p:cNvPr id="9" name="Shape 6"/>
          <p:cNvSpPr/>
          <p:nvPr/>
        </p:nvSpPr>
        <p:spPr>
          <a:xfrm>
            <a:off x="320040" y="142646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0" name="Shape 7"/>
          <p:cNvSpPr/>
          <p:nvPr/>
        </p:nvSpPr>
        <p:spPr>
          <a:xfrm>
            <a:off x="429768" y="1600200"/>
            <a:ext cx="347472" cy="347472"/>
          </a:xfrm>
          <a:prstGeom prst="line">
            <a:avLst/>
          </a:prstGeom>
          <a:solidFill>
            <a:srgbClr val="1B2A4A"/>
          </a:solidFill>
          <a:ln w="12700">
            <a:solidFill>
              <a:srgbClr val="1B2A4A"/>
            </a:solidFill>
            <a:prstDash val="solid"/>
          </a:ln>
        </p:spPr>
        <p:txBody>
          <a:bodyPr/>
          <a:lstStyle/>
          <a:p>
            <a:endParaRPr lang="en-US"/>
          </a:p>
        </p:txBody>
      </p:sp>
      <p:sp>
        <p:nvSpPr>
          <p:cNvPr id="11" name="Text 8"/>
          <p:cNvSpPr/>
          <p:nvPr/>
        </p:nvSpPr>
        <p:spPr>
          <a:xfrm>
            <a:off x="429768" y="160020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01</a:t>
            </a:r>
            <a:endParaRPr lang="en-US" sz="900" dirty="0"/>
          </a:p>
        </p:txBody>
      </p:sp>
      <p:sp>
        <p:nvSpPr>
          <p:cNvPr id="12" name="Text 9"/>
          <p:cNvSpPr/>
          <p:nvPr/>
        </p:nvSpPr>
        <p:spPr>
          <a:xfrm>
            <a:off x="868680" y="138619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People First, Process Second</a:t>
            </a:r>
            <a:endParaRPr lang="en-US" sz="1100" dirty="0"/>
          </a:p>
        </p:txBody>
      </p:sp>
      <p:sp>
        <p:nvSpPr>
          <p:cNvPr id="13" name="Text 10"/>
          <p:cNvSpPr/>
          <p:nvPr/>
        </p:nvSpPr>
        <p:spPr>
          <a:xfrm>
            <a:off x="868680" y="1633087"/>
            <a:ext cx="3575304"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Integration efficiency matters. However, unnecessary employee friction is a cost that shows up in attrition and poor morale.</a:t>
            </a:r>
            <a:endParaRPr lang="en-US" sz="1000" dirty="0"/>
          </a:p>
        </p:txBody>
      </p:sp>
      <p:sp>
        <p:nvSpPr>
          <p:cNvPr id="14" name="Shape 11"/>
          <p:cNvSpPr/>
          <p:nvPr/>
        </p:nvSpPr>
        <p:spPr>
          <a:xfrm>
            <a:off x="4727448" y="142646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5" name="Shape 12"/>
          <p:cNvSpPr/>
          <p:nvPr/>
        </p:nvSpPr>
        <p:spPr>
          <a:xfrm>
            <a:off x="4837176" y="1600200"/>
            <a:ext cx="347472" cy="347472"/>
          </a:xfrm>
          <a:prstGeom prst="line">
            <a:avLst/>
          </a:prstGeom>
          <a:solidFill>
            <a:srgbClr val="1B2A4A"/>
          </a:solidFill>
          <a:ln w="12700">
            <a:solidFill>
              <a:srgbClr val="1B2A4A"/>
            </a:solidFill>
            <a:prstDash val="solid"/>
          </a:ln>
        </p:spPr>
        <p:txBody>
          <a:bodyPr/>
          <a:lstStyle/>
          <a:p>
            <a:endParaRPr lang="en-US"/>
          </a:p>
        </p:txBody>
      </p:sp>
      <p:sp>
        <p:nvSpPr>
          <p:cNvPr id="16" name="Text 13"/>
          <p:cNvSpPr/>
          <p:nvPr/>
        </p:nvSpPr>
        <p:spPr>
          <a:xfrm>
            <a:off x="4837176" y="160020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02</a:t>
            </a:r>
            <a:endParaRPr lang="en-US" sz="900" dirty="0"/>
          </a:p>
        </p:txBody>
      </p:sp>
      <p:sp>
        <p:nvSpPr>
          <p:cNvPr id="17" name="Text 14"/>
          <p:cNvSpPr/>
          <p:nvPr/>
        </p:nvSpPr>
        <p:spPr>
          <a:xfrm>
            <a:off x="5276088" y="138619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Retention Is the First Metric</a:t>
            </a:r>
            <a:endParaRPr lang="en-US" sz="1100" dirty="0"/>
          </a:p>
        </p:txBody>
      </p:sp>
      <p:sp>
        <p:nvSpPr>
          <p:cNvPr id="18" name="Text 15"/>
          <p:cNvSpPr/>
          <p:nvPr/>
        </p:nvSpPr>
        <p:spPr>
          <a:xfrm>
            <a:off x="5276088" y="1633087"/>
            <a:ext cx="3575304"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Every HR decision is evaluated against its impact on key talent. The org design, the comp plan, the communication strategy — all of it runs through the lens of who we cannot afford to lose.</a:t>
            </a:r>
            <a:endParaRPr lang="en-US" sz="1000" dirty="0"/>
          </a:p>
        </p:txBody>
      </p:sp>
      <p:sp>
        <p:nvSpPr>
          <p:cNvPr id="19" name="Shape 16"/>
          <p:cNvSpPr/>
          <p:nvPr/>
        </p:nvSpPr>
        <p:spPr>
          <a:xfrm>
            <a:off x="320040" y="224942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20" name="Shape 17"/>
          <p:cNvSpPr/>
          <p:nvPr/>
        </p:nvSpPr>
        <p:spPr>
          <a:xfrm>
            <a:off x="429768" y="2423160"/>
            <a:ext cx="347472" cy="347472"/>
          </a:xfrm>
          <a:prstGeom prst="line">
            <a:avLst/>
          </a:prstGeom>
          <a:solidFill>
            <a:srgbClr val="1B2A4A"/>
          </a:solidFill>
          <a:ln w="12700">
            <a:solidFill>
              <a:srgbClr val="1B2A4A"/>
            </a:solidFill>
            <a:prstDash val="solid"/>
          </a:ln>
        </p:spPr>
        <p:txBody>
          <a:bodyPr/>
          <a:lstStyle/>
          <a:p>
            <a:endParaRPr lang="en-US"/>
          </a:p>
        </p:txBody>
      </p:sp>
      <p:sp>
        <p:nvSpPr>
          <p:cNvPr id="21" name="Text 18"/>
          <p:cNvSpPr/>
          <p:nvPr/>
        </p:nvSpPr>
        <p:spPr>
          <a:xfrm>
            <a:off x="429768" y="242316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03</a:t>
            </a:r>
            <a:endParaRPr lang="en-US" sz="900" dirty="0"/>
          </a:p>
        </p:txBody>
      </p:sp>
      <p:sp>
        <p:nvSpPr>
          <p:cNvPr id="22" name="Text 19"/>
          <p:cNvSpPr/>
          <p:nvPr/>
        </p:nvSpPr>
        <p:spPr>
          <a:xfrm>
            <a:off x="868680" y="220915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Compliance Is Non-Negotiable</a:t>
            </a:r>
            <a:endParaRPr lang="en-US" sz="1100" dirty="0"/>
          </a:p>
        </p:txBody>
      </p:sp>
      <p:sp>
        <p:nvSpPr>
          <p:cNvPr id="23" name="Text 20"/>
          <p:cNvSpPr/>
          <p:nvPr/>
        </p:nvSpPr>
        <p:spPr>
          <a:xfrm>
            <a:off x="868680" y="2456047"/>
            <a:ext cx="3703320"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WARN Act timing, ERISA notices, benefits enrollment windows, and I-9 requirements are set by law. Integration timelines are built around them — they don't bend for integration convenience.</a:t>
            </a:r>
            <a:endParaRPr lang="en-US" sz="1000" dirty="0"/>
          </a:p>
        </p:txBody>
      </p:sp>
      <p:sp>
        <p:nvSpPr>
          <p:cNvPr id="24" name="Shape 21"/>
          <p:cNvSpPr/>
          <p:nvPr/>
        </p:nvSpPr>
        <p:spPr>
          <a:xfrm>
            <a:off x="4727448" y="224942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25" name="Shape 22"/>
          <p:cNvSpPr/>
          <p:nvPr/>
        </p:nvSpPr>
        <p:spPr>
          <a:xfrm>
            <a:off x="4837176" y="2423160"/>
            <a:ext cx="347472" cy="347472"/>
          </a:xfrm>
          <a:prstGeom prst="line">
            <a:avLst/>
          </a:prstGeom>
          <a:solidFill>
            <a:srgbClr val="1B2A4A"/>
          </a:solidFill>
          <a:ln w="12700">
            <a:solidFill>
              <a:srgbClr val="1B2A4A"/>
            </a:solidFill>
            <a:prstDash val="solid"/>
          </a:ln>
        </p:spPr>
        <p:txBody>
          <a:bodyPr/>
          <a:lstStyle/>
          <a:p>
            <a:endParaRPr lang="en-US"/>
          </a:p>
        </p:txBody>
      </p:sp>
      <p:sp>
        <p:nvSpPr>
          <p:cNvPr id="26" name="Text 23"/>
          <p:cNvSpPr/>
          <p:nvPr/>
        </p:nvSpPr>
        <p:spPr>
          <a:xfrm>
            <a:off x="4837176" y="242316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04</a:t>
            </a:r>
            <a:endParaRPr lang="en-US" sz="900" dirty="0"/>
          </a:p>
        </p:txBody>
      </p:sp>
      <p:sp>
        <p:nvSpPr>
          <p:cNvPr id="27" name="Text 24"/>
          <p:cNvSpPr/>
          <p:nvPr/>
        </p:nvSpPr>
        <p:spPr>
          <a:xfrm>
            <a:off x="5276088" y="220915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Managers Are the Message</a:t>
            </a:r>
            <a:endParaRPr lang="en-US" sz="1100" dirty="0"/>
          </a:p>
        </p:txBody>
      </p:sp>
      <p:sp>
        <p:nvSpPr>
          <p:cNvPr id="28" name="Text 25"/>
          <p:cNvSpPr/>
          <p:nvPr/>
        </p:nvSpPr>
        <p:spPr>
          <a:xfrm>
            <a:off x="5276088" y="2456047"/>
            <a:ext cx="3666744"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The manager is the most trusted source of information for most employees. Brief them first. Give them tools. If a manager is surprised by integration news, we've already failed that employee.</a:t>
            </a:r>
            <a:endParaRPr lang="en-US" sz="1000" dirty="0"/>
          </a:p>
        </p:txBody>
      </p:sp>
      <p:sp>
        <p:nvSpPr>
          <p:cNvPr id="29" name="Shape 26"/>
          <p:cNvSpPr/>
          <p:nvPr/>
        </p:nvSpPr>
        <p:spPr>
          <a:xfrm>
            <a:off x="320040" y="307238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30" name="Shape 27"/>
          <p:cNvSpPr/>
          <p:nvPr/>
        </p:nvSpPr>
        <p:spPr>
          <a:xfrm>
            <a:off x="429768" y="3246120"/>
            <a:ext cx="347472" cy="347472"/>
          </a:xfrm>
          <a:prstGeom prst="line">
            <a:avLst/>
          </a:prstGeom>
          <a:solidFill>
            <a:srgbClr val="1B2A4A"/>
          </a:solidFill>
          <a:ln w="12700">
            <a:solidFill>
              <a:srgbClr val="1B2A4A"/>
            </a:solidFill>
            <a:prstDash val="solid"/>
          </a:ln>
        </p:spPr>
        <p:txBody>
          <a:bodyPr/>
          <a:lstStyle/>
          <a:p>
            <a:endParaRPr lang="en-US"/>
          </a:p>
        </p:txBody>
      </p:sp>
      <p:sp>
        <p:nvSpPr>
          <p:cNvPr id="31" name="Text 28"/>
          <p:cNvSpPr/>
          <p:nvPr/>
        </p:nvSpPr>
        <p:spPr>
          <a:xfrm>
            <a:off x="429768" y="324612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05</a:t>
            </a:r>
            <a:endParaRPr lang="en-US" sz="900" dirty="0"/>
          </a:p>
        </p:txBody>
      </p:sp>
      <p:sp>
        <p:nvSpPr>
          <p:cNvPr id="32" name="Text 29"/>
          <p:cNvSpPr/>
          <p:nvPr/>
        </p:nvSpPr>
        <p:spPr>
          <a:xfrm>
            <a:off x="868680" y="303211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Diagnose Before You Prescribe</a:t>
            </a:r>
            <a:endParaRPr lang="en-US" sz="1100" dirty="0"/>
          </a:p>
        </p:txBody>
      </p:sp>
      <p:sp>
        <p:nvSpPr>
          <p:cNvPr id="33" name="Text 30"/>
          <p:cNvSpPr/>
          <p:nvPr/>
        </p:nvSpPr>
        <p:spPr>
          <a:xfrm>
            <a:off x="868680" y="3279007"/>
            <a:ext cx="3575304"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Total comp comparisons, culture assessments, and engagement survey data must be in hand before org design or comp decisions are finalized.</a:t>
            </a:r>
            <a:endParaRPr lang="en-US" sz="1000" dirty="0"/>
          </a:p>
        </p:txBody>
      </p:sp>
      <p:sp>
        <p:nvSpPr>
          <p:cNvPr id="34" name="Shape 31"/>
          <p:cNvSpPr/>
          <p:nvPr/>
        </p:nvSpPr>
        <p:spPr>
          <a:xfrm>
            <a:off x="4727448" y="307238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35" name="Shape 32"/>
          <p:cNvSpPr/>
          <p:nvPr/>
        </p:nvSpPr>
        <p:spPr>
          <a:xfrm>
            <a:off x="4837176" y="3246120"/>
            <a:ext cx="347472" cy="347472"/>
          </a:xfrm>
          <a:prstGeom prst="line">
            <a:avLst/>
          </a:prstGeom>
          <a:solidFill>
            <a:srgbClr val="1B2A4A"/>
          </a:solidFill>
          <a:ln w="12700">
            <a:solidFill>
              <a:srgbClr val="1B2A4A"/>
            </a:solidFill>
            <a:prstDash val="solid"/>
          </a:ln>
        </p:spPr>
        <p:txBody>
          <a:bodyPr/>
          <a:lstStyle/>
          <a:p>
            <a:endParaRPr lang="en-US"/>
          </a:p>
        </p:txBody>
      </p:sp>
      <p:sp>
        <p:nvSpPr>
          <p:cNvPr id="36" name="Text 33"/>
          <p:cNvSpPr/>
          <p:nvPr/>
        </p:nvSpPr>
        <p:spPr>
          <a:xfrm>
            <a:off x="4837176" y="324612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06</a:t>
            </a:r>
            <a:endParaRPr lang="en-US" sz="900" dirty="0"/>
          </a:p>
        </p:txBody>
      </p:sp>
      <p:sp>
        <p:nvSpPr>
          <p:cNvPr id="37" name="Text 34"/>
          <p:cNvSpPr/>
          <p:nvPr/>
        </p:nvSpPr>
        <p:spPr>
          <a:xfrm>
            <a:off x="5276088" y="303211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Surface Attrition Signals Early</a:t>
            </a:r>
            <a:endParaRPr lang="en-US" sz="1100" dirty="0"/>
          </a:p>
        </p:txBody>
      </p:sp>
      <p:sp>
        <p:nvSpPr>
          <p:cNvPr id="38" name="Text 35"/>
          <p:cNvSpPr/>
          <p:nvPr/>
        </p:nvSpPr>
        <p:spPr>
          <a:xfrm>
            <a:off x="5276088" y="3279007"/>
            <a:ext cx="3703320"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Weekly attrition monitoring by team, manager, function, and location is not optional. A pattern spotted at Week 3 can be addressed. The same pattern spotted at Day 60 is a retention crisis.</a:t>
            </a:r>
            <a:endParaRPr lang="en-US" sz="1000" dirty="0"/>
          </a:p>
        </p:txBody>
      </p:sp>
      <p:sp>
        <p:nvSpPr>
          <p:cNvPr id="39" name="Shape 36"/>
          <p:cNvSpPr/>
          <p:nvPr/>
        </p:nvSpPr>
        <p:spPr>
          <a:xfrm>
            <a:off x="320040" y="389534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40" name="Shape 37"/>
          <p:cNvSpPr/>
          <p:nvPr/>
        </p:nvSpPr>
        <p:spPr>
          <a:xfrm>
            <a:off x="429768" y="4069080"/>
            <a:ext cx="347472" cy="347472"/>
          </a:xfrm>
          <a:prstGeom prst="line">
            <a:avLst/>
          </a:prstGeom>
          <a:solidFill>
            <a:srgbClr val="1B2A4A"/>
          </a:solidFill>
          <a:ln w="12700">
            <a:solidFill>
              <a:srgbClr val="1B2A4A"/>
            </a:solidFill>
            <a:prstDash val="solid"/>
          </a:ln>
        </p:spPr>
        <p:txBody>
          <a:bodyPr/>
          <a:lstStyle/>
          <a:p>
            <a:endParaRPr lang="en-US"/>
          </a:p>
        </p:txBody>
      </p:sp>
      <p:sp>
        <p:nvSpPr>
          <p:cNvPr id="41" name="Text 38"/>
          <p:cNvSpPr/>
          <p:nvPr/>
        </p:nvSpPr>
        <p:spPr>
          <a:xfrm>
            <a:off x="429768" y="406908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07</a:t>
            </a:r>
            <a:endParaRPr lang="en-US" sz="900" dirty="0"/>
          </a:p>
        </p:txBody>
      </p:sp>
      <p:sp>
        <p:nvSpPr>
          <p:cNvPr id="42" name="Text 39"/>
          <p:cNvSpPr/>
          <p:nvPr/>
        </p:nvSpPr>
        <p:spPr>
          <a:xfrm>
            <a:off x="868680" y="385507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Day 1 Separations Are Done Right</a:t>
            </a:r>
            <a:endParaRPr lang="en-US" sz="1100" dirty="0"/>
          </a:p>
        </p:txBody>
      </p:sp>
      <p:sp>
        <p:nvSpPr>
          <p:cNvPr id="43" name="Text 40"/>
          <p:cNvSpPr/>
          <p:nvPr/>
        </p:nvSpPr>
        <p:spPr>
          <a:xfrm>
            <a:off x="868680" y="4101967"/>
            <a:ext cx="3575304"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No cost-cutting decision justifies handling a separation carelessly. Every impacted employee gets an in-person conversation, a compliant package, and a clear answer to what happens next.</a:t>
            </a:r>
            <a:endParaRPr lang="en-US" sz="1000" dirty="0"/>
          </a:p>
        </p:txBody>
      </p:sp>
      <p:sp>
        <p:nvSpPr>
          <p:cNvPr id="44" name="Shape 41"/>
          <p:cNvSpPr/>
          <p:nvPr/>
        </p:nvSpPr>
        <p:spPr>
          <a:xfrm>
            <a:off x="4727448" y="3895344"/>
            <a:ext cx="4251960" cy="731520"/>
          </a:xfrm>
          <a:prstGeom prst="roundRect">
            <a:avLst>
              <a:gd name="adj" fmla="val 8750"/>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45" name="Shape 42"/>
          <p:cNvSpPr/>
          <p:nvPr/>
        </p:nvSpPr>
        <p:spPr>
          <a:xfrm>
            <a:off x="4837176" y="4069080"/>
            <a:ext cx="347472" cy="347472"/>
          </a:xfrm>
          <a:prstGeom prst="line">
            <a:avLst/>
          </a:prstGeom>
          <a:solidFill>
            <a:srgbClr val="1B2A4A"/>
          </a:solidFill>
          <a:ln w="12700">
            <a:solidFill>
              <a:srgbClr val="1B2A4A"/>
            </a:solidFill>
            <a:prstDash val="solid"/>
          </a:ln>
        </p:spPr>
        <p:txBody>
          <a:bodyPr/>
          <a:lstStyle/>
          <a:p>
            <a:endParaRPr lang="en-US"/>
          </a:p>
        </p:txBody>
      </p:sp>
      <p:sp>
        <p:nvSpPr>
          <p:cNvPr id="46" name="Text 43"/>
          <p:cNvSpPr/>
          <p:nvPr/>
        </p:nvSpPr>
        <p:spPr>
          <a:xfrm>
            <a:off x="4837176" y="4069080"/>
            <a:ext cx="347472" cy="347472"/>
          </a:xfrm>
          <a:prstGeom prst="rect">
            <a:avLst/>
          </a:prstGeom>
          <a:noFill/>
          <a:ln/>
        </p:spPr>
        <p:txBody>
          <a:bodyPr wrap="square" lIns="0" tIns="0" rIns="0" bIns="0" rtlCol="0" anchor="ctr"/>
          <a:lstStyle/>
          <a:p>
            <a:pPr marL="0" indent="0" algn="ctr">
              <a:buNone/>
            </a:pPr>
            <a:r>
              <a:rPr lang="en-US" sz="900" b="1" dirty="0">
                <a:solidFill>
                  <a:srgbClr val="C9A84C"/>
                </a:solidFill>
                <a:latin typeface="Cambria" pitchFamily="34" charset="0"/>
                <a:ea typeface="Cambria" pitchFamily="34" charset="-122"/>
                <a:cs typeface="Cambria" pitchFamily="34" charset="-120"/>
              </a:rPr>
              <a:t>08</a:t>
            </a:r>
            <a:endParaRPr lang="en-US" sz="900" dirty="0"/>
          </a:p>
        </p:txBody>
      </p:sp>
      <p:sp>
        <p:nvSpPr>
          <p:cNvPr id="47" name="Text 44"/>
          <p:cNvSpPr/>
          <p:nvPr/>
        </p:nvSpPr>
        <p:spPr>
          <a:xfrm>
            <a:off x="5276088" y="3855079"/>
            <a:ext cx="3575304" cy="256032"/>
          </a:xfrm>
          <a:prstGeom prst="rect">
            <a:avLst/>
          </a:prstGeom>
          <a:noFill/>
          <a:ln/>
        </p:spPr>
        <p:txBody>
          <a:bodyPr wrap="square" rtlCol="0" anchor="ctr"/>
          <a:lstStyle/>
          <a:p>
            <a:pPr marL="0" indent="0">
              <a:buNone/>
            </a:pPr>
            <a:r>
              <a:rPr lang="en-US" sz="1100" b="1" dirty="0">
                <a:solidFill>
                  <a:srgbClr val="1B2A4A"/>
                </a:solidFill>
                <a:latin typeface="Cambria" pitchFamily="34" charset="0"/>
                <a:ea typeface="Cambria" pitchFamily="34" charset="-122"/>
                <a:cs typeface="Cambria" pitchFamily="34" charset="-120"/>
              </a:rPr>
              <a:t>The Playbook Gets Better</a:t>
            </a:r>
            <a:endParaRPr lang="en-US" sz="1100" dirty="0"/>
          </a:p>
        </p:txBody>
      </p:sp>
      <p:sp>
        <p:nvSpPr>
          <p:cNvPr id="48" name="Text 45"/>
          <p:cNvSpPr/>
          <p:nvPr/>
        </p:nvSpPr>
        <p:spPr>
          <a:xfrm>
            <a:off x="5276088" y="4101967"/>
            <a:ext cx="3575304" cy="4023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At Day 100, HR documents what worked and what didn't across diligence, onboarding, benefits, HRIS, and org design. Those lessons go into the M&amp;A playbook before the team disperses.</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6FA"/>
        </a:solidFill>
        <a:effectLst/>
      </p:bgPr>
    </p:bg>
    <p:spTree>
      <p:nvGrpSpPr>
        <p:cNvPr id="1" name=""/>
        <p:cNvGrpSpPr/>
        <p:nvPr/>
      </p:nvGrpSpPr>
      <p:grpSpPr>
        <a:xfrm>
          <a:off x="0" y="0"/>
          <a:ext cx="0" cy="0"/>
          <a:chOff x="0" y="0"/>
          <a:chExt cx="0" cy="0"/>
        </a:xfrm>
      </p:grpSpPr>
      <p:sp>
        <p:nvSpPr>
          <p:cNvPr id="2" name="Shape 0"/>
          <p:cNvSpPr/>
          <p:nvPr/>
        </p:nvSpPr>
        <p:spPr>
          <a:xfrm>
            <a:off x="0" y="0"/>
            <a:ext cx="320040" cy="960120"/>
          </a:xfrm>
          <a:prstGeom prst="rect">
            <a:avLst/>
          </a:prstGeom>
          <a:solidFill>
            <a:srgbClr val="C9A84C"/>
          </a:solidFill>
          <a:ln w="12700">
            <a:solidFill>
              <a:srgbClr val="C9A84C"/>
            </a:solidFill>
            <a:prstDash val="solid"/>
          </a:ln>
        </p:spPr>
        <p:txBody>
          <a:bodyPr/>
          <a:lstStyle/>
          <a:p>
            <a:endParaRPr lang="en-US"/>
          </a:p>
        </p:txBody>
      </p:sp>
      <p:sp>
        <p:nvSpPr>
          <p:cNvPr id="3" name="Shape 1"/>
          <p:cNvSpPr/>
          <p:nvPr/>
        </p:nvSpPr>
        <p:spPr>
          <a:xfrm>
            <a:off x="320040" y="0"/>
            <a:ext cx="8823960" cy="960120"/>
          </a:xfrm>
          <a:prstGeom prst="rect">
            <a:avLst/>
          </a:prstGeom>
          <a:solidFill>
            <a:srgbClr val="111D33"/>
          </a:solidFill>
          <a:ln w="12700">
            <a:solidFill>
              <a:srgbClr val="111D33"/>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457200" y="164592"/>
            <a:ext cx="594360" cy="594360"/>
          </a:xfrm>
          <a:prstGeom prst="rect">
            <a:avLst/>
          </a:prstGeom>
        </p:spPr>
      </p:pic>
      <p:sp>
        <p:nvSpPr>
          <p:cNvPr id="5" name="Text 2"/>
          <p:cNvSpPr/>
          <p:nvPr/>
        </p:nvSpPr>
        <p:spPr>
          <a:xfrm>
            <a:off x="1188720" y="0"/>
            <a:ext cx="7589520" cy="960120"/>
          </a:xfrm>
          <a:prstGeom prst="rect">
            <a:avLst/>
          </a:prstGeom>
          <a:noFill/>
          <a:ln/>
        </p:spPr>
        <p:txBody>
          <a:bodyPr wrap="square" lIns="0" tIns="0" rIns="0" bIns="0" rtlCol="0" anchor="ctr"/>
          <a:lstStyle/>
          <a:p>
            <a:pPr marL="0" indent="0" algn="l">
              <a:buNone/>
            </a:pPr>
            <a:r>
              <a:rPr lang="en-US" sz="2200" b="1" kern="0" spc="100" dirty="0">
                <a:solidFill>
                  <a:srgbClr val="FFFFFF"/>
                </a:solidFill>
                <a:latin typeface="Cambria" pitchFamily="34" charset="0"/>
                <a:ea typeface="Cambria" pitchFamily="34" charset="-122"/>
                <a:cs typeface="Cambria" pitchFamily="34" charset="-120"/>
              </a:rPr>
              <a:t>CORE MESSAGES</a:t>
            </a:r>
            <a:endParaRPr lang="en-US" sz="2200" dirty="0"/>
          </a:p>
        </p:txBody>
      </p:sp>
      <p:sp>
        <p:nvSpPr>
          <p:cNvPr id="6" name="Text 3"/>
          <p:cNvSpPr/>
          <p:nvPr/>
        </p:nvSpPr>
        <p:spPr>
          <a:xfrm>
            <a:off x="365760" y="1005840"/>
            <a:ext cx="8412480" cy="347472"/>
          </a:xfrm>
          <a:prstGeom prst="rect">
            <a:avLst/>
          </a:prstGeom>
          <a:noFill/>
          <a:ln/>
        </p:spPr>
        <p:txBody>
          <a:bodyPr wrap="square" rtlCol="0" anchor="ctr"/>
          <a:lstStyle/>
          <a:p>
            <a:pPr marL="0" indent="0">
              <a:buNone/>
            </a:pPr>
            <a:r>
              <a:rPr lang="en-US" sz="1300" i="1" dirty="0">
                <a:solidFill>
                  <a:srgbClr val="2A4070"/>
                </a:solidFill>
                <a:latin typeface="Calibri" pitchFamily="34" charset="0"/>
                <a:ea typeface="Calibri" pitchFamily="34" charset="-122"/>
                <a:cs typeface="Calibri" pitchFamily="34" charset="-120"/>
              </a:rPr>
              <a:t>What every HR team member must be able to communicate from Day 1</a:t>
            </a:r>
            <a:endParaRPr lang="en-US" sz="1300" dirty="0"/>
          </a:p>
        </p:txBody>
      </p:sp>
      <p:sp>
        <p:nvSpPr>
          <p:cNvPr id="7" name="Text 4"/>
          <p:cNvSpPr/>
          <p:nvPr/>
        </p:nvSpPr>
        <p:spPr>
          <a:xfrm>
            <a:off x="0" y="4882896"/>
            <a:ext cx="8778240" cy="228600"/>
          </a:xfrm>
          <a:prstGeom prst="rect">
            <a:avLst/>
          </a:prstGeom>
          <a:noFill/>
          <a:ln/>
        </p:spPr>
        <p:txBody>
          <a:bodyPr wrap="square" rtlCol="0" anchor="ctr"/>
          <a:lstStyle/>
          <a:p>
            <a:pPr marL="0" indent="0" algn="ctr">
              <a:buNone/>
            </a:pPr>
            <a:r>
              <a:rPr lang="en-US" sz="800" dirty="0">
                <a:solidFill>
                  <a:srgbClr val="5A7090"/>
                </a:solidFill>
                <a:latin typeface="Calibri" pitchFamily="34" charset="0"/>
                <a:ea typeface="Calibri" pitchFamily="34" charset="-122"/>
                <a:cs typeface="Calibri" pitchFamily="34" charset="-120"/>
              </a:rPr>
              <a:t>© Copyright 100-Day Advisors  |  HR Integration Kickoff</a:t>
            </a:r>
            <a:endParaRPr lang="en-US" sz="800" dirty="0"/>
          </a:p>
        </p:txBody>
      </p:sp>
      <p:sp>
        <p:nvSpPr>
          <p:cNvPr id="8" name="Text 5"/>
          <p:cNvSpPr/>
          <p:nvPr/>
        </p:nvSpPr>
        <p:spPr>
          <a:xfrm>
            <a:off x="8778240" y="4882896"/>
            <a:ext cx="320040" cy="228600"/>
          </a:xfrm>
          <a:prstGeom prst="rect">
            <a:avLst/>
          </a:prstGeom>
          <a:noFill/>
          <a:ln/>
        </p:spPr>
        <p:txBody>
          <a:bodyPr wrap="square" rtlCol="0" anchor="ctr"/>
          <a:lstStyle/>
          <a:p>
            <a:pPr marL="0" indent="0" algn="r">
              <a:buNone/>
            </a:pPr>
            <a:r>
              <a:rPr lang="en-US" sz="900" b="1" dirty="0">
                <a:solidFill>
                  <a:srgbClr val="2A4070"/>
                </a:solidFill>
                <a:latin typeface="Calibri" pitchFamily="34" charset="0"/>
                <a:ea typeface="Calibri" pitchFamily="34" charset="-122"/>
                <a:cs typeface="Calibri" pitchFamily="34" charset="-120"/>
              </a:rPr>
              <a:t>8</a:t>
            </a:r>
            <a:endParaRPr lang="en-US" sz="900" dirty="0"/>
          </a:p>
        </p:txBody>
      </p:sp>
      <p:sp>
        <p:nvSpPr>
          <p:cNvPr id="9" name="Shape 6"/>
          <p:cNvSpPr/>
          <p:nvPr/>
        </p:nvSpPr>
        <p:spPr>
          <a:xfrm>
            <a:off x="320040" y="1426464"/>
            <a:ext cx="4251960" cy="1069848"/>
          </a:xfrm>
          <a:prstGeom prst="roundRect">
            <a:avLst>
              <a:gd name="adj" fmla="val 598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0" name="Text 7"/>
          <p:cNvSpPr/>
          <p:nvPr/>
        </p:nvSpPr>
        <p:spPr>
          <a:xfrm>
            <a:off x="448056" y="1490472"/>
            <a:ext cx="3995928" cy="237744"/>
          </a:xfrm>
          <a:prstGeom prst="rect">
            <a:avLst/>
          </a:prstGeom>
          <a:noFill/>
          <a:ln/>
        </p:spPr>
        <p:txBody>
          <a:bodyPr wrap="square" rtlCol="0" anchor="ctr"/>
          <a:lstStyle/>
          <a:p>
            <a:pPr marL="0" indent="0">
              <a:buNone/>
            </a:pPr>
            <a:r>
              <a:rPr lang="en-US" sz="950" b="1" kern="0" spc="40" dirty="0">
                <a:solidFill>
                  <a:srgbClr val="1B2A4A"/>
                </a:solidFill>
                <a:latin typeface="Cambria" pitchFamily="34" charset="0"/>
                <a:ea typeface="Cambria" pitchFamily="34" charset="-122"/>
                <a:cs typeface="Cambria" pitchFamily="34" charset="-120"/>
              </a:rPr>
              <a:t>WHY THIS DEAL</a:t>
            </a:r>
            <a:endParaRPr lang="en-US" sz="950" dirty="0"/>
          </a:p>
        </p:txBody>
      </p:sp>
      <p:sp>
        <p:nvSpPr>
          <p:cNvPr id="11" name="Shape 8"/>
          <p:cNvSpPr/>
          <p:nvPr/>
        </p:nvSpPr>
        <p:spPr>
          <a:xfrm>
            <a:off x="448056" y="1728216"/>
            <a:ext cx="3995928" cy="22860"/>
          </a:xfrm>
          <a:prstGeom prst="rect">
            <a:avLst/>
          </a:prstGeom>
          <a:solidFill>
            <a:srgbClr val="C9A84C"/>
          </a:solidFill>
          <a:ln w="12700">
            <a:solidFill>
              <a:srgbClr val="C9A84C"/>
            </a:solidFill>
            <a:prstDash val="solid"/>
          </a:ln>
        </p:spPr>
        <p:txBody>
          <a:bodyPr/>
          <a:lstStyle/>
          <a:p>
            <a:endParaRPr lang="en-US"/>
          </a:p>
        </p:txBody>
      </p:sp>
      <p:sp>
        <p:nvSpPr>
          <p:cNvPr id="12" name="Text 9"/>
          <p:cNvSpPr/>
          <p:nvPr/>
        </p:nvSpPr>
        <p:spPr>
          <a:xfrm>
            <a:off x="448056" y="1773936"/>
            <a:ext cx="3995928" cy="6309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This acquisition creates a combined organization with greater scale, capability, and talent. HR's role is to make sure the people side of the deal delivers what the financial model assumed.</a:t>
            </a:r>
            <a:endParaRPr lang="en-US" sz="1000" dirty="0"/>
          </a:p>
        </p:txBody>
      </p:sp>
      <p:sp>
        <p:nvSpPr>
          <p:cNvPr id="13" name="Shape 10"/>
          <p:cNvSpPr/>
          <p:nvPr/>
        </p:nvSpPr>
        <p:spPr>
          <a:xfrm>
            <a:off x="4800600" y="1426464"/>
            <a:ext cx="4251960" cy="1069848"/>
          </a:xfrm>
          <a:prstGeom prst="roundRect">
            <a:avLst>
              <a:gd name="adj" fmla="val 598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4" name="Text 11"/>
          <p:cNvSpPr/>
          <p:nvPr/>
        </p:nvSpPr>
        <p:spPr>
          <a:xfrm>
            <a:off x="4928616" y="1490472"/>
            <a:ext cx="3995928" cy="237744"/>
          </a:xfrm>
          <a:prstGeom prst="rect">
            <a:avLst/>
          </a:prstGeom>
          <a:noFill/>
          <a:ln/>
        </p:spPr>
        <p:txBody>
          <a:bodyPr wrap="square" rtlCol="0" anchor="ctr"/>
          <a:lstStyle/>
          <a:p>
            <a:pPr marL="0" indent="0">
              <a:buNone/>
            </a:pPr>
            <a:r>
              <a:rPr lang="en-US" sz="950" b="1" kern="0" spc="40" dirty="0">
                <a:solidFill>
                  <a:srgbClr val="1B2A4A"/>
                </a:solidFill>
                <a:latin typeface="Cambria" pitchFamily="34" charset="0"/>
                <a:ea typeface="Cambria" pitchFamily="34" charset="-122"/>
                <a:cs typeface="Cambria" pitchFamily="34" charset="-120"/>
              </a:rPr>
              <a:t>WHAT CHANGES ON DAY 1</a:t>
            </a:r>
            <a:endParaRPr lang="en-US" sz="950" dirty="0"/>
          </a:p>
        </p:txBody>
      </p:sp>
      <p:sp>
        <p:nvSpPr>
          <p:cNvPr id="15" name="Shape 12"/>
          <p:cNvSpPr/>
          <p:nvPr/>
        </p:nvSpPr>
        <p:spPr>
          <a:xfrm>
            <a:off x="4928616" y="1728216"/>
            <a:ext cx="3995928" cy="22860"/>
          </a:xfrm>
          <a:prstGeom prst="rect">
            <a:avLst/>
          </a:prstGeom>
          <a:solidFill>
            <a:srgbClr val="C9A84C"/>
          </a:solidFill>
          <a:ln w="12700">
            <a:solidFill>
              <a:srgbClr val="C9A84C"/>
            </a:solidFill>
            <a:prstDash val="solid"/>
          </a:ln>
        </p:spPr>
        <p:txBody>
          <a:bodyPr/>
          <a:lstStyle/>
          <a:p>
            <a:endParaRPr lang="en-US"/>
          </a:p>
        </p:txBody>
      </p:sp>
      <p:sp>
        <p:nvSpPr>
          <p:cNvPr id="16" name="Text 13"/>
          <p:cNvSpPr/>
          <p:nvPr/>
        </p:nvSpPr>
        <p:spPr>
          <a:xfrm>
            <a:off x="4928616" y="1773936"/>
            <a:ext cx="3995928" cy="6309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New reporting lines are live. The employee handbook, expense policy, and code of conduct apply to all staff. The HR hotline and intranet are open for questions.</a:t>
            </a:r>
            <a:endParaRPr lang="en-US" sz="1000" dirty="0"/>
          </a:p>
        </p:txBody>
      </p:sp>
      <p:sp>
        <p:nvSpPr>
          <p:cNvPr id="17" name="Shape 14"/>
          <p:cNvSpPr/>
          <p:nvPr/>
        </p:nvSpPr>
        <p:spPr>
          <a:xfrm>
            <a:off x="320040" y="2569464"/>
            <a:ext cx="4251960" cy="1069848"/>
          </a:xfrm>
          <a:prstGeom prst="roundRect">
            <a:avLst>
              <a:gd name="adj" fmla="val 598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18" name="Text 15"/>
          <p:cNvSpPr/>
          <p:nvPr/>
        </p:nvSpPr>
        <p:spPr>
          <a:xfrm>
            <a:off x="448056" y="2633472"/>
            <a:ext cx="3995928" cy="237744"/>
          </a:xfrm>
          <a:prstGeom prst="rect">
            <a:avLst/>
          </a:prstGeom>
          <a:noFill/>
          <a:ln/>
        </p:spPr>
        <p:txBody>
          <a:bodyPr wrap="square" rtlCol="0" anchor="ctr"/>
          <a:lstStyle/>
          <a:p>
            <a:pPr marL="0" indent="0">
              <a:buNone/>
            </a:pPr>
            <a:r>
              <a:rPr lang="en-US" sz="950" b="1" kern="0" spc="40" dirty="0">
                <a:solidFill>
                  <a:srgbClr val="1B2A4A"/>
                </a:solidFill>
                <a:latin typeface="Cambria" pitchFamily="34" charset="0"/>
                <a:ea typeface="Cambria" pitchFamily="34" charset="-122"/>
                <a:cs typeface="Cambria" pitchFamily="34" charset="-120"/>
              </a:rPr>
              <a:t>WHAT STAYS THE SAME</a:t>
            </a:r>
            <a:endParaRPr lang="en-US" sz="950" dirty="0"/>
          </a:p>
        </p:txBody>
      </p:sp>
      <p:sp>
        <p:nvSpPr>
          <p:cNvPr id="19" name="Shape 16"/>
          <p:cNvSpPr/>
          <p:nvPr/>
        </p:nvSpPr>
        <p:spPr>
          <a:xfrm>
            <a:off x="448056" y="2871216"/>
            <a:ext cx="3995928" cy="22860"/>
          </a:xfrm>
          <a:prstGeom prst="rect">
            <a:avLst/>
          </a:prstGeom>
          <a:solidFill>
            <a:srgbClr val="C9A84C"/>
          </a:solidFill>
          <a:ln w="12700">
            <a:solidFill>
              <a:srgbClr val="C9A84C"/>
            </a:solidFill>
            <a:prstDash val="solid"/>
          </a:ln>
        </p:spPr>
        <p:txBody>
          <a:bodyPr/>
          <a:lstStyle/>
          <a:p>
            <a:endParaRPr lang="en-US"/>
          </a:p>
        </p:txBody>
      </p:sp>
      <p:sp>
        <p:nvSpPr>
          <p:cNvPr id="20" name="Text 17"/>
          <p:cNvSpPr/>
          <p:nvPr/>
        </p:nvSpPr>
        <p:spPr>
          <a:xfrm>
            <a:off x="448056" y="2916936"/>
            <a:ext cx="3995928" cy="6309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Existing employment terms continue until employees are formally notified of any change. No comp or benefits change without advance notice and a clear transition plan.</a:t>
            </a:r>
            <a:endParaRPr lang="en-US" sz="1000" dirty="0"/>
          </a:p>
        </p:txBody>
      </p:sp>
      <p:sp>
        <p:nvSpPr>
          <p:cNvPr id="21" name="Shape 18"/>
          <p:cNvSpPr/>
          <p:nvPr/>
        </p:nvSpPr>
        <p:spPr>
          <a:xfrm>
            <a:off x="4800600" y="2569464"/>
            <a:ext cx="4251960" cy="1069848"/>
          </a:xfrm>
          <a:prstGeom prst="roundRect">
            <a:avLst>
              <a:gd name="adj" fmla="val 598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22" name="Text 19"/>
          <p:cNvSpPr/>
          <p:nvPr/>
        </p:nvSpPr>
        <p:spPr>
          <a:xfrm>
            <a:off x="4928616" y="2633472"/>
            <a:ext cx="3995928" cy="237744"/>
          </a:xfrm>
          <a:prstGeom prst="rect">
            <a:avLst/>
          </a:prstGeom>
          <a:noFill/>
          <a:ln/>
        </p:spPr>
        <p:txBody>
          <a:bodyPr wrap="square" rtlCol="0" anchor="ctr"/>
          <a:lstStyle/>
          <a:p>
            <a:pPr marL="0" indent="0">
              <a:buNone/>
            </a:pPr>
            <a:r>
              <a:rPr lang="en-US" sz="950" b="1" kern="0" spc="40" dirty="0">
                <a:solidFill>
                  <a:srgbClr val="1B2A4A"/>
                </a:solidFill>
                <a:latin typeface="Cambria" pitchFamily="34" charset="0"/>
                <a:ea typeface="Cambria" pitchFamily="34" charset="-122"/>
                <a:cs typeface="Cambria" pitchFamily="34" charset="-120"/>
              </a:rPr>
              <a:t>HOW DECISIONS GET MADE</a:t>
            </a:r>
            <a:endParaRPr lang="en-US" sz="950" dirty="0"/>
          </a:p>
        </p:txBody>
      </p:sp>
      <p:sp>
        <p:nvSpPr>
          <p:cNvPr id="23" name="Shape 20"/>
          <p:cNvSpPr/>
          <p:nvPr/>
        </p:nvSpPr>
        <p:spPr>
          <a:xfrm>
            <a:off x="4928616" y="2871216"/>
            <a:ext cx="3995928" cy="22860"/>
          </a:xfrm>
          <a:prstGeom prst="rect">
            <a:avLst/>
          </a:prstGeom>
          <a:solidFill>
            <a:srgbClr val="C9A84C"/>
          </a:solidFill>
          <a:ln w="12700">
            <a:solidFill>
              <a:srgbClr val="C9A84C"/>
            </a:solidFill>
            <a:prstDash val="solid"/>
          </a:ln>
        </p:spPr>
        <p:txBody>
          <a:bodyPr/>
          <a:lstStyle/>
          <a:p>
            <a:endParaRPr lang="en-US"/>
          </a:p>
        </p:txBody>
      </p:sp>
      <p:sp>
        <p:nvSpPr>
          <p:cNvPr id="24" name="Text 21"/>
          <p:cNvSpPr/>
          <p:nvPr/>
        </p:nvSpPr>
        <p:spPr>
          <a:xfrm>
            <a:off x="4928616" y="2916936"/>
            <a:ext cx="3995928" cy="6309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The CHRO owns all HR integration decisions. Comp, org design, and employee-facing communications require CHRO approval. Escalate through your sub-workstream lead to the HR Integration Manager.</a:t>
            </a:r>
            <a:endParaRPr lang="en-US" sz="1000" dirty="0"/>
          </a:p>
        </p:txBody>
      </p:sp>
      <p:sp>
        <p:nvSpPr>
          <p:cNvPr id="25" name="Shape 22"/>
          <p:cNvSpPr/>
          <p:nvPr/>
        </p:nvSpPr>
        <p:spPr>
          <a:xfrm>
            <a:off x="320040" y="3712464"/>
            <a:ext cx="4251960" cy="1069848"/>
          </a:xfrm>
          <a:prstGeom prst="roundRect">
            <a:avLst>
              <a:gd name="adj" fmla="val 598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26" name="Text 23"/>
          <p:cNvSpPr/>
          <p:nvPr/>
        </p:nvSpPr>
        <p:spPr>
          <a:xfrm>
            <a:off x="448056" y="3776472"/>
            <a:ext cx="3995928" cy="237744"/>
          </a:xfrm>
          <a:prstGeom prst="rect">
            <a:avLst/>
          </a:prstGeom>
          <a:noFill/>
          <a:ln/>
        </p:spPr>
        <p:txBody>
          <a:bodyPr wrap="square" rtlCol="0" anchor="ctr"/>
          <a:lstStyle/>
          <a:p>
            <a:pPr marL="0" indent="0">
              <a:buNone/>
            </a:pPr>
            <a:r>
              <a:rPr lang="en-US" sz="950" b="1" kern="0" spc="40" dirty="0">
                <a:solidFill>
                  <a:srgbClr val="1B2A4A"/>
                </a:solidFill>
                <a:latin typeface="Cambria" pitchFamily="34" charset="0"/>
                <a:ea typeface="Cambria" pitchFamily="34" charset="-122"/>
                <a:cs typeface="Cambria" pitchFamily="34" charset="-120"/>
              </a:rPr>
              <a:t>WHAT WE ASK OF THE HR TEAM</a:t>
            </a:r>
            <a:endParaRPr lang="en-US" sz="950" dirty="0"/>
          </a:p>
        </p:txBody>
      </p:sp>
      <p:sp>
        <p:nvSpPr>
          <p:cNvPr id="27" name="Shape 24"/>
          <p:cNvSpPr/>
          <p:nvPr/>
        </p:nvSpPr>
        <p:spPr>
          <a:xfrm>
            <a:off x="448056" y="4014216"/>
            <a:ext cx="3995928" cy="22860"/>
          </a:xfrm>
          <a:prstGeom prst="rect">
            <a:avLst/>
          </a:prstGeom>
          <a:solidFill>
            <a:srgbClr val="C9A84C"/>
          </a:solidFill>
          <a:ln w="12700">
            <a:solidFill>
              <a:srgbClr val="C9A84C"/>
            </a:solidFill>
            <a:prstDash val="solid"/>
          </a:ln>
        </p:spPr>
        <p:txBody>
          <a:bodyPr/>
          <a:lstStyle/>
          <a:p>
            <a:endParaRPr lang="en-US"/>
          </a:p>
        </p:txBody>
      </p:sp>
      <p:sp>
        <p:nvSpPr>
          <p:cNvPr id="28" name="Text 25"/>
          <p:cNvSpPr/>
          <p:nvPr/>
        </p:nvSpPr>
        <p:spPr>
          <a:xfrm>
            <a:off x="448056" y="4059936"/>
            <a:ext cx="3995928" cy="6309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Update your section of the plan weekly. Escalate issues within 24 hours — never absorb a problem quietly. Every task has a named owner. If it doesn't have your name on it, it still gets escalated if you see it slipping.</a:t>
            </a:r>
            <a:endParaRPr lang="en-US" sz="1000" dirty="0"/>
          </a:p>
        </p:txBody>
      </p:sp>
      <p:sp>
        <p:nvSpPr>
          <p:cNvPr id="29" name="Shape 26"/>
          <p:cNvSpPr/>
          <p:nvPr/>
        </p:nvSpPr>
        <p:spPr>
          <a:xfrm>
            <a:off x="4800600" y="3712464"/>
            <a:ext cx="4251960" cy="1069848"/>
          </a:xfrm>
          <a:prstGeom prst="roundRect">
            <a:avLst>
              <a:gd name="adj" fmla="val 5983"/>
            </a:avLst>
          </a:prstGeom>
          <a:solidFill>
            <a:srgbClr val="FFFFFF"/>
          </a:solidFill>
          <a:ln w="12700">
            <a:solidFill>
              <a:srgbClr val="C5D3E8"/>
            </a:solidFill>
            <a:prstDash val="solid"/>
          </a:ln>
          <a:effectLst>
            <a:outerShdw blurRad="63500" dist="25400" dir="2700000" algn="bl" rotWithShape="0">
              <a:srgbClr val="000000">
                <a:alpha val="8000"/>
              </a:srgbClr>
            </a:outerShdw>
          </a:effectLst>
        </p:spPr>
        <p:txBody>
          <a:bodyPr/>
          <a:lstStyle/>
          <a:p>
            <a:endParaRPr lang="en-US"/>
          </a:p>
        </p:txBody>
      </p:sp>
      <p:sp>
        <p:nvSpPr>
          <p:cNvPr id="30" name="Text 27"/>
          <p:cNvSpPr/>
          <p:nvPr/>
        </p:nvSpPr>
        <p:spPr>
          <a:xfrm>
            <a:off x="4928616" y="3776472"/>
            <a:ext cx="3995928" cy="237744"/>
          </a:xfrm>
          <a:prstGeom prst="rect">
            <a:avLst/>
          </a:prstGeom>
          <a:noFill/>
          <a:ln/>
        </p:spPr>
        <p:txBody>
          <a:bodyPr wrap="square" rtlCol="0" anchor="ctr"/>
          <a:lstStyle/>
          <a:p>
            <a:pPr marL="0" indent="0">
              <a:buNone/>
            </a:pPr>
            <a:r>
              <a:rPr lang="en-US" sz="950" b="1" kern="0" spc="40" dirty="0">
                <a:solidFill>
                  <a:srgbClr val="1B2A4A"/>
                </a:solidFill>
                <a:latin typeface="Cambria" pitchFamily="34" charset="0"/>
                <a:ea typeface="Cambria" pitchFamily="34" charset="-122"/>
                <a:cs typeface="Cambria" pitchFamily="34" charset="-120"/>
              </a:rPr>
              <a:t>WHEN THIS IS COMPLETE</a:t>
            </a:r>
            <a:endParaRPr lang="en-US" sz="950" dirty="0"/>
          </a:p>
        </p:txBody>
      </p:sp>
      <p:sp>
        <p:nvSpPr>
          <p:cNvPr id="31" name="Shape 28"/>
          <p:cNvSpPr/>
          <p:nvPr/>
        </p:nvSpPr>
        <p:spPr>
          <a:xfrm>
            <a:off x="4928616" y="4014216"/>
            <a:ext cx="3995928" cy="22860"/>
          </a:xfrm>
          <a:prstGeom prst="rect">
            <a:avLst/>
          </a:prstGeom>
          <a:solidFill>
            <a:srgbClr val="C9A84C"/>
          </a:solidFill>
          <a:ln w="12700">
            <a:solidFill>
              <a:srgbClr val="C9A84C"/>
            </a:solidFill>
            <a:prstDash val="solid"/>
          </a:ln>
        </p:spPr>
        <p:txBody>
          <a:bodyPr/>
          <a:lstStyle/>
          <a:p>
            <a:endParaRPr lang="en-US"/>
          </a:p>
        </p:txBody>
      </p:sp>
      <p:sp>
        <p:nvSpPr>
          <p:cNvPr id="32" name="Text 29"/>
          <p:cNvSpPr/>
          <p:nvPr/>
        </p:nvSpPr>
        <p:spPr>
          <a:xfrm>
            <a:off x="4928616" y="4059936"/>
            <a:ext cx="3995928" cy="630936"/>
          </a:xfrm>
          <a:prstGeom prst="rect">
            <a:avLst/>
          </a:prstGeom>
          <a:noFill/>
          <a:ln/>
        </p:spPr>
        <p:txBody>
          <a:bodyPr wrap="square" rtlCol="0" anchor="t"/>
          <a:lstStyle/>
          <a:p>
            <a:pPr marL="0" indent="0">
              <a:buNone/>
            </a:pPr>
            <a:r>
              <a:rPr lang="en-US" sz="1000" dirty="0">
                <a:solidFill>
                  <a:srgbClr val="0E1B30"/>
                </a:solidFill>
                <a:latin typeface="Calibri" pitchFamily="34" charset="0"/>
                <a:ea typeface="Calibri" pitchFamily="34" charset="-122"/>
                <a:cs typeface="Calibri" pitchFamily="34" charset="-120"/>
              </a:rPr>
              <a:t>HR integration closes at Day 100. Payroll unified, benefits enrolled, HRIS migrated, org design final, synergies confirmed. Every open item has a named BAU owner.</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TotalTime>
  <Words>2385</Words>
  <Application>Microsoft Office PowerPoint</Application>
  <PresentationFormat>On-screen Show (16:9)</PresentationFormat>
  <Paragraphs>231</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HR Integration Kickoff</dc:title>
  <dc:subject>PptxGenJS Presentation</dc:subject>
  <dc:creator>100 Day Advisors</dc:creator>
  <cp:lastModifiedBy>Joseph Aberger</cp:lastModifiedBy>
  <cp:revision>5</cp:revision>
  <dcterms:created xsi:type="dcterms:W3CDTF">2026-06-13T02:10:17Z</dcterms:created>
  <dcterms:modified xsi:type="dcterms:W3CDTF">2026-07-25T02:03:44Z</dcterms:modified>
</cp:coreProperties>
</file>