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10"/>
  </p:normalViewPr>
  <p:slideViewPr>
    <p:cSldViewPr snapToGrid="0" snapToObjects="1">
      <p:cViewPr varScale="1">
        <p:scale>
          <a:sx n="141" d="100"/>
          <a:sy n="141" d="100"/>
        </p:scale>
        <p:origin x="66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0536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E6B"/>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0" y="5065776"/>
            <a:ext cx="9144000" cy="73152"/>
          </a:xfrm>
          <a:prstGeom prst="rect">
            <a:avLst/>
          </a:prstGeom>
          <a:solidFill>
            <a:srgbClr val="FFD166"/>
          </a:solidFill>
          <a:ln w="12700">
            <a:solidFill>
              <a:srgbClr val="FFD166"/>
            </a:solidFill>
            <a:prstDash val="solid"/>
          </a:ln>
        </p:spPr>
        <p:txBody>
          <a:bodyPr/>
          <a:lstStyle/>
          <a:p>
            <a:endParaRPr lang="en-US"/>
          </a:p>
        </p:txBody>
      </p:sp>
      <p:sp>
        <p:nvSpPr>
          <p:cNvPr id="4" name="Shape 2"/>
          <p:cNvSpPr/>
          <p:nvPr/>
        </p:nvSpPr>
        <p:spPr>
          <a:xfrm>
            <a:off x="457200" y="594360"/>
            <a:ext cx="8229600" cy="18288"/>
          </a:xfrm>
          <a:prstGeom prst="rect">
            <a:avLst/>
          </a:prstGeom>
          <a:solidFill>
            <a:srgbClr val="FFD166"/>
          </a:solidFill>
          <a:ln w="12700">
            <a:solidFill>
              <a:srgbClr val="FFD166"/>
            </a:solidFill>
            <a:prstDash val="solid"/>
          </a:ln>
        </p:spPr>
        <p:txBody>
          <a:bodyPr/>
          <a:lstStyle/>
          <a:p>
            <a:endParaRPr lang="en-US"/>
          </a:p>
        </p:txBody>
      </p:sp>
      <p:sp>
        <p:nvSpPr>
          <p:cNvPr id="5" name="Shape 3"/>
          <p:cNvSpPr/>
          <p:nvPr/>
        </p:nvSpPr>
        <p:spPr>
          <a:xfrm>
            <a:off x="457200" y="4462272"/>
            <a:ext cx="8229600" cy="18288"/>
          </a:xfrm>
          <a:prstGeom prst="rect">
            <a:avLst/>
          </a:prstGeom>
          <a:solidFill>
            <a:srgbClr val="FFD166"/>
          </a:solidFill>
          <a:ln w="12700">
            <a:solidFill>
              <a:srgbClr val="FFD166"/>
            </a:solidFill>
            <a:prstDash val="solid"/>
          </a:ln>
        </p:spPr>
        <p:txBody>
          <a:bodyPr/>
          <a:lstStyle/>
          <a:p>
            <a:endParaRPr lang="en-US"/>
          </a:p>
        </p:txBody>
      </p:sp>
      <p:sp>
        <p:nvSpPr>
          <p:cNvPr id="6" name="Text 4"/>
          <p:cNvSpPr/>
          <p:nvPr/>
        </p:nvSpPr>
        <p:spPr>
          <a:xfrm>
            <a:off x="457200" y="868680"/>
            <a:ext cx="8229600" cy="475488"/>
          </a:xfrm>
          <a:prstGeom prst="rect">
            <a:avLst/>
          </a:prstGeom>
          <a:noFill/>
          <a:ln/>
        </p:spPr>
        <p:txBody>
          <a:bodyPr wrap="square" rtlCol="0" anchor="ctr"/>
          <a:lstStyle/>
          <a:p>
            <a:pPr marL="0" indent="0" algn="ctr">
              <a:buNone/>
            </a:pPr>
            <a:r>
              <a:rPr lang="en-US" sz="2800" b="1" dirty="0">
                <a:solidFill>
                  <a:srgbClr val="FFFFFF"/>
                </a:solidFill>
                <a:latin typeface="Cambria" pitchFamily="34" charset="0"/>
                <a:ea typeface="Cambria" pitchFamily="34" charset="-122"/>
                <a:cs typeface="Cambria" pitchFamily="34" charset="-120"/>
              </a:rPr>
              <a:t>INTEGRATION MANAGEMENT OFFICE (IMO)</a:t>
            </a:r>
            <a:endParaRPr lang="en-US" sz="2800" dirty="0"/>
          </a:p>
        </p:txBody>
      </p:sp>
      <p:sp>
        <p:nvSpPr>
          <p:cNvPr id="7" name="Text 5"/>
          <p:cNvSpPr/>
          <p:nvPr/>
        </p:nvSpPr>
        <p:spPr>
          <a:xfrm>
            <a:off x="457200" y="1371600"/>
            <a:ext cx="8229600" cy="777240"/>
          </a:xfrm>
          <a:prstGeom prst="rect">
            <a:avLst/>
          </a:prstGeom>
          <a:noFill/>
          <a:ln/>
        </p:spPr>
        <p:txBody>
          <a:bodyPr wrap="square" rtlCol="0" anchor="ctr"/>
          <a:lstStyle/>
          <a:p>
            <a:pPr marL="0" indent="0" algn="ctr">
              <a:buNone/>
            </a:pPr>
            <a:r>
              <a:rPr lang="en-US" sz="4400" b="1" dirty="0">
                <a:solidFill>
                  <a:srgbClr val="FFD166"/>
                </a:solidFill>
                <a:latin typeface="Cambria" pitchFamily="34" charset="0"/>
                <a:ea typeface="Cambria" pitchFamily="34" charset="-122"/>
                <a:cs typeface="Cambria" pitchFamily="34" charset="-120"/>
              </a:rPr>
              <a:t>M&amp;A INTEGRATION</a:t>
            </a:r>
            <a:endParaRPr lang="en-US" sz="4400" dirty="0"/>
          </a:p>
        </p:txBody>
      </p:sp>
      <p:sp>
        <p:nvSpPr>
          <p:cNvPr id="8" name="Text 6"/>
          <p:cNvSpPr/>
          <p:nvPr/>
        </p:nvSpPr>
        <p:spPr>
          <a:xfrm>
            <a:off x="457200" y="2121408"/>
            <a:ext cx="8229600" cy="68580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9" name="Text 7"/>
          <p:cNvSpPr/>
          <p:nvPr/>
        </p:nvSpPr>
        <p:spPr>
          <a:xfrm>
            <a:off x="457200" y="3493008"/>
            <a:ext cx="8229600" cy="384048"/>
          </a:xfrm>
          <a:prstGeom prst="rect">
            <a:avLst/>
          </a:prstGeom>
          <a:noFill/>
          <a:ln/>
        </p:spPr>
        <p:txBody>
          <a:bodyPr wrap="square" rtlCol="0" anchor="ctr"/>
          <a:lstStyle/>
          <a:p>
            <a:pPr marL="0" indent="0" algn="ctr">
              <a:buNone/>
            </a:pPr>
            <a:r>
              <a:rPr lang="en-US" sz="1700" i="1" dirty="0">
                <a:solidFill>
                  <a:srgbClr val="A8CAFE"/>
                </a:solidFill>
                <a:latin typeface="Calibri" pitchFamily="34" charset="0"/>
                <a:ea typeface="Calibri" pitchFamily="34" charset="-122"/>
                <a:cs typeface="Calibri" pitchFamily="34" charset="-120"/>
              </a:rPr>
              <a:t>Aligning Every Integration Lead Before Planning Begins</a:t>
            </a:r>
            <a:endParaRPr lang="en-US" sz="1700" dirty="0"/>
          </a:p>
        </p:txBody>
      </p:sp>
      <p:sp>
        <p:nvSpPr>
          <p:cNvPr id="10" name="Text 8"/>
          <p:cNvSpPr/>
          <p:nvPr/>
        </p:nvSpPr>
        <p:spPr>
          <a:xfrm>
            <a:off x="457200" y="3189448"/>
            <a:ext cx="8229600" cy="274320"/>
          </a:xfrm>
          <a:prstGeom prst="rect">
            <a:avLst/>
          </a:prstGeom>
          <a:noFill/>
          <a:ln/>
        </p:spPr>
        <p:txBody>
          <a:bodyPr wrap="square" rtlCol="0" anchor="ctr"/>
          <a:lstStyle/>
          <a:p>
            <a:pPr marL="0" indent="0" algn="ctr">
              <a:buNone/>
            </a:pPr>
            <a:r>
              <a:rPr lang="en-US" sz="1600" b="1" kern="0" spc="150" dirty="0">
                <a:solidFill>
                  <a:srgbClr val="FFD166"/>
                </a:solidFill>
                <a:latin typeface="Cambria" pitchFamily="34" charset="0"/>
                <a:ea typeface="Cambria" pitchFamily="34" charset="-122"/>
                <a:cs typeface="Cambria" pitchFamily="34" charset="-120"/>
              </a:rPr>
              <a:t>100-Day Advisors</a:t>
            </a:r>
            <a:endParaRPr lang="en-US" sz="1600" dirty="0"/>
          </a:p>
        </p:txBody>
      </p:sp>
      <p:sp>
        <p:nvSpPr>
          <p:cNvPr id="12" name="Text 3">
            <a:extLst>
              <a:ext uri="{FF2B5EF4-FFF2-40B4-BE49-F238E27FC236}">
                <a16:creationId xmlns:a16="http://schemas.microsoft.com/office/drawing/2014/main" id="{F7E5AF3B-78C6-9C10-85CB-CAFC29E5CC0F}"/>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rgbClr val="C9A84C"/>
                </a:solidFill>
                <a:latin typeface="Calibri" pitchFamily="34" charset="0"/>
                <a:ea typeface="Calibri" pitchFamily="34" charset="-122"/>
                <a:cs typeface="Calibri" pitchFamily="34" charset="-120"/>
              </a:rPr>
              <a:t>100-DAY POST-MERGER INTEGRATION PLAYBOOK</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INTEGRATION TIMELINE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IMO milestones across three phases — Pre-Close through Day 100</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9</a:t>
            </a:r>
            <a:endParaRPr lang="en-US" sz="900" dirty="0"/>
          </a:p>
        </p:txBody>
      </p:sp>
      <p:sp>
        <p:nvSpPr>
          <p:cNvPr id="9" name="Shape 6"/>
          <p:cNvSpPr/>
          <p:nvPr/>
        </p:nvSpPr>
        <p:spPr>
          <a:xfrm>
            <a:off x="320040" y="1600200"/>
            <a:ext cx="8503920" cy="256032"/>
          </a:xfrm>
          <a:prstGeom prst="rect">
            <a:avLst/>
          </a:prstGeom>
          <a:solidFill>
            <a:srgbClr val="C8D8F0"/>
          </a:solidFill>
          <a:ln w="12700">
            <a:solidFill>
              <a:srgbClr val="C8D8F0"/>
            </a:solidFill>
            <a:prstDash val="solid"/>
          </a:ln>
        </p:spPr>
        <p:txBody>
          <a:bodyPr/>
          <a:lstStyle/>
          <a:p>
            <a:endParaRPr lang="en-US"/>
          </a:p>
        </p:txBody>
      </p:sp>
      <p:sp>
        <p:nvSpPr>
          <p:cNvPr id="10" name="Shape 7"/>
          <p:cNvSpPr/>
          <p:nvPr/>
        </p:nvSpPr>
        <p:spPr>
          <a:xfrm>
            <a:off x="320040" y="1600200"/>
            <a:ext cx="3095164" cy="256032"/>
          </a:xfrm>
          <a:prstGeom prst="rect">
            <a:avLst/>
          </a:prstGeom>
          <a:solidFill>
            <a:srgbClr val="061A3F"/>
          </a:solidFill>
          <a:ln w="12700">
            <a:solidFill>
              <a:srgbClr val="061A3F"/>
            </a:solidFill>
            <a:prstDash val="solid"/>
          </a:ln>
        </p:spPr>
        <p:txBody>
          <a:bodyPr/>
          <a:lstStyle/>
          <a:p>
            <a:endParaRPr lang="en-US"/>
          </a:p>
        </p:txBody>
      </p:sp>
      <p:sp>
        <p:nvSpPr>
          <p:cNvPr id="11" name="Text 8"/>
          <p:cNvSpPr/>
          <p:nvPr/>
        </p:nvSpPr>
        <p:spPr>
          <a:xfrm>
            <a:off x="320040" y="1600200"/>
            <a:ext cx="3401568" cy="256032"/>
          </a:xfrm>
          <a:prstGeom prst="rect">
            <a:avLst/>
          </a:prstGeom>
          <a:noFill/>
          <a:ln/>
        </p:spPr>
        <p:txBody>
          <a:bodyPr wrap="square" lIns="0" tIns="0" rIns="0" bIns="0" rtlCol="0" anchor="ctr"/>
          <a:lstStyle/>
          <a:p>
            <a:pPr marL="0" indent="0" algn="ctr">
              <a:buNone/>
            </a:pPr>
            <a:endParaRPr lang="en-US" sz="800" dirty="0"/>
          </a:p>
        </p:txBody>
      </p:sp>
      <p:sp>
        <p:nvSpPr>
          <p:cNvPr id="12" name="Shape 9"/>
          <p:cNvSpPr/>
          <p:nvPr/>
        </p:nvSpPr>
        <p:spPr>
          <a:xfrm>
            <a:off x="3415204" y="1600200"/>
            <a:ext cx="1411914" cy="256032"/>
          </a:xfrm>
          <a:prstGeom prst="rect">
            <a:avLst/>
          </a:prstGeom>
          <a:solidFill>
            <a:srgbClr val="0D3A85"/>
          </a:solidFill>
          <a:ln w="12700">
            <a:solidFill>
              <a:srgbClr val="0D3A85"/>
            </a:solidFill>
            <a:prstDash val="solid"/>
          </a:ln>
        </p:spPr>
        <p:txBody>
          <a:bodyPr/>
          <a:lstStyle/>
          <a:p>
            <a:endParaRPr lang="en-US"/>
          </a:p>
        </p:txBody>
      </p:sp>
      <p:sp>
        <p:nvSpPr>
          <p:cNvPr id="13" name="Text 10"/>
          <p:cNvSpPr/>
          <p:nvPr/>
        </p:nvSpPr>
        <p:spPr>
          <a:xfrm>
            <a:off x="3721608" y="1600200"/>
            <a:ext cx="1105510" cy="256032"/>
          </a:xfrm>
          <a:prstGeom prst="rect">
            <a:avLst/>
          </a:prstGeom>
          <a:noFill/>
          <a:ln/>
        </p:spPr>
        <p:txBody>
          <a:bodyPr wrap="square" lIns="0" tIns="0" rIns="0" bIns="0" rtlCol="0" anchor="ctr"/>
          <a:lstStyle/>
          <a:p>
            <a:pPr marL="0" indent="0" algn="ctr">
              <a:buNone/>
            </a:pPr>
            <a:endParaRPr lang="en-US" sz="800" dirty="0"/>
          </a:p>
        </p:txBody>
      </p:sp>
      <p:sp>
        <p:nvSpPr>
          <p:cNvPr id="14" name="Shape 11"/>
          <p:cNvSpPr/>
          <p:nvPr/>
        </p:nvSpPr>
        <p:spPr>
          <a:xfrm>
            <a:off x="4827118" y="1600200"/>
            <a:ext cx="3996842" cy="256032"/>
          </a:xfrm>
          <a:prstGeom prst="rect">
            <a:avLst/>
          </a:prstGeom>
          <a:solidFill>
            <a:srgbClr val="2A4A8A"/>
          </a:solidFill>
          <a:ln w="12700">
            <a:solidFill>
              <a:srgbClr val="2A4A8A"/>
            </a:solidFill>
            <a:prstDash val="solid"/>
          </a:ln>
        </p:spPr>
        <p:txBody>
          <a:bodyPr/>
          <a:lstStyle/>
          <a:p>
            <a:endParaRPr lang="en-US"/>
          </a:p>
        </p:txBody>
      </p:sp>
      <p:sp>
        <p:nvSpPr>
          <p:cNvPr id="15" name="Text 12"/>
          <p:cNvSpPr/>
          <p:nvPr/>
        </p:nvSpPr>
        <p:spPr>
          <a:xfrm>
            <a:off x="4827118" y="1600200"/>
            <a:ext cx="3996842" cy="256032"/>
          </a:xfrm>
          <a:prstGeom prst="rect">
            <a:avLst/>
          </a:prstGeom>
          <a:noFill/>
          <a:ln/>
        </p:spPr>
        <p:txBody>
          <a:bodyPr wrap="square" lIns="0" tIns="0" rIns="0" bIns="0" rtlCol="0" anchor="ctr"/>
          <a:lstStyle/>
          <a:p>
            <a:pPr marL="0" indent="0" algn="ctr">
              <a:buNone/>
            </a:pPr>
            <a:endParaRPr lang="en-US" sz="800" dirty="0"/>
          </a:p>
        </p:txBody>
      </p:sp>
      <p:sp>
        <p:nvSpPr>
          <p:cNvPr id="16" name="Shape 13"/>
          <p:cNvSpPr/>
          <p:nvPr/>
        </p:nvSpPr>
        <p:spPr>
          <a:xfrm>
            <a:off x="320040" y="1924732"/>
            <a:ext cx="3063240" cy="3022092"/>
          </a:xfrm>
          <a:prstGeom prst="roundRect">
            <a:avLst>
              <a:gd name="adj" fmla="val 2258"/>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7" name="Text 14"/>
          <p:cNvSpPr/>
          <p:nvPr/>
        </p:nvSpPr>
        <p:spPr>
          <a:xfrm>
            <a:off x="429768" y="2020824"/>
            <a:ext cx="2843784" cy="256032"/>
          </a:xfrm>
          <a:prstGeom prst="rect">
            <a:avLst/>
          </a:prstGeom>
          <a:noFill/>
          <a:ln/>
        </p:spPr>
        <p:txBody>
          <a:bodyPr wrap="square" rtlCol="0" anchor="ctr"/>
          <a:lstStyle/>
          <a:p>
            <a:pPr marL="0" indent="0">
              <a:buNone/>
            </a:pPr>
            <a:r>
              <a:rPr lang="en-US" sz="1050" b="1" dirty="0">
                <a:solidFill>
                  <a:srgbClr val="0A2E6B"/>
                </a:solidFill>
                <a:latin typeface="Cambria" pitchFamily="34" charset="0"/>
                <a:ea typeface="Cambria" pitchFamily="34" charset="-122"/>
                <a:cs typeface="Cambria" pitchFamily="34" charset="-120"/>
              </a:rPr>
              <a:t>PRE-CLOSE</a:t>
            </a:r>
            <a:endParaRPr lang="en-US" sz="1050" dirty="0"/>
          </a:p>
        </p:txBody>
      </p:sp>
      <p:sp>
        <p:nvSpPr>
          <p:cNvPr id="18" name="Text 15"/>
          <p:cNvSpPr/>
          <p:nvPr/>
        </p:nvSpPr>
        <p:spPr>
          <a:xfrm>
            <a:off x="429768" y="2242606"/>
            <a:ext cx="2843784" cy="201168"/>
          </a:xfrm>
          <a:prstGeom prst="rect">
            <a:avLst/>
          </a:prstGeom>
          <a:noFill/>
          <a:ln/>
        </p:spPr>
        <p:txBody>
          <a:bodyPr wrap="square" rtlCol="0" anchor="ctr"/>
          <a:lstStyle/>
          <a:p>
            <a:pPr marL="0" indent="0">
              <a:buNone/>
            </a:pPr>
            <a:r>
              <a:rPr lang="en-US" sz="900" i="1" dirty="0">
                <a:solidFill>
                  <a:srgbClr val="2A4A8A"/>
                </a:solidFill>
                <a:latin typeface="Calibri" pitchFamily="34" charset="0"/>
                <a:ea typeface="Calibri" pitchFamily="34" charset="-122"/>
                <a:cs typeface="Calibri" pitchFamily="34" charset="-120"/>
              </a:rPr>
              <a:t>T-60 to Close</a:t>
            </a:r>
            <a:endParaRPr lang="en-US" sz="900" dirty="0"/>
          </a:p>
        </p:txBody>
      </p:sp>
      <p:sp>
        <p:nvSpPr>
          <p:cNvPr id="19" name="Shape 16"/>
          <p:cNvSpPr/>
          <p:nvPr/>
        </p:nvSpPr>
        <p:spPr>
          <a:xfrm>
            <a:off x="429768" y="2478024"/>
            <a:ext cx="2843784" cy="18288"/>
          </a:xfrm>
          <a:prstGeom prst="rect">
            <a:avLst/>
          </a:prstGeom>
          <a:solidFill>
            <a:srgbClr val="C8D8F0"/>
          </a:solidFill>
          <a:ln w="12700">
            <a:solidFill>
              <a:srgbClr val="C8D8F0"/>
            </a:solidFill>
            <a:prstDash val="solid"/>
          </a:ln>
        </p:spPr>
        <p:txBody>
          <a:bodyPr/>
          <a:lstStyle/>
          <a:p>
            <a:endParaRPr lang="en-US"/>
          </a:p>
        </p:txBody>
      </p:sp>
      <p:sp>
        <p:nvSpPr>
          <p:cNvPr id="20" name="Text 17"/>
          <p:cNvSpPr/>
          <p:nvPr/>
        </p:nvSpPr>
        <p:spPr>
          <a:xfrm>
            <a:off x="429768" y="2512569"/>
            <a:ext cx="284378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Steering Committee kickoff; deal rationale aligned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IMO Leader and all workstream leads appointed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Governance structure and decision rights established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Data room standing, document controls in place</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IMO charter approved; success metrics defined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Integration budget framework established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All synergies validated with owners pre-close</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1 war room planned; all comms guides ready</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1 Readiness Gate certified — all workstreams green</a:t>
            </a:r>
            <a:endParaRPr lang="en-US" sz="950" dirty="0"/>
          </a:p>
        </p:txBody>
      </p:sp>
      <p:sp>
        <p:nvSpPr>
          <p:cNvPr id="21" name="Shape 18"/>
          <p:cNvSpPr/>
          <p:nvPr/>
        </p:nvSpPr>
        <p:spPr>
          <a:xfrm>
            <a:off x="3538728" y="1924732"/>
            <a:ext cx="2286000" cy="3022092"/>
          </a:xfrm>
          <a:prstGeom prst="roundRect">
            <a:avLst>
              <a:gd name="adj" fmla="val 280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3648456" y="2020824"/>
            <a:ext cx="2066544" cy="256032"/>
          </a:xfrm>
          <a:prstGeom prst="rect">
            <a:avLst/>
          </a:prstGeom>
          <a:noFill/>
          <a:ln/>
        </p:spPr>
        <p:txBody>
          <a:bodyPr wrap="square" rtlCol="0" anchor="ctr"/>
          <a:lstStyle/>
          <a:p>
            <a:pPr marL="0" indent="0">
              <a:buNone/>
            </a:pPr>
            <a:r>
              <a:rPr lang="en-US" sz="1050" b="1" dirty="0">
                <a:solidFill>
                  <a:srgbClr val="0A2E6B"/>
                </a:solidFill>
                <a:latin typeface="Cambria" pitchFamily="34" charset="0"/>
                <a:ea typeface="Cambria" pitchFamily="34" charset="-122"/>
                <a:cs typeface="Cambria" pitchFamily="34" charset="-120"/>
              </a:rPr>
              <a:t>DAY 1 / WEEK 1</a:t>
            </a:r>
            <a:endParaRPr lang="en-US" sz="1050" dirty="0"/>
          </a:p>
        </p:txBody>
      </p:sp>
      <p:sp>
        <p:nvSpPr>
          <p:cNvPr id="24" name="Shape 21"/>
          <p:cNvSpPr/>
          <p:nvPr/>
        </p:nvSpPr>
        <p:spPr>
          <a:xfrm>
            <a:off x="3648456" y="2478024"/>
            <a:ext cx="2066544" cy="18288"/>
          </a:xfrm>
          <a:prstGeom prst="rect">
            <a:avLst/>
          </a:prstGeom>
          <a:solidFill>
            <a:srgbClr val="C8D8F0"/>
          </a:solidFill>
          <a:ln w="12700">
            <a:solidFill>
              <a:srgbClr val="C8D8F0"/>
            </a:solidFill>
            <a:prstDash val="solid"/>
          </a:ln>
        </p:spPr>
        <p:txBody>
          <a:bodyPr/>
          <a:lstStyle/>
          <a:p>
            <a:endParaRPr lang="en-US"/>
          </a:p>
        </p:txBody>
      </p:sp>
      <p:sp>
        <p:nvSpPr>
          <p:cNvPr id="25" name="Text 22"/>
          <p:cNvSpPr/>
          <p:nvPr/>
        </p:nvSpPr>
        <p:spPr>
          <a:xfrm>
            <a:off x="3648456" y="2532888"/>
            <a:ext cx="2066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War room activated; 7 AM all-workstream stand-up</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Hourly task monitoring across all workstreams</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End-of-day debrief with all workstream leads</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Daily 15-min stand-ups Mon–Fri, Week 1</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All Day 1 open issues resolved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RAID log updated with all Day 1 risks</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Week 1 IMO status report published</a:t>
            </a:r>
            <a:endParaRPr lang="en-US" sz="950" dirty="0"/>
          </a:p>
        </p:txBody>
      </p:sp>
      <p:sp>
        <p:nvSpPr>
          <p:cNvPr id="26" name="Shape 23"/>
          <p:cNvSpPr/>
          <p:nvPr/>
        </p:nvSpPr>
        <p:spPr>
          <a:xfrm>
            <a:off x="5980176" y="1924732"/>
            <a:ext cx="3429000" cy="3022092"/>
          </a:xfrm>
          <a:prstGeom prst="roundRect">
            <a:avLst>
              <a:gd name="adj" fmla="val 2258"/>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7" name="Text 24"/>
          <p:cNvSpPr/>
          <p:nvPr/>
        </p:nvSpPr>
        <p:spPr>
          <a:xfrm>
            <a:off x="6089904" y="2020824"/>
            <a:ext cx="3209544" cy="256032"/>
          </a:xfrm>
          <a:prstGeom prst="rect">
            <a:avLst/>
          </a:prstGeom>
          <a:noFill/>
          <a:ln/>
        </p:spPr>
        <p:txBody>
          <a:bodyPr wrap="square" rtlCol="0" anchor="ctr"/>
          <a:lstStyle/>
          <a:p>
            <a:pPr marL="0" indent="0">
              <a:buNone/>
            </a:pPr>
            <a:r>
              <a:rPr lang="en-US" sz="1050" b="1" dirty="0">
                <a:solidFill>
                  <a:srgbClr val="0A2E6B"/>
                </a:solidFill>
                <a:latin typeface="Cambria" pitchFamily="34" charset="0"/>
                <a:ea typeface="Cambria" pitchFamily="34" charset="-122"/>
                <a:cs typeface="Cambria" pitchFamily="34" charset="-120"/>
              </a:rPr>
              <a:t>DAYS 8–100</a:t>
            </a:r>
            <a:endParaRPr lang="en-US" sz="1050" dirty="0"/>
          </a:p>
        </p:txBody>
      </p:sp>
      <p:sp>
        <p:nvSpPr>
          <p:cNvPr id="29" name="Shape 26"/>
          <p:cNvSpPr/>
          <p:nvPr/>
        </p:nvSpPr>
        <p:spPr>
          <a:xfrm>
            <a:off x="6089904" y="2478024"/>
            <a:ext cx="3209544" cy="18288"/>
          </a:xfrm>
          <a:prstGeom prst="rect">
            <a:avLst/>
          </a:prstGeom>
          <a:solidFill>
            <a:srgbClr val="C8D8F0"/>
          </a:solidFill>
          <a:ln w="12700">
            <a:solidFill>
              <a:srgbClr val="C8D8F0"/>
            </a:solidFill>
            <a:prstDash val="solid"/>
          </a:ln>
        </p:spPr>
        <p:txBody>
          <a:bodyPr/>
          <a:lstStyle/>
          <a:p>
            <a:endParaRPr lang="en-US"/>
          </a:p>
        </p:txBody>
      </p:sp>
      <p:sp>
        <p:nvSpPr>
          <p:cNvPr id="30" name="Text 27"/>
          <p:cNvSpPr/>
          <p:nvPr/>
        </p:nvSpPr>
        <p:spPr>
          <a:xfrm>
            <a:off x="6089904" y="2532888"/>
            <a:ext cx="3209544" cy="2130552"/>
          </a:xfrm>
          <a:prstGeom prst="rect">
            <a:avLst/>
          </a:prstGeom>
          <a:noFill/>
          <a:ln/>
        </p:spPr>
        <p:txBody>
          <a:bodyPr wrap="square" rtlCol="0" anchor="t"/>
          <a:lstStyle/>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30: Plans locked under formal change control</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30: Synergy review; forecasts updated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30: Gate review with Steering Committee</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30: Board progress report delivered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Monthly board reporting cadence through Day 100</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Ongoing weekly IMO meetings and RAID updates</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100: Close-out report to board</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100: All open items to named BAU owners</a:t>
            </a:r>
            <a:endParaRPr lang="en-US" sz="950" dirty="0"/>
          </a:p>
          <a:p>
            <a:pPr marL="342900" indent="-342900">
              <a:spcAft>
                <a:spcPts val="200"/>
              </a:spcAft>
              <a:buSzPct val="100000"/>
              <a:buChar char="•"/>
            </a:pPr>
            <a:r>
              <a:rPr lang="en-US" sz="950" dirty="0">
                <a:solidFill>
                  <a:srgbClr val="0A1A35"/>
                </a:solidFill>
                <a:latin typeface="Calibri" pitchFamily="34" charset="0"/>
                <a:ea typeface="Calibri" pitchFamily="34" charset="-122"/>
                <a:cs typeface="Calibri" pitchFamily="34" charset="-120"/>
              </a:rPr>
              <a:t>Day 100: Lessons documented in M&amp;A playbook</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DUE DILIGENCE RULES OF ENGAGEMENT</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Pre-close data sharing guidelines every workstream lead must follow</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10</a:t>
            </a:r>
            <a:endParaRPr lang="en-US" sz="900" dirty="0"/>
          </a:p>
        </p:txBody>
      </p:sp>
      <p:sp>
        <p:nvSpPr>
          <p:cNvPr id="9" name="Shape 6"/>
          <p:cNvSpPr/>
          <p:nvPr/>
        </p:nvSpPr>
        <p:spPr>
          <a:xfrm>
            <a:off x="320040" y="1426464"/>
            <a:ext cx="5166360" cy="3401568"/>
          </a:xfrm>
          <a:prstGeom prst="roundRect">
            <a:avLst>
              <a:gd name="adj" fmla="val 1882"/>
            </a:avLst>
          </a:prstGeom>
          <a:solidFill>
            <a:srgbClr val="0D3A85"/>
          </a:solidFill>
          <a:ln w="12700">
            <a:solidFill>
              <a:srgbClr val="0A2E6B"/>
            </a:solidFill>
            <a:prstDash val="solid"/>
          </a:ln>
        </p:spPr>
        <p:txBody>
          <a:bodyPr/>
          <a:lstStyle/>
          <a:p>
            <a:endParaRPr lang="en-US"/>
          </a:p>
        </p:txBody>
      </p:sp>
      <p:sp>
        <p:nvSpPr>
          <p:cNvPr id="10" name="Text 7"/>
          <p:cNvSpPr/>
          <p:nvPr/>
        </p:nvSpPr>
        <p:spPr>
          <a:xfrm>
            <a:off x="457200" y="1499616"/>
            <a:ext cx="4892040" cy="320040"/>
          </a:xfrm>
          <a:prstGeom prst="rect">
            <a:avLst/>
          </a:prstGeom>
          <a:noFill/>
          <a:ln/>
        </p:spPr>
        <p:txBody>
          <a:bodyPr wrap="square" rtlCol="0" anchor="ctr"/>
          <a:lstStyle/>
          <a:p>
            <a:pPr marL="0" indent="0">
              <a:buNone/>
            </a:pPr>
            <a:r>
              <a:rPr lang="en-US" sz="1050" b="1" kern="0" spc="40" dirty="0">
                <a:solidFill>
                  <a:srgbClr val="FFD166"/>
                </a:solidFill>
                <a:latin typeface="Cambria" pitchFamily="34" charset="0"/>
                <a:ea typeface="Cambria" pitchFamily="34" charset="-122"/>
                <a:cs typeface="Cambria" pitchFamily="34" charset="-120"/>
              </a:rPr>
              <a:t>WHAT YOU MAY AND MAY NOT DO</a:t>
            </a:r>
            <a:endParaRPr lang="en-US" sz="1050" dirty="0"/>
          </a:p>
        </p:txBody>
      </p:sp>
      <p:sp>
        <p:nvSpPr>
          <p:cNvPr id="11" name="Shape 8"/>
          <p:cNvSpPr/>
          <p:nvPr/>
        </p:nvSpPr>
        <p:spPr>
          <a:xfrm>
            <a:off x="457200" y="1819656"/>
            <a:ext cx="4892040"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57200" y="1874520"/>
            <a:ext cx="4892040" cy="288036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pre-close planning uses only information cleared through the data room — confirm scope with Legal before using any non-public target information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workstream lead may contact a named target company employee, customer, or vendor without Legal authorization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Financial, pricing, headcount, and contract data from the target may only be reviewed within the Legal-approved data room scope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Any finding that could affect deal terms or integration assumptions is escalated to the IMO Leader and Legal immediately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Clean room protocols apply to all workstream leads — not just the IMO team; brief your team before they receive data room access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workstream lead communicates integration plans, org changes, or operational decisions to external parties before close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If unsure whether a pre-close action is permitted — stop, and ask the IMO Leader or Legal before proceeding</a:t>
            </a:r>
            <a:endParaRPr lang="en-US" sz="1050" dirty="0"/>
          </a:p>
        </p:txBody>
      </p:sp>
      <p:sp>
        <p:nvSpPr>
          <p:cNvPr id="13" name="Shape 10"/>
          <p:cNvSpPr/>
          <p:nvPr/>
        </p:nvSpPr>
        <p:spPr>
          <a:xfrm>
            <a:off x="5669280" y="1426464"/>
            <a:ext cx="3246120" cy="1591056"/>
          </a:xfrm>
          <a:prstGeom prst="roundRect">
            <a:avLst>
              <a:gd name="adj" fmla="val 402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5797296" y="1499616"/>
            <a:ext cx="2990088" cy="274320"/>
          </a:xfrm>
          <a:prstGeom prst="rect">
            <a:avLst/>
          </a:prstGeom>
          <a:noFill/>
          <a:ln/>
        </p:spPr>
        <p:txBody>
          <a:bodyPr wrap="square" rtlCol="0" anchor="ctr"/>
          <a:lstStyle/>
          <a:p>
            <a:pPr marL="0" indent="0">
              <a:buNone/>
            </a:pPr>
            <a:r>
              <a:rPr lang="en-US" sz="1000" b="1" dirty="0">
                <a:solidFill>
                  <a:srgbClr val="0A2E6B"/>
                </a:solidFill>
                <a:latin typeface="Cambria" pitchFamily="34" charset="0"/>
                <a:ea typeface="Cambria" pitchFamily="34" charset="-122"/>
                <a:cs typeface="Cambria" pitchFamily="34" charset="-120"/>
              </a:rPr>
              <a:t>CONSEQUENCES OF VIOLATIONS</a:t>
            </a:r>
            <a:endParaRPr lang="en-US" sz="1000" dirty="0"/>
          </a:p>
        </p:txBody>
      </p:sp>
      <p:sp>
        <p:nvSpPr>
          <p:cNvPr id="15" name="Shape 12"/>
          <p:cNvSpPr/>
          <p:nvPr/>
        </p:nvSpPr>
        <p:spPr>
          <a:xfrm>
            <a:off x="5797296" y="1773936"/>
            <a:ext cx="2990088"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5797296" y="1828800"/>
            <a:ext cx="2990088" cy="113385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Pre-close sharing of non-public information — customer lists, pricing, headcount plans — constitutes gun-jumping under HSR antitrust rules. The document trail is the violation. Penalties can delay or block deal closing.</a:t>
            </a:r>
            <a:endParaRPr lang="en-US" sz="1000" dirty="0"/>
          </a:p>
        </p:txBody>
      </p:sp>
      <p:sp>
        <p:nvSpPr>
          <p:cNvPr id="17" name="Shape 14"/>
          <p:cNvSpPr/>
          <p:nvPr/>
        </p:nvSpPr>
        <p:spPr>
          <a:xfrm>
            <a:off x="5669280" y="3127248"/>
            <a:ext cx="3246120" cy="1700784"/>
          </a:xfrm>
          <a:prstGeom prst="roundRect">
            <a:avLst>
              <a:gd name="adj" fmla="val 376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5797296" y="3200400"/>
            <a:ext cx="2990088" cy="274320"/>
          </a:xfrm>
          <a:prstGeom prst="rect">
            <a:avLst/>
          </a:prstGeom>
          <a:noFill/>
          <a:ln/>
        </p:spPr>
        <p:txBody>
          <a:bodyPr wrap="square" rtlCol="0" anchor="ctr"/>
          <a:lstStyle/>
          <a:p>
            <a:pPr marL="0" indent="0">
              <a:buNone/>
            </a:pPr>
            <a:r>
              <a:rPr lang="en-US" sz="1000" b="1" dirty="0">
                <a:solidFill>
                  <a:srgbClr val="0A2E6B"/>
                </a:solidFill>
                <a:latin typeface="Cambria" pitchFamily="34" charset="0"/>
                <a:ea typeface="Cambria" pitchFamily="34" charset="-122"/>
                <a:cs typeface="Cambria" pitchFamily="34" charset="-120"/>
              </a:rPr>
              <a:t>WHEN IN DOUBT — STOP AND ASK</a:t>
            </a:r>
            <a:endParaRPr lang="en-US" sz="1000" dirty="0"/>
          </a:p>
        </p:txBody>
      </p:sp>
      <p:sp>
        <p:nvSpPr>
          <p:cNvPr id="19" name="Shape 16"/>
          <p:cNvSpPr/>
          <p:nvPr/>
        </p:nvSpPr>
        <p:spPr>
          <a:xfrm>
            <a:off x="5797296" y="3474720"/>
            <a:ext cx="2990088"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5797296" y="3529584"/>
            <a:ext cx="2990088" cy="1243584"/>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Before accessing any target company data or taking any pre-close action: contact the IMO Leader or Legal. The data room agreement defines what is in scope. If it is not explicitly permitted, it is not permitted.</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2821"/>
            <a:ext cx="9144000" cy="5143500"/>
          </a:xfrm>
          <a:prstGeom prst="rect">
            <a:avLst/>
          </a:prstGeom>
          <a:solidFill>
            <a:srgbClr val="0F1F38"/>
          </a:solidFill>
          <a:ln/>
        </p:spPr>
        <p:txBody>
          <a:bodyPr/>
          <a:lstStyle/>
          <a:p>
            <a:endParaRPr lang="en-US" dirty="0"/>
          </a:p>
        </p:txBody>
      </p:sp>
      <p:sp>
        <p:nvSpPr>
          <p:cNvPr id="3" name="Shape 1"/>
          <p:cNvSpPr/>
          <p:nvPr/>
        </p:nvSpPr>
        <p:spPr>
          <a:xfrm>
            <a:off x="0" y="1389888"/>
            <a:ext cx="9144000" cy="54864"/>
          </a:xfrm>
          <a:prstGeom prst="rect">
            <a:avLst/>
          </a:prstGeom>
          <a:solidFill>
            <a:srgbClr val="C9A84C"/>
          </a:solidFill>
          <a:ln/>
        </p:spPr>
        <p:txBody>
          <a:bodyPr/>
          <a:lstStyle/>
          <a:p>
            <a:endParaRPr lang="en-US" dirty="0"/>
          </a:p>
        </p:txBody>
      </p:sp>
      <p:sp>
        <p:nvSpPr>
          <p:cNvPr id="4" name="Shape 2"/>
          <p:cNvSpPr/>
          <p:nvPr/>
        </p:nvSpPr>
        <p:spPr>
          <a:xfrm>
            <a:off x="0" y="2798064"/>
            <a:ext cx="9144000" cy="54864"/>
          </a:xfrm>
          <a:prstGeom prst="rect">
            <a:avLst/>
          </a:prstGeom>
          <a:solidFill>
            <a:srgbClr val="C9A84C"/>
          </a:solidFill>
          <a:ln/>
        </p:spPr>
        <p:txBody>
          <a:bodyPr/>
          <a:lstStyle/>
          <a:p>
            <a:endParaRPr lang="en-US" dirty="0"/>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rgbClr val="C9A84C"/>
                </a:solidFill>
                <a:latin typeface="Cambria" pitchFamily="34" charset="0"/>
                <a:ea typeface="Cambria" pitchFamily="34" charset="-122"/>
                <a:cs typeface="Cambria" pitchFamily="34" charset="-120"/>
              </a:rPr>
              <a:t>100-DAY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C9A84C"/>
                </a:solidFill>
                <a:latin typeface="Calibri" pitchFamily="34" charset="0"/>
                <a:ea typeface="Calibri" pitchFamily="34" charset="-122"/>
                <a:cs typeface="Calibri" pitchFamily="34" charset="-120"/>
              </a:rPr>
              <a:t>mandaplaybook.com</a:t>
            </a:r>
            <a:endParaRPr lang="en-US" sz="1400" dirty="0"/>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AABBCC"/>
                </a:solidFill>
                <a:latin typeface="Calibri" pitchFamily="34" charset="0"/>
                <a:ea typeface="Calibri" pitchFamily="34" charset="-122"/>
                <a:cs typeface="Calibri" pitchFamily="34" charset="-120"/>
              </a:rPr>
              <a:t>inquiries@mandaplaybook.com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VALUE DRIVERS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Why the IMO exists — and what it must protect from the first day of planning</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1</a:t>
            </a:r>
            <a:endParaRPr lang="en-US" sz="900" dirty="0"/>
          </a:p>
        </p:txBody>
      </p:sp>
      <p:sp>
        <p:nvSpPr>
          <p:cNvPr id="9" name="Shape 6"/>
          <p:cNvSpPr/>
          <p:nvPr/>
        </p:nvSpPr>
        <p:spPr>
          <a:xfrm>
            <a:off x="320040" y="1426464"/>
            <a:ext cx="4251960" cy="1060704"/>
          </a:xfrm>
          <a:prstGeom prst="roundRect">
            <a:avLst>
              <a:gd name="adj" fmla="val 6034"/>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Deal Value Delivery</a:t>
            </a:r>
            <a:endParaRPr lang="en-US" sz="1100" dirty="0"/>
          </a:p>
        </p:txBody>
      </p:sp>
      <p:sp>
        <p:nvSpPr>
          <p:cNvPr id="11" name="Shape 8"/>
          <p:cNvSpPr/>
          <p:nvPr/>
        </p:nvSpPr>
        <p:spPr>
          <a:xfrm>
            <a:off x="44805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795275"/>
            <a:ext cx="3995928" cy="521208"/>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The deal thesis is a set of commitments — synergies, growth, capability — that erode fast without coordinated execution. The IMO's job is to make sure those commitments are tracked, owned, and delivered.</a:t>
            </a:r>
            <a:endParaRPr lang="en-US" sz="1050" dirty="0"/>
          </a:p>
        </p:txBody>
      </p:sp>
      <p:sp>
        <p:nvSpPr>
          <p:cNvPr id="13" name="Shape 10"/>
          <p:cNvSpPr/>
          <p:nvPr/>
        </p:nvSpPr>
        <p:spPr>
          <a:xfrm>
            <a:off x="4800600" y="1426464"/>
            <a:ext cx="4251960" cy="1060704"/>
          </a:xfrm>
          <a:prstGeom prst="roundRect">
            <a:avLst>
              <a:gd name="adj" fmla="val 6034"/>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Cross-Workstream Coordination</a:t>
            </a:r>
            <a:endParaRPr lang="en-US" sz="1100" dirty="0"/>
          </a:p>
        </p:txBody>
      </p:sp>
      <p:sp>
        <p:nvSpPr>
          <p:cNvPr id="15" name="Shape 12"/>
          <p:cNvSpPr/>
          <p:nvPr/>
        </p:nvSpPr>
        <p:spPr>
          <a:xfrm>
            <a:off x="492861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4928616" y="1795275"/>
            <a:ext cx="3995928" cy="521208"/>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No workstream operates independently. Dependencies, conflicts, and timing gaps between HR, Finance, IT, Sales, Legal, and Communications are managed at the IMO level.</a:t>
            </a:r>
            <a:endParaRPr lang="en-US" sz="1050" dirty="0"/>
          </a:p>
        </p:txBody>
      </p:sp>
      <p:sp>
        <p:nvSpPr>
          <p:cNvPr id="17" name="Shape 14"/>
          <p:cNvSpPr/>
          <p:nvPr/>
        </p:nvSpPr>
        <p:spPr>
          <a:xfrm>
            <a:off x="320040" y="2624328"/>
            <a:ext cx="4251960" cy="1060704"/>
          </a:xfrm>
          <a:prstGeom prst="roundRect">
            <a:avLst>
              <a:gd name="adj" fmla="val 6034"/>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2706624"/>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Decision Velocity</a:t>
            </a:r>
            <a:endParaRPr lang="en-US" sz="1100" dirty="0"/>
          </a:p>
        </p:txBody>
      </p:sp>
      <p:sp>
        <p:nvSpPr>
          <p:cNvPr id="19" name="Shape 16"/>
          <p:cNvSpPr/>
          <p:nvPr/>
        </p:nvSpPr>
        <p:spPr>
          <a:xfrm>
            <a:off x="448056" y="2999232"/>
            <a:ext cx="3995928"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448056" y="2993139"/>
            <a:ext cx="3995928" cy="521208"/>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Blocked decisions are the leading cause of integration delay. The IMO provides a clear escalation path so that decisions that can't be resolved at the workstream level reach the right authority fast, not weeks later.</a:t>
            </a:r>
            <a:endParaRPr lang="en-US" sz="1050" dirty="0"/>
          </a:p>
        </p:txBody>
      </p:sp>
      <p:sp>
        <p:nvSpPr>
          <p:cNvPr id="21" name="Shape 18"/>
          <p:cNvSpPr/>
          <p:nvPr/>
        </p:nvSpPr>
        <p:spPr>
          <a:xfrm>
            <a:off x="4800600" y="2624328"/>
            <a:ext cx="4251960" cy="1060704"/>
          </a:xfrm>
          <a:prstGeom prst="roundRect">
            <a:avLst>
              <a:gd name="adj" fmla="val 6034"/>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2706624"/>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Risk Visibility</a:t>
            </a:r>
            <a:endParaRPr lang="en-US" sz="1100" dirty="0"/>
          </a:p>
        </p:txBody>
      </p:sp>
      <p:sp>
        <p:nvSpPr>
          <p:cNvPr id="23" name="Shape 20"/>
          <p:cNvSpPr/>
          <p:nvPr/>
        </p:nvSpPr>
        <p:spPr>
          <a:xfrm>
            <a:off x="4928616" y="2999232"/>
            <a:ext cx="3995928"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928616" y="2993139"/>
            <a:ext cx="3995928" cy="521208"/>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Every integration carries risks that individual workstream leads can't see in full. The consolidated RAID log, weekly status, and steering committee reporting give leadership a real-time view of what threatens the plan.</a:t>
            </a:r>
            <a:endParaRPr lang="en-US" sz="1050" dirty="0"/>
          </a:p>
        </p:txBody>
      </p:sp>
      <p:sp>
        <p:nvSpPr>
          <p:cNvPr id="25" name="Shape 22"/>
          <p:cNvSpPr/>
          <p:nvPr/>
        </p:nvSpPr>
        <p:spPr>
          <a:xfrm>
            <a:off x="320040" y="3822192"/>
            <a:ext cx="8503920" cy="1060704"/>
          </a:xfrm>
          <a:prstGeom prst="roundRect">
            <a:avLst>
              <a:gd name="adj" fmla="val 6034"/>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448056" y="3904488"/>
            <a:ext cx="824788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Accountability Infrastructure</a:t>
            </a:r>
            <a:endParaRPr lang="en-US" sz="1100" dirty="0"/>
          </a:p>
        </p:txBody>
      </p:sp>
      <p:sp>
        <p:nvSpPr>
          <p:cNvPr id="27" name="Shape 24"/>
          <p:cNvSpPr/>
          <p:nvPr/>
        </p:nvSpPr>
        <p:spPr>
          <a:xfrm>
            <a:off x="448056" y="4197096"/>
            <a:ext cx="8247888" cy="22860"/>
          </a:xfrm>
          <a:prstGeom prst="rect">
            <a:avLst/>
          </a:prstGeom>
          <a:solidFill>
            <a:srgbClr val="FFD166"/>
          </a:solidFill>
          <a:ln w="12700">
            <a:solidFill>
              <a:srgbClr val="FFD166"/>
            </a:solidFill>
            <a:prstDash val="solid"/>
          </a:ln>
        </p:spPr>
        <p:txBody>
          <a:bodyPr/>
          <a:lstStyle/>
          <a:p>
            <a:endParaRPr lang="en-US"/>
          </a:p>
        </p:txBody>
      </p:sp>
      <p:sp>
        <p:nvSpPr>
          <p:cNvPr id="28" name="Text 25"/>
          <p:cNvSpPr/>
          <p:nvPr/>
        </p:nvSpPr>
        <p:spPr>
          <a:xfrm>
            <a:off x="448056" y="4191003"/>
            <a:ext cx="8247888" cy="521208"/>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Every task has a named owner. Every synergy has a named owner. Every open risk has a named owner. The IMO builds and enforces the accountability structure that keeps the integration from drifting.</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SUCCESS METRICS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How we measure IMO effectiveness — reported weekly to the Steering Committee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2</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Plan Execution</a:t>
            </a:r>
            <a:endParaRPr lang="en-US" sz="1100" dirty="0"/>
          </a:p>
        </p:txBody>
      </p:sp>
      <p:sp>
        <p:nvSpPr>
          <p:cNvPr id="11" name="Shape 8"/>
          <p:cNvSpPr/>
          <p:nvPr/>
        </p:nvSpPr>
        <p:spPr>
          <a:xfrm>
            <a:off x="44805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All workstream plans updated weekly; master plan current at all times</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No milestone slips more than 5 days without a documented recovery plan</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Day 1 Readiness Gate certified green by all workstreams before close</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Risk Management</a:t>
            </a:r>
            <a:endParaRPr lang="en-US" sz="1100" dirty="0"/>
          </a:p>
        </p:txBody>
      </p:sp>
      <p:sp>
        <p:nvSpPr>
          <p:cNvPr id="15" name="Shape 12"/>
          <p:cNvSpPr/>
          <p:nvPr/>
        </p:nvSpPr>
        <p:spPr>
          <a:xfrm>
            <a:off x="492861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RAID log consolidated weekly; every open item has a named owner</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No high-severity risk sits unmitigated for more than 5 business days</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Cross-workstream dependencies logged before they become blockers</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Synergy Realization</a:t>
            </a:r>
            <a:endParaRPr lang="en-US" sz="1100" dirty="0"/>
          </a:p>
        </p:txBody>
      </p:sp>
      <p:sp>
        <p:nvSpPr>
          <p:cNvPr id="19" name="Shape 16"/>
          <p:cNvSpPr/>
          <p:nvPr/>
        </p:nvSpPr>
        <p:spPr>
          <a:xfrm>
            <a:off x="448056" y="3511296"/>
            <a:ext cx="3995928"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Every synergy validated with a named owner before close</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Day 30 synergy review completed; forecasts updated and accepted by Finance</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Synergy variance &gt;10% vs. deal model escalated to CFO within 48 hours</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Stakeholder Confidence</a:t>
            </a:r>
            <a:endParaRPr lang="en-US" sz="1100" dirty="0"/>
          </a:p>
        </p:txBody>
      </p:sp>
      <p:sp>
        <p:nvSpPr>
          <p:cNvPr id="23" name="Shape 20"/>
          <p:cNvSpPr/>
          <p:nvPr/>
        </p:nvSpPr>
        <p:spPr>
          <a:xfrm>
            <a:off x="4928616" y="3511296"/>
            <a:ext cx="3995928"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Executive Dashboard published every week without exception</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Steering Committee meets biweekly; board receives monthly progress report</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Day 100 close-out report delivered on time with locked synergy baseline</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EXTENT OF INTEGRATION</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What the IMO owns, what it coordinates, and what it hands off</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3</a:t>
            </a:r>
            <a:endParaRPr lang="en-US" sz="900" dirty="0"/>
          </a:p>
        </p:txBody>
      </p:sp>
      <p:sp>
        <p:nvSpPr>
          <p:cNvPr id="9" name="Shape 6"/>
          <p:cNvSpPr/>
          <p:nvPr/>
        </p:nvSpPr>
        <p:spPr>
          <a:xfrm>
            <a:off x="320040" y="1426464"/>
            <a:ext cx="2715768" cy="3337560"/>
          </a:xfrm>
          <a:prstGeom prst="roundRect">
            <a:avLst>
              <a:gd name="adj" fmla="val 2357"/>
            </a:avLst>
          </a:prstGeom>
          <a:solidFill>
            <a:srgbClr val="0D3A85"/>
          </a:solidFill>
          <a:ln w="12700">
            <a:solidFill>
              <a:srgbClr val="0A2E6B"/>
            </a:solidFill>
            <a:prstDash val="solid"/>
          </a:ln>
        </p:spPr>
        <p:txBody>
          <a:bodyPr/>
          <a:lstStyle/>
          <a:p>
            <a:endParaRPr lang="en-US"/>
          </a:p>
        </p:txBody>
      </p:sp>
      <p:sp>
        <p:nvSpPr>
          <p:cNvPr id="10" name="Text 7"/>
          <p:cNvSpPr/>
          <p:nvPr/>
        </p:nvSpPr>
        <p:spPr>
          <a:xfrm>
            <a:off x="429768" y="1517904"/>
            <a:ext cx="2496312" cy="347472"/>
          </a:xfrm>
          <a:prstGeom prst="rect">
            <a:avLst/>
          </a:prstGeom>
          <a:noFill/>
          <a:ln/>
        </p:spPr>
        <p:txBody>
          <a:bodyPr wrap="square" rtlCol="0" anchor="ctr"/>
          <a:lstStyle/>
          <a:p>
            <a:pPr marL="0" indent="0" algn="ctr">
              <a:buNone/>
            </a:pPr>
            <a:r>
              <a:rPr lang="en-US" sz="1000" b="1" kern="0" spc="50" dirty="0">
                <a:solidFill>
                  <a:srgbClr val="FFD166"/>
                </a:solidFill>
                <a:latin typeface="Cambria" pitchFamily="34" charset="0"/>
                <a:ea typeface="Cambria" pitchFamily="34" charset="-122"/>
                <a:cs typeface="Cambria" pitchFamily="34" charset="-120"/>
              </a:rPr>
              <a:t>IMO OWNS</a:t>
            </a:r>
            <a:endParaRPr lang="en-US" sz="1000" dirty="0"/>
          </a:p>
        </p:txBody>
      </p:sp>
      <p:sp>
        <p:nvSpPr>
          <p:cNvPr id="11" name="Shape 8"/>
          <p:cNvSpPr/>
          <p:nvPr/>
        </p:nvSpPr>
        <p:spPr>
          <a:xfrm>
            <a:off x="429768" y="1865376"/>
            <a:ext cx="2496312"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29768" y="1938528"/>
            <a:ext cx="2496312" cy="269748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Master integration plan and milestone tracking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Consolidated RAID log across all workstreams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Weekly Executive Dashboard</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Day 1, Day 30, and Day 100 gate reviews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Cross-workstream dependency management</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Integration budget tracking and spend reporting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Synergy validation, tracking, and reporting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Board and steering committee reporting cadence</a:t>
            </a:r>
            <a:endParaRPr lang="en-US" sz="1050" dirty="0"/>
          </a:p>
        </p:txBody>
      </p:sp>
      <p:sp>
        <p:nvSpPr>
          <p:cNvPr id="13" name="Shape 10"/>
          <p:cNvSpPr/>
          <p:nvPr/>
        </p:nvSpPr>
        <p:spPr>
          <a:xfrm>
            <a:off x="3191256" y="1426464"/>
            <a:ext cx="2715768" cy="3337560"/>
          </a:xfrm>
          <a:prstGeom prst="roundRect">
            <a:avLst>
              <a:gd name="adj" fmla="val 2357"/>
            </a:avLst>
          </a:prstGeom>
          <a:solidFill>
            <a:srgbClr val="0D3A85"/>
          </a:solidFill>
          <a:ln w="12700">
            <a:solidFill>
              <a:srgbClr val="0A2E6B"/>
            </a:solidFill>
            <a:prstDash val="solid"/>
          </a:ln>
        </p:spPr>
        <p:txBody>
          <a:bodyPr/>
          <a:lstStyle/>
          <a:p>
            <a:endParaRPr lang="en-US"/>
          </a:p>
        </p:txBody>
      </p:sp>
      <p:sp>
        <p:nvSpPr>
          <p:cNvPr id="14" name="Text 11"/>
          <p:cNvSpPr/>
          <p:nvPr/>
        </p:nvSpPr>
        <p:spPr>
          <a:xfrm>
            <a:off x="3300984" y="1517904"/>
            <a:ext cx="2496312" cy="347472"/>
          </a:xfrm>
          <a:prstGeom prst="rect">
            <a:avLst/>
          </a:prstGeom>
          <a:noFill/>
          <a:ln/>
        </p:spPr>
        <p:txBody>
          <a:bodyPr wrap="square" rtlCol="0" anchor="ctr"/>
          <a:lstStyle/>
          <a:p>
            <a:pPr marL="0" indent="0" algn="ctr">
              <a:buNone/>
            </a:pPr>
            <a:r>
              <a:rPr lang="en-US" sz="1000" b="1" kern="0" spc="50" dirty="0">
                <a:solidFill>
                  <a:srgbClr val="FFD166"/>
                </a:solidFill>
                <a:latin typeface="Cambria" pitchFamily="34" charset="0"/>
                <a:ea typeface="Cambria" pitchFamily="34" charset="-122"/>
                <a:cs typeface="Cambria" pitchFamily="34" charset="-120"/>
              </a:rPr>
              <a:t>IMO COORDINATES</a:t>
            </a:r>
            <a:endParaRPr lang="en-US" sz="1000" dirty="0"/>
          </a:p>
        </p:txBody>
      </p:sp>
      <p:sp>
        <p:nvSpPr>
          <p:cNvPr id="15" name="Shape 12"/>
          <p:cNvSpPr/>
          <p:nvPr/>
        </p:nvSpPr>
        <p:spPr>
          <a:xfrm>
            <a:off x="3300984" y="1865376"/>
            <a:ext cx="2496312"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3300984" y="1938528"/>
            <a:ext cx="2496312" cy="269748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Workstream planning kickoffs and alignment sessions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Cross-workstream conflict resolution</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Employee and customer communication guide review</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Day 1 war room activation and hourly monitoring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Integration vendor and external support management</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Change control after plans are locked at Day 30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Workstream retrospectives at Day 100</a:t>
            </a:r>
            <a:endParaRPr lang="en-US" sz="1050" dirty="0"/>
          </a:p>
        </p:txBody>
      </p:sp>
      <p:sp>
        <p:nvSpPr>
          <p:cNvPr id="17" name="Shape 14"/>
          <p:cNvSpPr/>
          <p:nvPr/>
        </p:nvSpPr>
        <p:spPr>
          <a:xfrm>
            <a:off x="6062472" y="1426464"/>
            <a:ext cx="2715768" cy="3337560"/>
          </a:xfrm>
          <a:prstGeom prst="roundRect">
            <a:avLst>
              <a:gd name="adj" fmla="val 2357"/>
            </a:avLst>
          </a:prstGeom>
          <a:solidFill>
            <a:srgbClr val="0D3A85"/>
          </a:solidFill>
          <a:ln w="12700">
            <a:solidFill>
              <a:srgbClr val="0A2E6B"/>
            </a:solidFill>
            <a:prstDash val="solid"/>
          </a:ln>
        </p:spPr>
        <p:txBody>
          <a:bodyPr/>
          <a:lstStyle/>
          <a:p>
            <a:endParaRPr lang="en-US"/>
          </a:p>
        </p:txBody>
      </p:sp>
      <p:sp>
        <p:nvSpPr>
          <p:cNvPr id="18" name="Text 15"/>
          <p:cNvSpPr/>
          <p:nvPr/>
        </p:nvSpPr>
        <p:spPr>
          <a:xfrm>
            <a:off x="6172200" y="1517904"/>
            <a:ext cx="2496312" cy="347472"/>
          </a:xfrm>
          <a:prstGeom prst="rect">
            <a:avLst/>
          </a:prstGeom>
          <a:noFill/>
          <a:ln/>
        </p:spPr>
        <p:txBody>
          <a:bodyPr wrap="square" rtlCol="0" anchor="ctr"/>
          <a:lstStyle/>
          <a:p>
            <a:pPr marL="0" indent="0" algn="ctr">
              <a:buNone/>
            </a:pPr>
            <a:r>
              <a:rPr lang="en-US" sz="1000" b="1" kern="0" spc="50" dirty="0">
                <a:solidFill>
                  <a:srgbClr val="FFD166"/>
                </a:solidFill>
                <a:latin typeface="Cambria" pitchFamily="34" charset="0"/>
                <a:ea typeface="Cambria" pitchFamily="34" charset="-122"/>
                <a:cs typeface="Cambria" pitchFamily="34" charset="-120"/>
              </a:rPr>
              <a:t>IMO HANDS OFF</a:t>
            </a:r>
            <a:endParaRPr lang="en-US" sz="1000" dirty="0"/>
          </a:p>
        </p:txBody>
      </p:sp>
      <p:sp>
        <p:nvSpPr>
          <p:cNvPr id="19" name="Shape 16"/>
          <p:cNvSpPr/>
          <p:nvPr/>
        </p:nvSpPr>
        <p:spPr>
          <a:xfrm>
            <a:off x="6172200" y="1865376"/>
            <a:ext cx="2496312"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6172200" y="1938528"/>
            <a:ext cx="2496312" cy="269748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workstream execution — owned by named workstream leads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workstream content — Legal, HR, IT, Sales own their deliverables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BAU operations — all open items formally transferred at Day 100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Lessons learned — documented in playbook before team disperses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Synergy ownership post-Day 100 — transfers to Finance and BAU owners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END STATES — WHAT 'INTEGRATION COMPLETE' LOOKS LIKE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Observable outcomes that signal the IMO's work is done by audience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4</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FOR THE BOARD</a:t>
            </a:r>
            <a:endParaRPr lang="en-US" sz="1100" dirty="0"/>
          </a:p>
        </p:txBody>
      </p:sp>
      <p:sp>
        <p:nvSpPr>
          <p:cNvPr id="11" name="Shape 8"/>
          <p:cNvSpPr/>
          <p:nvPr/>
        </p:nvSpPr>
        <p:spPr>
          <a:xfrm>
            <a:off x="44805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Day 100 close-out report delivered with locked synergy baseline</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All open integration items formally transferred to BAU owners</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Integration lessons documented and incorporated into M&amp;A playbook</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FOR THE STEERING COMMITTEE</a:t>
            </a:r>
            <a:endParaRPr lang="en-US" sz="1100" dirty="0"/>
          </a:p>
        </p:txBody>
      </p:sp>
      <p:sp>
        <p:nvSpPr>
          <p:cNvPr id="15" name="Shape 12"/>
          <p:cNvSpPr/>
          <p:nvPr/>
        </p:nvSpPr>
        <p:spPr>
          <a:xfrm>
            <a:off x="4928616" y="1801368"/>
            <a:ext cx="3995928"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4928616" y="1856232"/>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All workstreams certified complete or formally deferred at Day 100 gate</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No unresolved close-blocking risks carried into BAU</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Integration budget closed; actuals vs. plan variance accepted by CFO</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FOR WORKSTREAM LEADS</a:t>
            </a:r>
            <a:endParaRPr lang="en-US" sz="1100" dirty="0"/>
          </a:p>
        </p:txBody>
      </p:sp>
      <p:sp>
        <p:nvSpPr>
          <p:cNvPr id="19" name="Shape 16"/>
          <p:cNvSpPr/>
          <p:nvPr/>
        </p:nvSpPr>
        <p:spPr>
          <a:xfrm>
            <a:off x="448056" y="3511296"/>
            <a:ext cx="3995928"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44805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Every workstream plan formally closed or handed off with named BAU owner</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All cross-workstream dependencies resolved; no open blockers</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RAID log closed; all items resolved, accepted, or formally transferred</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FOR EMPLOYEES</a:t>
            </a:r>
            <a:endParaRPr lang="en-US" sz="1100" dirty="0"/>
          </a:p>
        </p:txBody>
      </p:sp>
      <p:sp>
        <p:nvSpPr>
          <p:cNvPr id="23" name="Shape 20"/>
          <p:cNvSpPr/>
          <p:nvPr/>
        </p:nvSpPr>
        <p:spPr>
          <a:xfrm>
            <a:off x="4928616" y="3511296"/>
            <a:ext cx="3995928"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928616" y="3566160"/>
            <a:ext cx="3995928" cy="1033272"/>
          </a:xfrm>
          <a:prstGeom prst="rect">
            <a:avLst/>
          </a:prstGeom>
          <a:noFill/>
          <a:ln/>
        </p:spPr>
        <p:txBody>
          <a:bodyPr wrap="square" rtlCol="0" anchor="t"/>
          <a:lstStyle/>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Integration is visibly finished, no lingering uncertainty about org, roles, or tools</a:t>
            </a:r>
            <a:endParaRPr lang="en-US" sz="1050" dirty="0"/>
          </a:p>
          <a:p>
            <a:pPr marL="342900" indent="-342900">
              <a:spcAft>
                <a:spcPts val="300"/>
              </a:spcAft>
              <a:buSzPct val="100000"/>
              <a:buChar char="•"/>
            </a:pPr>
            <a:r>
              <a:rPr lang="en-US" sz="1050" dirty="0">
                <a:solidFill>
                  <a:srgbClr val="0A1A35"/>
                </a:solidFill>
                <a:latin typeface="Calibri" pitchFamily="34" charset="0"/>
                <a:ea typeface="Calibri" pitchFamily="34" charset="-122"/>
                <a:cs typeface="Calibri" pitchFamily="34" charset="-120"/>
              </a:rPr>
              <a:t>Communication cadence transitions from integration to BAU rhythm</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NON-NEGOTIABLES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IMO operating rules that apply to every workstream lead from this meeting forward</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5</a:t>
            </a:r>
            <a:endParaRPr lang="en-US" sz="900" dirty="0"/>
          </a:p>
        </p:txBody>
      </p:sp>
      <p:sp>
        <p:nvSpPr>
          <p:cNvPr id="9" name="Shape 6"/>
          <p:cNvSpPr/>
          <p:nvPr/>
        </p:nvSpPr>
        <p:spPr>
          <a:xfrm>
            <a:off x="320040" y="142646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Your Plan Is Due Weekly</a:t>
            </a:r>
            <a:endParaRPr lang="en-US" sz="1100" dirty="0"/>
          </a:p>
        </p:txBody>
      </p:sp>
      <p:sp>
        <p:nvSpPr>
          <p:cNvPr id="11" name="Shape 8"/>
          <p:cNvSpPr/>
          <p:nvPr/>
        </p:nvSpPr>
        <p:spPr>
          <a:xfrm>
            <a:off x="448056"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Every workstream plan is updated and submitted to the IMO by Thursday. Late plans block the Executive Dashboard and the steering committee report.</a:t>
            </a:r>
            <a:endParaRPr lang="en-US" sz="1050" dirty="0"/>
          </a:p>
        </p:txBody>
      </p:sp>
      <p:sp>
        <p:nvSpPr>
          <p:cNvPr id="13" name="Shape 10"/>
          <p:cNvSpPr/>
          <p:nvPr/>
        </p:nvSpPr>
        <p:spPr>
          <a:xfrm>
            <a:off x="3191256" y="142646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One Owner Per Task</a:t>
            </a:r>
            <a:endParaRPr lang="en-US" sz="1100" dirty="0"/>
          </a:p>
        </p:txBody>
      </p:sp>
      <p:sp>
        <p:nvSpPr>
          <p:cNvPr id="15" name="Shape 12"/>
          <p:cNvSpPr/>
          <p:nvPr/>
        </p:nvSpPr>
        <p:spPr>
          <a:xfrm>
            <a:off x="3319272"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3319272"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Every task, synergy, and open risk has a single named owner. Co-ownership is not ownership. If two people are accountable, no one is — and the IMO will push back until there is one name on the line.</a:t>
            </a:r>
            <a:endParaRPr lang="en-US" sz="1050" dirty="0"/>
          </a:p>
        </p:txBody>
      </p:sp>
      <p:sp>
        <p:nvSpPr>
          <p:cNvPr id="17" name="Shape 14"/>
          <p:cNvSpPr/>
          <p:nvPr/>
        </p:nvSpPr>
        <p:spPr>
          <a:xfrm>
            <a:off x="6062472" y="142646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18" name="Text 15"/>
          <p:cNvSpPr/>
          <p:nvPr/>
        </p:nvSpPr>
        <p:spPr>
          <a:xfrm>
            <a:off x="6190488" y="1501987"/>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Blockers Are Escalated, Not Absorbed</a:t>
            </a:r>
            <a:endParaRPr lang="en-US" sz="1100" dirty="0"/>
          </a:p>
        </p:txBody>
      </p:sp>
      <p:sp>
        <p:nvSpPr>
          <p:cNvPr id="19" name="Shape 16"/>
          <p:cNvSpPr/>
          <p:nvPr/>
        </p:nvSpPr>
        <p:spPr>
          <a:xfrm>
            <a:off x="6190488"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6190488" y="185623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If a dependency is blocked or a milestone is at risk, it is escalated to the IMO immediately, not managed quietly until it becomes a crisis. Surface issues early; the IMO exists to resolve them.</a:t>
            </a:r>
            <a:endParaRPr lang="en-US" sz="1050" dirty="0"/>
          </a:p>
        </p:txBody>
      </p:sp>
      <p:sp>
        <p:nvSpPr>
          <p:cNvPr id="21" name="Shape 18"/>
          <p:cNvSpPr/>
          <p:nvPr/>
        </p:nvSpPr>
        <p:spPr>
          <a:xfrm>
            <a:off x="320040" y="311810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22" name="Text 19"/>
          <p:cNvSpPr/>
          <p:nvPr/>
        </p:nvSpPr>
        <p:spPr>
          <a:xfrm>
            <a:off x="448056" y="3200400"/>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The RAID Log Is Always Current</a:t>
            </a:r>
            <a:endParaRPr lang="en-US" sz="1100" dirty="0"/>
          </a:p>
        </p:txBody>
      </p:sp>
      <p:sp>
        <p:nvSpPr>
          <p:cNvPr id="23" name="Shape 20"/>
          <p:cNvSpPr/>
          <p:nvPr/>
        </p:nvSpPr>
        <p:spPr>
          <a:xfrm>
            <a:off x="448056" y="3493008"/>
            <a:ext cx="2459736"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48056"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Every risk, assumption, issue, and dependency is logged. The RAID log is not a reporting artifact — it is a live operating document. An unlogged risk is an unmanaged risk.</a:t>
            </a:r>
            <a:endParaRPr lang="en-US" sz="1050" dirty="0"/>
          </a:p>
        </p:txBody>
      </p:sp>
      <p:sp>
        <p:nvSpPr>
          <p:cNvPr id="25" name="Shape 22"/>
          <p:cNvSpPr/>
          <p:nvPr/>
        </p:nvSpPr>
        <p:spPr>
          <a:xfrm>
            <a:off x="3191256" y="311810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26" name="Text 23"/>
          <p:cNvSpPr/>
          <p:nvPr/>
        </p:nvSpPr>
        <p:spPr>
          <a:xfrm>
            <a:off x="3319272" y="3200400"/>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Gate Reviews Are Non-Negotiable</a:t>
            </a:r>
            <a:endParaRPr lang="en-US" sz="1100" dirty="0"/>
          </a:p>
        </p:txBody>
      </p:sp>
      <p:sp>
        <p:nvSpPr>
          <p:cNvPr id="27" name="Shape 24"/>
          <p:cNvSpPr/>
          <p:nvPr/>
        </p:nvSpPr>
        <p:spPr>
          <a:xfrm>
            <a:off x="3319272" y="3493008"/>
            <a:ext cx="2459736" cy="22860"/>
          </a:xfrm>
          <a:prstGeom prst="rect">
            <a:avLst/>
          </a:prstGeom>
          <a:solidFill>
            <a:srgbClr val="FFD166"/>
          </a:solidFill>
          <a:ln w="12700">
            <a:solidFill>
              <a:srgbClr val="FFD166"/>
            </a:solidFill>
            <a:prstDash val="solid"/>
          </a:ln>
        </p:spPr>
        <p:txBody>
          <a:bodyPr/>
          <a:lstStyle/>
          <a:p>
            <a:endParaRPr lang="en-US"/>
          </a:p>
        </p:txBody>
      </p:sp>
      <p:sp>
        <p:nvSpPr>
          <p:cNvPr id="28" name="Text 25"/>
          <p:cNvSpPr/>
          <p:nvPr/>
        </p:nvSpPr>
        <p:spPr>
          <a:xfrm>
            <a:off x="3319272"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The Day 1 Readiness Gate, Day 30 Integration Check, and Day 100 Gate are fixed events. They are not moved for schedule convenience. Every workstream must be prepared to certify status at each gate.</a:t>
            </a:r>
            <a:endParaRPr lang="en-US" sz="1050" dirty="0"/>
          </a:p>
        </p:txBody>
      </p:sp>
      <p:sp>
        <p:nvSpPr>
          <p:cNvPr id="29" name="Shape 26"/>
          <p:cNvSpPr/>
          <p:nvPr/>
        </p:nvSpPr>
        <p:spPr>
          <a:xfrm>
            <a:off x="6062472" y="3118104"/>
            <a:ext cx="2715768" cy="1572768"/>
          </a:xfrm>
          <a:prstGeom prst="roundRect">
            <a:avLst>
              <a:gd name="adj" fmla="val 4070"/>
            </a:avLst>
          </a:prstGeom>
          <a:solidFill>
            <a:srgbClr val="0D3A85"/>
          </a:solidFill>
          <a:ln w="12700">
            <a:solidFill>
              <a:srgbClr val="0A2E6B"/>
            </a:solidFill>
            <a:prstDash val="solid"/>
          </a:ln>
        </p:spPr>
        <p:txBody>
          <a:bodyPr/>
          <a:lstStyle/>
          <a:p>
            <a:endParaRPr lang="en-US"/>
          </a:p>
        </p:txBody>
      </p:sp>
      <p:sp>
        <p:nvSpPr>
          <p:cNvPr id="30" name="Text 27"/>
          <p:cNvSpPr/>
          <p:nvPr/>
        </p:nvSpPr>
        <p:spPr>
          <a:xfrm>
            <a:off x="6190488" y="3168316"/>
            <a:ext cx="2459736" cy="292608"/>
          </a:xfrm>
          <a:prstGeom prst="rect">
            <a:avLst/>
          </a:prstGeom>
          <a:noFill/>
          <a:ln/>
        </p:spPr>
        <p:txBody>
          <a:bodyPr wrap="square" rtlCol="0" anchor="ctr"/>
          <a:lstStyle/>
          <a:p>
            <a:pPr marL="0" indent="0">
              <a:buNone/>
            </a:pPr>
            <a:r>
              <a:rPr lang="en-US" sz="1100" b="1" dirty="0">
                <a:solidFill>
                  <a:srgbClr val="FFD166"/>
                </a:solidFill>
                <a:latin typeface="Cambria" pitchFamily="34" charset="0"/>
                <a:ea typeface="Cambria" pitchFamily="34" charset="-122"/>
                <a:cs typeface="Cambria" pitchFamily="34" charset="-120"/>
              </a:rPr>
              <a:t>Synergies Have Named Owners Before Close</a:t>
            </a:r>
            <a:endParaRPr lang="en-US" sz="1100" dirty="0"/>
          </a:p>
        </p:txBody>
      </p:sp>
      <p:sp>
        <p:nvSpPr>
          <p:cNvPr id="31" name="Shape 28"/>
          <p:cNvSpPr/>
          <p:nvPr/>
        </p:nvSpPr>
        <p:spPr>
          <a:xfrm>
            <a:off x="6190488" y="3493008"/>
            <a:ext cx="2459736" cy="22860"/>
          </a:xfrm>
          <a:prstGeom prst="rect">
            <a:avLst/>
          </a:prstGeom>
          <a:solidFill>
            <a:srgbClr val="FFD166"/>
          </a:solidFill>
          <a:ln w="12700">
            <a:solidFill>
              <a:srgbClr val="FFD166"/>
            </a:solidFill>
            <a:prstDash val="solid"/>
          </a:ln>
        </p:spPr>
        <p:txBody>
          <a:bodyPr/>
          <a:lstStyle/>
          <a:p>
            <a:endParaRPr lang="en-US"/>
          </a:p>
        </p:txBody>
      </p:sp>
      <p:sp>
        <p:nvSpPr>
          <p:cNvPr id="32" name="Text 29"/>
          <p:cNvSpPr/>
          <p:nvPr/>
        </p:nvSpPr>
        <p:spPr>
          <a:xfrm>
            <a:off x="6190488" y="3547872"/>
            <a:ext cx="2459736" cy="1033272"/>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No synergy enters the deal model without a named workstream owner and a cost-to-achieve estimate. A synergy without an owner is a forecast assumption, not a commitment.</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GOVERNANCE MODEL</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Who owns what — decision rights, escalation paths, and reporting structure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6</a:t>
            </a:r>
            <a:endParaRPr lang="en-US" sz="900" dirty="0"/>
          </a:p>
        </p:txBody>
      </p:sp>
      <p:sp>
        <p:nvSpPr>
          <p:cNvPr id="9" name="Shape 6"/>
          <p:cNvSpPr/>
          <p:nvPr/>
        </p:nvSpPr>
        <p:spPr>
          <a:xfrm>
            <a:off x="320040" y="142646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Board of Directors</a:t>
            </a:r>
            <a:endParaRPr lang="en-US" sz="1100" dirty="0"/>
          </a:p>
        </p:txBody>
      </p:sp>
      <p:sp>
        <p:nvSpPr>
          <p:cNvPr id="11" name="Shape 8"/>
          <p:cNvSpPr/>
          <p:nvPr/>
        </p:nvSpPr>
        <p:spPr>
          <a:xfrm>
            <a:off x="448056"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85623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Receives monthly integration progress report. Reviews and accepts Day 100 close-out report. Approves major integration decisions that affect deal terms or significant capital allocation.</a:t>
            </a:r>
            <a:endParaRPr lang="en-US" sz="1050" dirty="0"/>
          </a:p>
        </p:txBody>
      </p:sp>
      <p:sp>
        <p:nvSpPr>
          <p:cNvPr id="13" name="Shape 10"/>
          <p:cNvSpPr/>
          <p:nvPr/>
        </p:nvSpPr>
        <p:spPr>
          <a:xfrm>
            <a:off x="3191256" y="142646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3319272" y="150876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Steering Committee</a:t>
            </a:r>
            <a:endParaRPr lang="en-US" sz="1100" dirty="0"/>
          </a:p>
        </p:txBody>
      </p:sp>
      <p:sp>
        <p:nvSpPr>
          <p:cNvPr id="15" name="Shape 12"/>
          <p:cNvSpPr/>
          <p:nvPr/>
        </p:nvSpPr>
        <p:spPr>
          <a:xfrm>
            <a:off x="3319272"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3319272" y="185623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Meets biweekly. Reviews RAG status, open risks, and decisions needed. Resolves escalations that exceed IMO authority. Chaired by executive sponsor.</a:t>
            </a:r>
            <a:endParaRPr lang="en-US" sz="1050" dirty="0"/>
          </a:p>
        </p:txBody>
      </p:sp>
      <p:sp>
        <p:nvSpPr>
          <p:cNvPr id="17" name="Shape 14"/>
          <p:cNvSpPr/>
          <p:nvPr/>
        </p:nvSpPr>
        <p:spPr>
          <a:xfrm>
            <a:off x="6062472" y="142646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6190488" y="150876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IMO Leader</a:t>
            </a:r>
            <a:endParaRPr lang="en-US" sz="1100" dirty="0"/>
          </a:p>
        </p:txBody>
      </p:sp>
      <p:sp>
        <p:nvSpPr>
          <p:cNvPr id="19" name="Shape 16"/>
          <p:cNvSpPr/>
          <p:nvPr/>
        </p:nvSpPr>
        <p:spPr>
          <a:xfrm>
            <a:off x="6190488" y="1801368"/>
            <a:ext cx="2459736"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6190488" y="185623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Single accountable owner for integration execution. Runs weekly IMO meeting. Certifies all gate reviews. Owns master plan, RAID log, Executive Dashboard, and synergy tracking.</a:t>
            </a:r>
            <a:endParaRPr lang="en-US" sz="1050" dirty="0"/>
          </a:p>
        </p:txBody>
      </p:sp>
      <p:sp>
        <p:nvSpPr>
          <p:cNvPr id="21" name="Shape 18"/>
          <p:cNvSpPr/>
          <p:nvPr/>
        </p:nvSpPr>
        <p:spPr>
          <a:xfrm>
            <a:off x="320040" y="293522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48056" y="301752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Integration Coordinator</a:t>
            </a:r>
            <a:endParaRPr lang="en-US" sz="1100" dirty="0"/>
          </a:p>
        </p:txBody>
      </p:sp>
      <p:sp>
        <p:nvSpPr>
          <p:cNvPr id="23" name="Shape 20"/>
          <p:cNvSpPr/>
          <p:nvPr/>
        </p:nvSpPr>
        <p:spPr>
          <a:xfrm>
            <a:off x="448056" y="3310128"/>
            <a:ext cx="2459736"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48056" y="336499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Supports IMO Leader. Manages document controls, communication guide circulation, synergy tracking model, budget reporting, and weekly administrative cadence.</a:t>
            </a:r>
            <a:endParaRPr lang="en-US" sz="1050" dirty="0"/>
          </a:p>
        </p:txBody>
      </p:sp>
      <p:sp>
        <p:nvSpPr>
          <p:cNvPr id="25" name="Shape 22"/>
          <p:cNvSpPr/>
          <p:nvPr/>
        </p:nvSpPr>
        <p:spPr>
          <a:xfrm>
            <a:off x="3191256" y="293522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3319272" y="301752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Workstream Leads</a:t>
            </a:r>
            <a:endParaRPr lang="en-US" sz="1100" dirty="0"/>
          </a:p>
        </p:txBody>
      </p:sp>
      <p:sp>
        <p:nvSpPr>
          <p:cNvPr id="27" name="Shape 24"/>
          <p:cNvSpPr/>
          <p:nvPr/>
        </p:nvSpPr>
        <p:spPr>
          <a:xfrm>
            <a:off x="3319272" y="3310128"/>
            <a:ext cx="2459736" cy="22860"/>
          </a:xfrm>
          <a:prstGeom prst="rect">
            <a:avLst/>
          </a:prstGeom>
          <a:solidFill>
            <a:srgbClr val="FFD166"/>
          </a:solidFill>
          <a:ln w="12700">
            <a:solidFill>
              <a:srgbClr val="FFD166"/>
            </a:solidFill>
            <a:prstDash val="solid"/>
          </a:ln>
        </p:spPr>
        <p:txBody>
          <a:bodyPr/>
          <a:lstStyle/>
          <a:p>
            <a:endParaRPr lang="en-US"/>
          </a:p>
        </p:txBody>
      </p:sp>
      <p:sp>
        <p:nvSpPr>
          <p:cNvPr id="28" name="Text 25"/>
          <p:cNvSpPr/>
          <p:nvPr/>
        </p:nvSpPr>
        <p:spPr>
          <a:xfrm>
            <a:off x="3319272" y="336499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Each functional lead (HR, Finance, IT, Sales, Legal, Communications) owns their plan, tasks, and RAID items. Reports RAG status weekly. Escalates blockers to IMO within 24 hours.</a:t>
            </a:r>
            <a:endParaRPr lang="en-US" sz="1050" dirty="0"/>
          </a:p>
        </p:txBody>
      </p:sp>
      <p:sp>
        <p:nvSpPr>
          <p:cNvPr id="29" name="Shape 26"/>
          <p:cNvSpPr/>
          <p:nvPr/>
        </p:nvSpPr>
        <p:spPr>
          <a:xfrm>
            <a:off x="6062472" y="2935224"/>
            <a:ext cx="2715768" cy="1389888"/>
          </a:xfrm>
          <a:prstGeom prst="roundRect">
            <a:avLst>
              <a:gd name="adj" fmla="val 4605"/>
            </a:avLst>
          </a:prstGeom>
          <a:solidFill>
            <a:srgbClr val="FFFFFF"/>
          </a:solidFill>
          <a:ln w="12700">
            <a:solidFill>
              <a:srgbClr val="C8D8F0"/>
            </a:solidFill>
            <a:prstDash val="solid"/>
          </a:ln>
          <a:effectLst>
            <a:outerShdw blurRad="76200" dist="25400" dir="2700000" algn="bl" rotWithShape="0">
              <a:srgbClr val="000000">
                <a:alpha val="9000"/>
              </a:srgbClr>
            </a:outerShdw>
          </a:effectLst>
        </p:spPr>
        <p:txBody>
          <a:bodyPr/>
          <a:lstStyle/>
          <a:p>
            <a:endParaRPr lang="en-US"/>
          </a:p>
        </p:txBody>
      </p:sp>
      <p:sp>
        <p:nvSpPr>
          <p:cNvPr id="30" name="Text 27"/>
          <p:cNvSpPr/>
          <p:nvPr/>
        </p:nvSpPr>
        <p:spPr>
          <a:xfrm>
            <a:off x="6190488" y="3017520"/>
            <a:ext cx="2459736" cy="292608"/>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Acquired Company Lead</a:t>
            </a:r>
            <a:endParaRPr lang="en-US" sz="1100" dirty="0"/>
          </a:p>
        </p:txBody>
      </p:sp>
      <p:sp>
        <p:nvSpPr>
          <p:cNvPr id="31" name="Shape 28"/>
          <p:cNvSpPr/>
          <p:nvPr/>
        </p:nvSpPr>
        <p:spPr>
          <a:xfrm>
            <a:off x="6190488" y="3310128"/>
            <a:ext cx="2459736" cy="22860"/>
          </a:xfrm>
          <a:prstGeom prst="rect">
            <a:avLst/>
          </a:prstGeom>
          <a:solidFill>
            <a:srgbClr val="FFD166"/>
          </a:solidFill>
          <a:ln w="12700">
            <a:solidFill>
              <a:srgbClr val="FFD166"/>
            </a:solidFill>
            <a:prstDash val="solid"/>
          </a:ln>
        </p:spPr>
        <p:txBody>
          <a:bodyPr/>
          <a:lstStyle/>
          <a:p>
            <a:endParaRPr lang="en-US"/>
          </a:p>
        </p:txBody>
      </p:sp>
      <p:sp>
        <p:nvSpPr>
          <p:cNvPr id="32" name="Text 29"/>
          <p:cNvSpPr/>
          <p:nvPr/>
        </p:nvSpPr>
        <p:spPr>
          <a:xfrm>
            <a:off x="6190488" y="3364992"/>
            <a:ext cx="2459736" cy="850392"/>
          </a:xfrm>
          <a:prstGeom prst="rect">
            <a:avLst/>
          </a:prstGeom>
          <a:noFill/>
          <a:ln/>
        </p:spPr>
        <p:txBody>
          <a:bodyPr wrap="square" rtlCol="0" anchor="t"/>
          <a:lstStyle/>
          <a:p>
            <a:pPr marL="0" indent="0">
              <a:buNone/>
            </a:pPr>
            <a:r>
              <a:rPr lang="en-US" sz="1050" dirty="0">
                <a:solidFill>
                  <a:srgbClr val="0A1A35"/>
                </a:solidFill>
                <a:latin typeface="Calibri" pitchFamily="34" charset="0"/>
                <a:ea typeface="Calibri" pitchFamily="34" charset="-122"/>
                <a:cs typeface="Calibri" pitchFamily="34" charset="-120"/>
              </a:rPr>
              <a:t>Core IMO team member representing the acquired entity. Provides insider context on target company systems, culture, and relationships. Flags integration friction early.</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GUIDING PRINCIPLES</a:t>
            </a:r>
            <a:endParaRPr lang="en-US" sz="2200" dirty="0"/>
          </a:p>
        </p:txBody>
      </p:sp>
      <p:sp>
        <p:nvSpPr>
          <p:cNvPr id="6" name="Text 3"/>
          <p:cNvSpPr/>
          <p:nvPr/>
        </p:nvSpPr>
        <p:spPr>
          <a:xfrm>
            <a:off x="365760" y="1021882"/>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The decision-making criteria every integration lead must internalize before planning begins</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7</a:t>
            </a:r>
            <a:endParaRPr lang="en-US" sz="900" dirty="0"/>
          </a:p>
        </p:txBody>
      </p:sp>
      <p:sp>
        <p:nvSpPr>
          <p:cNvPr id="9" name="Shape 6"/>
          <p:cNvSpPr/>
          <p:nvPr/>
        </p:nvSpPr>
        <p:spPr>
          <a:xfrm>
            <a:off x="320040" y="142646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0" name="Shape 7"/>
          <p:cNvSpPr/>
          <p:nvPr/>
        </p:nvSpPr>
        <p:spPr>
          <a:xfrm>
            <a:off x="429768" y="1600200"/>
            <a:ext cx="347472" cy="347472"/>
          </a:xfrm>
          <a:prstGeom prst="line">
            <a:avLst/>
          </a:prstGeom>
          <a:solidFill>
            <a:srgbClr val="0A2E6B"/>
          </a:solidFill>
          <a:ln w="12700">
            <a:solidFill>
              <a:srgbClr val="0A2E6B"/>
            </a:solidFill>
            <a:prstDash val="solid"/>
          </a:ln>
        </p:spPr>
        <p:txBody>
          <a:bodyPr/>
          <a:lstStyle/>
          <a:p>
            <a:endParaRPr lang="en-US"/>
          </a:p>
        </p:txBody>
      </p:sp>
      <p:sp>
        <p:nvSpPr>
          <p:cNvPr id="11" name="Text 8"/>
          <p:cNvSpPr/>
          <p:nvPr/>
        </p:nvSpPr>
        <p:spPr>
          <a:xfrm>
            <a:off x="429768" y="160020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01</a:t>
            </a:r>
            <a:endParaRPr lang="en-US" sz="900" dirty="0"/>
          </a:p>
        </p:txBody>
      </p:sp>
      <p:sp>
        <p:nvSpPr>
          <p:cNvPr id="12" name="Text 9"/>
          <p:cNvSpPr/>
          <p:nvPr/>
        </p:nvSpPr>
        <p:spPr>
          <a:xfrm>
            <a:off x="868680" y="137817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One Owner Per Commitment</a:t>
            </a:r>
            <a:endParaRPr lang="en-US" sz="1100" dirty="0"/>
          </a:p>
        </p:txBody>
      </p:sp>
      <p:sp>
        <p:nvSpPr>
          <p:cNvPr id="13" name="Text 10"/>
          <p:cNvSpPr/>
          <p:nvPr/>
        </p:nvSpPr>
        <p:spPr>
          <a:xfrm>
            <a:off x="868680" y="162506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Every task, synergy, and risk has a single named owner. Shared ownership is no ownership. If it doesn't have one name, it doesn't get done.</a:t>
            </a:r>
            <a:endParaRPr lang="en-US" sz="1000" dirty="0"/>
          </a:p>
        </p:txBody>
      </p:sp>
      <p:sp>
        <p:nvSpPr>
          <p:cNvPr id="14" name="Shape 11"/>
          <p:cNvSpPr/>
          <p:nvPr/>
        </p:nvSpPr>
        <p:spPr>
          <a:xfrm>
            <a:off x="4727448" y="142646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5" name="Shape 12"/>
          <p:cNvSpPr/>
          <p:nvPr/>
        </p:nvSpPr>
        <p:spPr>
          <a:xfrm>
            <a:off x="4837176" y="1600200"/>
            <a:ext cx="347472" cy="347472"/>
          </a:xfrm>
          <a:prstGeom prst="line">
            <a:avLst/>
          </a:prstGeom>
          <a:solidFill>
            <a:srgbClr val="0A2E6B"/>
          </a:solidFill>
          <a:ln w="12700">
            <a:solidFill>
              <a:srgbClr val="0A2E6B"/>
            </a:solidFill>
            <a:prstDash val="solid"/>
          </a:ln>
        </p:spPr>
        <p:txBody>
          <a:bodyPr/>
          <a:lstStyle/>
          <a:p>
            <a:endParaRPr lang="en-US"/>
          </a:p>
        </p:txBody>
      </p:sp>
      <p:sp>
        <p:nvSpPr>
          <p:cNvPr id="16" name="Text 13"/>
          <p:cNvSpPr/>
          <p:nvPr/>
        </p:nvSpPr>
        <p:spPr>
          <a:xfrm>
            <a:off x="4837176" y="160020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02</a:t>
            </a:r>
            <a:endParaRPr lang="en-US" sz="900" dirty="0"/>
          </a:p>
        </p:txBody>
      </p:sp>
      <p:sp>
        <p:nvSpPr>
          <p:cNvPr id="17" name="Text 14"/>
          <p:cNvSpPr/>
          <p:nvPr/>
        </p:nvSpPr>
        <p:spPr>
          <a:xfrm>
            <a:off x="5276088" y="137817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Surface Issues Early</a:t>
            </a:r>
            <a:endParaRPr lang="en-US" sz="1100" dirty="0"/>
          </a:p>
        </p:txBody>
      </p:sp>
      <p:sp>
        <p:nvSpPr>
          <p:cNvPr id="18" name="Text 15"/>
          <p:cNvSpPr/>
          <p:nvPr/>
        </p:nvSpPr>
        <p:spPr>
          <a:xfrm>
            <a:off x="5276088" y="162506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A problem raised on Day 5 is a problem. The same problem raised on Day 45 is a crisis. The IMO exists to resolve issues fast — but only if they're surfaced fast.</a:t>
            </a:r>
            <a:endParaRPr lang="en-US" sz="1000" dirty="0"/>
          </a:p>
        </p:txBody>
      </p:sp>
      <p:sp>
        <p:nvSpPr>
          <p:cNvPr id="19" name="Shape 16"/>
          <p:cNvSpPr/>
          <p:nvPr/>
        </p:nvSpPr>
        <p:spPr>
          <a:xfrm>
            <a:off x="320040" y="224942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0" name="Shape 17"/>
          <p:cNvSpPr/>
          <p:nvPr/>
        </p:nvSpPr>
        <p:spPr>
          <a:xfrm>
            <a:off x="429768" y="2423160"/>
            <a:ext cx="347472" cy="347472"/>
          </a:xfrm>
          <a:prstGeom prst="line">
            <a:avLst/>
          </a:prstGeom>
          <a:solidFill>
            <a:srgbClr val="0A2E6B"/>
          </a:solidFill>
          <a:ln w="12700">
            <a:solidFill>
              <a:srgbClr val="0A2E6B"/>
            </a:solidFill>
            <a:prstDash val="solid"/>
          </a:ln>
        </p:spPr>
        <p:txBody>
          <a:bodyPr/>
          <a:lstStyle/>
          <a:p>
            <a:endParaRPr lang="en-US"/>
          </a:p>
        </p:txBody>
      </p:sp>
      <p:sp>
        <p:nvSpPr>
          <p:cNvPr id="21" name="Text 18"/>
          <p:cNvSpPr/>
          <p:nvPr/>
        </p:nvSpPr>
        <p:spPr>
          <a:xfrm>
            <a:off x="429768" y="242316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03</a:t>
            </a:r>
            <a:endParaRPr lang="en-US" sz="900" dirty="0"/>
          </a:p>
        </p:txBody>
      </p:sp>
      <p:sp>
        <p:nvSpPr>
          <p:cNvPr id="22" name="Text 19"/>
          <p:cNvSpPr/>
          <p:nvPr/>
        </p:nvSpPr>
        <p:spPr>
          <a:xfrm>
            <a:off x="868680" y="220113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Plans Are Living Documents</a:t>
            </a:r>
            <a:endParaRPr lang="en-US" sz="1100" dirty="0"/>
          </a:p>
        </p:txBody>
      </p:sp>
      <p:sp>
        <p:nvSpPr>
          <p:cNvPr id="23" name="Text 20"/>
          <p:cNvSpPr/>
          <p:nvPr/>
        </p:nvSpPr>
        <p:spPr>
          <a:xfrm>
            <a:off x="868680" y="244802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Integration plans are updated weekly — not when convenient. A stale plan is a liability. The master plan reflects reality, not what we hoped would happen.</a:t>
            </a:r>
            <a:endParaRPr lang="en-US" sz="1000" dirty="0"/>
          </a:p>
        </p:txBody>
      </p:sp>
      <p:sp>
        <p:nvSpPr>
          <p:cNvPr id="24" name="Shape 21"/>
          <p:cNvSpPr/>
          <p:nvPr/>
        </p:nvSpPr>
        <p:spPr>
          <a:xfrm>
            <a:off x="4727448" y="224942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5" name="Shape 22"/>
          <p:cNvSpPr/>
          <p:nvPr/>
        </p:nvSpPr>
        <p:spPr>
          <a:xfrm>
            <a:off x="4837176" y="2423160"/>
            <a:ext cx="347472" cy="347472"/>
          </a:xfrm>
          <a:prstGeom prst="line">
            <a:avLst/>
          </a:prstGeom>
          <a:solidFill>
            <a:srgbClr val="0A2E6B"/>
          </a:solidFill>
          <a:ln w="12700">
            <a:solidFill>
              <a:srgbClr val="0A2E6B"/>
            </a:solidFill>
            <a:prstDash val="solid"/>
          </a:ln>
        </p:spPr>
        <p:txBody>
          <a:bodyPr/>
          <a:lstStyle/>
          <a:p>
            <a:endParaRPr lang="en-US"/>
          </a:p>
        </p:txBody>
      </p:sp>
      <p:sp>
        <p:nvSpPr>
          <p:cNvPr id="26" name="Text 23"/>
          <p:cNvSpPr/>
          <p:nvPr/>
        </p:nvSpPr>
        <p:spPr>
          <a:xfrm>
            <a:off x="4837176" y="242316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04</a:t>
            </a:r>
            <a:endParaRPr lang="en-US" sz="900" dirty="0"/>
          </a:p>
        </p:txBody>
      </p:sp>
      <p:sp>
        <p:nvSpPr>
          <p:cNvPr id="27" name="Text 24"/>
          <p:cNvSpPr/>
          <p:nvPr/>
        </p:nvSpPr>
        <p:spPr>
          <a:xfrm>
            <a:off x="5276088" y="220113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Separate Synergy from Noise</a:t>
            </a:r>
            <a:endParaRPr lang="en-US" sz="1100" dirty="0"/>
          </a:p>
        </p:txBody>
      </p:sp>
      <p:sp>
        <p:nvSpPr>
          <p:cNvPr id="28" name="Text 25"/>
          <p:cNvSpPr/>
          <p:nvPr/>
        </p:nvSpPr>
        <p:spPr>
          <a:xfrm>
            <a:off x="5276088" y="244802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Synergy revenue and cost savings are tracked separately from organic performance. Blending them hides whether the deal thesis is being delivered.</a:t>
            </a:r>
            <a:endParaRPr lang="en-US" sz="1000" dirty="0"/>
          </a:p>
        </p:txBody>
      </p:sp>
      <p:sp>
        <p:nvSpPr>
          <p:cNvPr id="29" name="Shape 26"/>
          <p:cNvSpPr/>
          <p:nvPr/>
        </p:nvSpPr>
        <p:spPr>
          <a:xfrm>
            <a:off x="320040" y="307238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30" name="Shape 27"/>
          <p:cNvSpPr/>
          <p:nvPr/>
        </p:nvSpPr>
        <p:spPr>
          <a:xfrm>
            <a:off x="429768" y="3246120"/>
            <a:ext cx="347472" cy="347472"/>
          </a:xfrm>
          <a:prstGeom prst="line">
            <a:avLst/>
          </a:prstGeom>
          <a:solidFill>
            <a:srgbClr val="0A2E6B"/>
          </a:solidFill>
          <a:ln w="12700">
            <a:solidFill>
              <a:srgbClr val="0A2E6B"/>
            </a:solidFill>
            <a:prstDash val="solid"/>
          </a:ln>
        </p:spPr>
        <p:txBody>
          <a:bodyPr/>
          <a:lstStyle/>
          <a:p>
            <a:endParaRPr lang="en-US"/>
          </a:p>
        </p:txBody>
      </p:sp>
      <p:sp>
        <p:nvSpPr>
          <p:cNvPr id="31" name="Text 28"/>
          <p:cNvSpPr/>
          <p:nvPr/>
        </p:nvSpPr>
        <p:spPr>
          <a:xfrm>
            <a:off x="429768" y="324612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05</a:t>
            </a:r>
            <a:endParaRPr lang="en-US" sz="900" dirty="0"/>
          </a:p>
        </p:txBody>
      </p:sp>
      <p:sp>
        <p:nvSpPr>
          <p:cNvPr id="32" name="Text 29"/>
          <p:cNvSpPr/>
          <p:nvPr/>
        </p:nvSpPr>
        <p:spPr>
          <a:xfrm>
            <a:off x="868680" y="302409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Gates Are Checkpoints, Not Celebrations</a:t>
            </a:r>
            <a:endParaRPr lang="en-US" sz="1100" dirty="0"/>
          </a:p>
        </p:txBody>
      </p:sp>
      <p:sp>
        <p:nvSpPr>
          <p:cNvPr id="33" name="Text 30"/>
          <p:cNvSpPr/>
          <p:nvPr/>
        </p:nvSpPr>
        <p:spPr>
          <a:xfrm>
            <a:off x="868680" y="327098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Day 30 and Day 100 gate reviews assess reality against plan. Open items are escalated or formally accepted — not glossed over in the interest of declaring success.</a:t>
            </a:r>
            <a:endParaRPr lang="en-US" sz="1000" dirty="0"/>
          </a:p>
        </p:txBody>
      </p:sp>
      <p:sp>
        <p:nvSpPr>
          <p:cNvPr id="34" name="Shape 31"/>
          <p:cNvSpPr/>
          <p:nvPr/>
        </p:nvSpPr>
        <p:spPr>
          <a:xfrm>
            <a:off x="4727448" y="307238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35" name="Shape 32"/>
          <p:cNvSpPr/>
          <p:nvPr/>
        </p:nvSpPr>
        <p:spPr>
          <a:xfrm>
            <a:off x="4837176" y="3246120"/>
            <a:ext cx="347472" cy="347472"/>
          </a:xfrm>
          <a:prstGeom prst="line">
            <a:avLst/>
          </a:prstGeom>
          <a:solidFill>
            <a:srgbClr val="0A2E6B"/>
          </a:solidFill>
          <a:ln w="12700">
            <a:solidFill>
              <a:srgbClr val="0A2E6B"/>
            </a:solidFill>
            <a:prstDash val="solid"/>
          </a:ln>
        </p:spPr>
        <p:txBody>
          <a:bodyPr/>
          <a:lstStyle/>
          <a:p>
            <a:endParaRPr lang="en-US"/>
          </a:p>
        </p:txBody>
      </p:sp>
      <p:sp>
        <p:nvSpPr>
          <p:cNvPr id="36" name="Text 33"/>
          <p:cNvSpPr/>
          <p:nvPr/>
        </p:nvSpPr>
        <p:spPr>
          <a:xfrm>
            <a:off x="4837176" y="324612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06</a:t>
            </a:r>
            <a:endParaRPr lang="en-US" sz="900" dirty="0"/>
          </a:p>
        </p:txBody>
      </p:sp>
      <p:sp>
        <p:nvSpPr>
          <p:cNvPr id="37" name="Text 34"/>
          <p:cNvSpPr/>
          <p:nvPr/>
        </p:nvSpPr>
        <p:spPr>
          <a:xfrm>
            <a:off x="5276088" y="302409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Decisions Escalate, They Don't Stall</a:t>
            </a:r>
            <a:endParaRPr lang="en-US" sz="1100" dirty="0"/>
          </a:p>
        </p:txBody>
      </p:sp>
      <p:sp>
        <p:nvSpPr>
          <p:cNvPr id="38" name="Text 35"/>
          <p:cNvSpPr/>
          <p:nvPr/>
        </p:nvSpPr>
        <p:spPr>
          <a:xfrm>
            <a:off x="5276088" y="327098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A decision that can't be made at the workstream level comes to the IMO. A decision the IMO can't make goes to the Steering Committee. </a:t>
            </a:r>
            <a:endParaRPr lang="en-US" sz="1000" dirty="0"/>
          </a:p>
        </p:txBody>
      </p:sp>
      <p:sp>
        <p:nvSpPr>
          <p:cNvPr id="39" name="Shape 36"/>
          <p:cNvSpPr/>
          <p:nvPr/>
        </p:nvSpPr>
        <p:spPr>
          <a:xfrm>
            <a:off x="320040" y="389534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40" name="Shape 37"/>
          <p:cNvSpPr/>
          <p:nvPr/>
        </p:nvSpPr>
        <p:spPr>
          <a:xfrm>
            <a:off x="429768" y="4069080"/>
            <a:ext cx="347472" cy="347472"/>
          </a:xfrm>
          <a:prstGeom prst="line">
            <a:avLst/>
          </a:prstGeom>
          <a:solidFill>
            <a:srgbClr val="0A2E6B"/>
          </a:solidFill>
          <a:ln w="12700">
            <a:solidFill>
              <a:srgbClr val="0A2E6B"/>
            </a:solidFill>
            <a:prstDash val="solid"/>
          </a:ln>
        </p:spPr>
        <p:txBody>
          <a:bodyPr/>
          <a:lstStyle/>
          <a:p>
            <a:endParaRPr lang="en-US"/>
          </a:p>
        </p:txBody>
      </p:sp>
      <p:sp>
        <p:nvSpPr>
          <p:cNvPr id="41" name="Text 38"/>
          <p:cNvSpPr/>
          <p:nvPr/>
        </p:nvSpPr>
        <p:spPr>
          <a:xfrm>
            <a:off x="429768" y="406908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07</a:t>
            </a:r>
            <a:endParaRPr lang="en-US" sz="900" dirty="0"/>
          </a:p>
        </p:txBody>
      </p:sp>
      <p:sp>
        <p:nvSpPr>
          <p:cNvPr id="42" name="Text 39"/>
          <p:cNvSpPr/>
          <p:nvPr/>
        </p:nvSpPr>
        <p:spPr>
          <a:xfrm>
            <a:off x="868680" y="384705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Inherited Risk Is Managed Risk</a:t>
            </a:r>
            <a:endParaRPr lang="en-US" sz="1100" dirty="0"/>
          </a:p>
        </p:txBody>
      </p:sp>
      <p:sp>
        <p:nvSpPr>
          <p:cNvPr id="43" name="Text 40"/>
          <p:cNvSpPr/>
          <p:nvPr/>
        </p:nvSpPr>
        <p:spPr>
          <a:xfrm>
            <a:off x="868680" y="409394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Every risk surfaced in diligence is owned and tracked from Day 1. Risks that were known and not logged are not surprises. They are failures of governance.</a:t>
            </a:r>
            <a:endParaRPr lang="en-US" sz="1000" dirty="0"/>
          </a:p>
        </p:txBody>
      </p:sp>
      <p:sp>
        <p:nvSpPr>
          <p:cNvPr id="44" name="Shape 41"/>
          <p:cNvSpPr/>
          <p:nvPr/>
        </p:nvSpPr>
        <p:spPr>
          <a:xfrm>
            <a:off x="4727448" y="3895344"/>
            <a:ext cx="4251960" cy="731520"/>
          </a:xfrm>
          <a:prstGeom prst="roundRect">
            <a:avLst>
              <a:gd name="adj" fmla="val 8750"/>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45" name="Shape 42"/>
          <p:cNvSpPr/>
          <p:nvPr/>
        </p:nvSpPr>
        <p:spPr>
          <a:xfrm>
            <a:off x="4837176" y="4069080"/>
            <a:ext cx="347472" cy="347472"/>
          </a:xfrm>
          <a:prstGeom prst="line">
            <a:avLst/>
          </a:prstGeom>
          <a:solidFill>
            <a:srgbClr val="0A2E6B"/>
          </a:solidFill>
          <a:ln w="12700">
            <a:solidFill>
              <a:srgbClr val="0A2E6B"/>
            </a:solidFill>
            <a:prstDash val="solid"/>
          </a:ln>
        </p:spPr>
        <p:txBody>
          <a:bodyPr/>
          <a:lstStyle/>
          <a:p>
            <a:endParaRPr lang="en-US"/>
          </a:p>
        </p:txBody>
      </p:sp>
      <p:sp>
        <p:nvSpPr>
          <p:cNvPr id="46" name="Text 43"/>
          <p:cNvSpPr/>
          <p:nvPr/>
        </p:nvSpPr>
        <p:spPr>
          <a:xfrm>
            <a:off x="4837176" y="4069080"/>
            <a:ext cx="347472" cy="347472"/>
          </a:xfrm>
          <a:prstGeom prst="rect">
            <a:avLst/>
          </a:prstGeom>
          <a:noFill/>
          <a:ln/>
        </p:spPr>
        <p:txBody>
          <a:bodyPr wrap="square" lIns="0" tIns="0" rIns="0" bIns="0" rtlCol="0" anchor="ctr"/>
          <a:lstStyle/>
          <a:p>
            <a:pPr marL="0" indent="0" algn="ctr">
              <a:buNone/>
            </a:pPr>
            <a:r>
              <a:rPr lang="en-US" sz="900" b="1" dirty="0">
                <a:solidFill>
                  <a:srgbClr val="FFD166"/>
                </a:solidFill>
                <a:latin typeface="Cambria" pitchFamily="34" charset="0"/>
                <a:ea typeface="Cambria" pitchFamily="34" charset="-122"/>
                <a:cs typeface="Cambria" pitchFamily="34" charset="-120"/>
              </a:rPr>
              <a:t>08</a:t>
            </a:r>
            <a:endParaRPr lang="en-US" sz="900" dirty="0"/>
          </a:p>
        </p:txBody>
      </p:sp>
      <p:sp>
        <p:nvSpPr>
          <p:cNvPr id="47" name="Text 44"/>
          <p:cNvSpPr/>
          <p:nvPr/>
        </p:nvSpPr>
        <p:spPr>
          <a:xfrm>
            <a:off x="5276088" y="3847058"/>
            <a:ext cx="3575304" cy="256032"/>
          </a:xfrm>
          <a:prstGeom prst="rect">
            <a:avLst/>
          </a:prstGeom>
          <a:noFill/>
          <a:ln/>
        </p:spPr>
        <p:txBody>
          <a:bodyPr wrap="square" rtlCol="0" anchor="ctr"/>
          <a:lstStyle/>
          <a:p>
            <a:pPr marL="0" indent="0">
              <a:buNone/>
            </a:pPr>
            <a:r>
              <a:rPr lang="en-US" sz="1100" b="1" dirty="0">
                <a:solidFill>
                  <a:srgbClr val="0A2E6B"/>
                </a:solidFill>
                <a:latin typeface="Cambria" pitchFamily="34" charset="0"/>
                <a:ea typeface="Cambria" pitchFamily="34" charset="-122"/>
                <a:cs typeface="Cambria" pitchFamily="34" charset="-120"/>
              </a:rPr>
              <a:t>The Playbook Gets Better Every Deal</a:t>
            </a:r>
            <a:endParaRPr lang="en-US" sz="1100" dirty="0"/>
          </a:p>
        </p:txBody>
      </p:sp>
      <p:sp>
        <p:nvSpPr>
          <p:cNvPr id="48" name="Text 45"/>
          <p:cNvSpPr/>
          <p:nvPr/>
        </p:nvSpPr>
        <p:spPr>
          <a:xfrm>
            <a:off x="5276088" y="4093946"/>
            <a:ext cx="3575304" cy="4023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At Day 100, every workstream documents what worked and what didn't. The IMO synthesizes those lessons into the M&amp;A playbook before the team disperses.</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6FB"/>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FFD166"/>
          </a:solidFill>
          <a:ln w="12700">
            <a:solidFill>
              <a:srgbClr val="FFD166"/>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061A3F"/>
          </a:solidFill>
          <a:ln w="12700">
            <a:solidFill>
              <a:srgbClr val="061A3F"/>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CORE MESSAGES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A8A"/>
                </a:solidFill>
                <a:latin typeface="Calibri" pitchFamily="34" charset="0"/>
                <a:ea typeface="Calibri" pitchFamily="34" charset="-122"/>
                <a:cs typeface="Calibri" pitchFamily="34" charset="-120"/>
              </a:rPr>
              <a:t>What every integration lead must be able to communicate about this integration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AAA"/>
                </a:solidFill>
                <a:latin typeface="Calibri" pitchFamily="34" charset="0"/>
                <a:ea typeface="Calibri" pitchFamily="34" charset="-122"/>
                <a:cs typeface="Calibri" pitchFamily="34" charset="-120"/>
              </a:rPr>
              <a:t>© Copyright 100-Day Advisors  |  IMO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A8A"/>
                </a:solidFill>
                <a:latin typeface="Calibri" pitchFamily="34" charset="0"/>
                <a:ea typeface="Calibri" pitchFamily="34" charset="-122"/>
                <a:cs typeface="Calibri" pitchFamily="34" charset="-120"/>
              </a:rPr>
              <a:t>8</a:t>
            </a:r>
            <a:endParaRPr lang="en-US" sz="900" dirty="0"/>
          </a:p>
        </p:txBody>
      </p:sp>
      <p:sp>
        <p:nvSpPr>
          <p:cNvPr id="9" name="Shape 6"/>
          <p:cNvSpPr/>
          <p:nvPr/>
        </p:nvSpPr>
        <p:spPr>
          <a:xfrm>
            <a:off x="320040" y="1426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0" name="Text 7"/>
          <p:cNvSpPr/>
          <p:nvPr/>
        </p:nvSpPr>
        <p:spPr>
          <a:xfrm>
            <a:off x="448056" y="1490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WHY THIS DEAL</a:t>
            </a:r>
            <a:endParaRPr lang="en-US" sz="950" dirty="0"/>
          </a:p>
        </p:txBody>
      </p:sp>
      <p:sp>
        <p:nvSpPr>
          <p:cNvPr id="11" name="Shape 8"/>
          <p:cNvSpPr/>
          <p:nvPr/>
        </p:nvSpPr>
        <p:spPr>
          <a:xfrm>
            <a:off x="448056" y="1728216"/>
            <a:ext cx="3995928" cy="22860"/>
          </a:xfrm>
          <a:prstGeom prst="rect">
            <a:avLst/>
          </a:prstGeom>
          <a:solidFill>
            <a:srgbClr val="FFD166"/>
          </a:solidFill>
          <a:ln w="12700">
            <a:solidFill>
              <a:srgbClr val="FFD166"/>
            </a:solidFill>
            <a:prstDash val="solid"/>
          </a:ln>
        </p:spPr>
        <p:txBody>
          <a:bodyPr/>
          <a:lstStyle/>
          <a:p>
            <a:endParaRPr lang="en-US"/>
          </a:p>
        </p:txBody>
      </p:sp>
      <p:sp>
        <p:nvSpPr>
          <p:cNvPr id="12" name="Text 9"/>
          <p:cNvSpPr/>
          <p:nvPr/>
        </p:nvSpPr>
        <p:spPr>
          <a:xfrm>
            <a:off x="448056" y="1773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This acquisition creates a combined entity with greater scale, capability, and market reach. Integration must deliver the synergies and capabilities the deal was built on.</a:t>
            </a:r>
            <a:endParaRPr lang="en-US" sz="1000" dirty="0"/>
          </a:p>
        </p:txBody>
      </p:sp>
      <p:sp>
        <p:nvSpPr>
          <p:cNvPr id="13" name="Shape 10"/>
          <p:cNvSpPr/>
          <p:nvPr/>
        </p:nvSpPr>
        <p:spPr>
          <a:xfrm>
            <a:off x="4800600" y="1426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4928616" y="1490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WHAT THE IMO DOES</a:t>
            </a:r>
            <a:endParaRPr lang="en-US" sz="950" dirty="0"/>
          </a:p>
        </p:txBody>
      </p:sp>
      <p:sp>
        <p:nvSpPr>
          <p:cNvPr id="15" name="Shape 12"/>
          <p:cNvSpPr/>
          <p:nvPr/>
        </p:nvSpPr>
        <p:spPr>
          <a:xfrm>
            <a:off x="4928616" y="1728216"/>
            <a:ext cx="3995928" cy="22860"/>
          </a:xfrm>
          <a:prstGeom prst="rect">
            <a:avLst/>
          </a:prstGeom>
          <a:solidFill>
            <a:srgbClr val="FFD166"/>
          </a:solidFill>
          <a:ln w="12700">
            <a:solidFill>
              <a:srgbClr val="FFD166"/>
            </a:solidFill>
            <a:prstDash val="solid"/>
          </a:ln>
        </p:spPr>
        <p:txBody>
          <a:bodyPr/>
          <a:lstStyle/>
          <a:p>
            <a:endParaRPr lang="en-US"/>
          </a:p>
        </p:txBody>
      </p:sp>
      <p:sp>
        <p:nvSpPr>
          <p:cNvPr id="16" name="Text 13"/>
          <p:cNvSpPr/>
          <p:nvPr/>
        </p:nvSpPr>
        <p:spPr>
          <a:xfrm>
            <a:off x="4928616" y="1773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The IMO coordinates — it does not execute. Workstream leads own their plans. The IMO owns the master plan, the RAID log, the gate reviews, and the escalation path.</a:t>
            </a:r>
            <a:endParaRPr lang="en-US" sz="1000" dirty="0"/>
          </a:p>
        </p:txBody>
      </p:sp>
      <p:sp>
        <p:nvSpPr>
          <p:cNvPr id="17" name="Shape 14"/>
          <p:cNvSpPr/>
          <p:nvPr/>
        </p:nvSpPr>
        <p:spPr>
          <a:xfrm>
            <a:off x="320040" y="2569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448056" y="2633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WHAT CHANGES ON DAY 1</a:t>
            </a:r>
            <a:endParaRPr lang="en-US" sz="950" dirty="0"/>
          </a:p>
        </p:txBody>
      </p:sp>
      <p:sp>
        <p:nvSpPr>
          <p:cNvPr id="19" name="Shape 16"/>
          <p:cNvSpPr/>
          <p:nvPr/>
        </p:nvSpPr>
        <p:spPr>
          <a:xfrm>
            <a:off x="448056" y="2871216"/>
            <a:ext cx="3995928" cy="22860"/>
          </a:xfrm>
          <a:prstGeom prst="rect">
            <a:avLst/>
          </a:prstGeom>
          <a:solidFill>
            <a:srgbClr val="FFD166"/>
          </a:solidFill>
          <a:ln w="12700">
            <a:solidFill>
              <a:srgbClr val="FFD166"/>
            </a:solidFill>
            <a:prstDash val="solid"/>
          </a:ln>
        </p:spPr>
        <p:txBody>
          <a:bodyPr/>
          <a:lstStyle/>
          <a:p>
            <a:endParaRPr lang="en-US"/>
          </a:p>
        </p:txBody>
      </p:sp>
      <p:sp>
        <p:nvSpPr>
          <p:cNvPr id="20" name="Text 17"/>
          <p:cNvSpPr/>
          <p:nvPr/>
        </p:nvSpPr>
        <p:spPr>
          <a:xfrm>
            <a:off x="448056" y="2916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The war room is active. Status reporting on execution begins. Every workstream lead has confirmed tasks, owners, and an escalation path before close of business.</a:t>
            </a:r>
            <a:endParaRPr lang="en-US" sz="1000" dirty="0"/>
          </a:p>
        </p:txBody>
      </p:sp>
      <p:sp>
        <p:nvSpPr>
          <p:cNvPr id="21" name="Shape 18"/>
          <p:cNvSpPr/>
          <p:nvPr/>
        </p:nvSpPr>
        <p:spPr>
          <a:xfrm>
            <a:off x="4800600" y="2569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4928616" y="2633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HOW DECISIONS GET MADE</a:t>
            </a:r>
            <a:endParaRPr lang="en-US" sz="950" dirty="0"/>
          </a:p>
        </p:txBody>
      </p:sp>
      <p:sp>
        <p:nvSpPr>
          <p:cNvPr id="23" name="Shape 20"/>
          <p:cNvSpPr/>
          <p:nvPr/>
        </p:nvSpPr>
        <p:spPr>
          <a:xfrm>
            <a:off x="4928616" y="2871216"/>
            <a:ext cx="3995928" cy="22860"/>
          </a:xfrm>
          <a:prstGeom prst="rect">
            <a:avLst/>
          </a:prstGeom>
          <a:solidFill>
            <a:srgbClr val="FFD166"/>
          </a:solidFill>
          <a:ln w="12700">
            <a:solidFill>
              <a:srgbClr val="FFD166"/>
            </a:solidFill>
            <a:prstDash val="solid"/>
          </a:ln>
        </p:spPr>
        <p:txBody>
          <a:bodyPr/>
          <a:lstStyle/>
          <a:p>
            <a:endParaRPr lang="en-US"/>
          </a:p>
        </p:txBody>
      </p:sp>
      <p:sp>
        <p:nvSpPr>
          <p:cNvPr id="24" name="Text 21"/>
          <p:cNvSpPr/>
          <p:nvPr/>
        </p:nvSpPr>
        <p:spPr>
          <a:xfrm>
            <a:off x="4928616" y="2916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Workstream issues resolve at the workstream level. Cross-workstream blockers escalate to the IMO. Material risks and decisions that exceed IMO authority go to the Steering Committee.</a:t>
            </a:r>
            <a:endParaRPr lang="en-US" sz="1000" dirty="0"/>
          </a:p>
        </p:txBody>
      </p:sp>
      <p:sp>
        <p:nvSpPr>
          <p:cNvPr id="25" name="Shape 22"/>
          <p:cNvSpPr/>
          <p:nvPr/>
        </p:nvSpPr>
        <p:spPr>
          <a:xfrm>
            <a:off x="320040" y="3712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26" name="Text 23"/>
          <p:cNvSpPr/>
          <p:nvPr/>
        </p:nvSpPr>
        <p:spPr>
          <a:xfrm>
            <a:off x="448056" y="3776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WHAT WE ASK OF LEADS</a:t>
            </a:r>
            <a:endParaRPr lang="en-US" sz="950" dirty="0"/>
          </a:p>
        </p:txBody>
      </p:sp>
      <p:sp>
        <p:nvSpPr>
          <p:cNvPr id="27" name="Shape 24"/>
          <p:cNvSpPr/>
          <p:nvPr/>
        </p:nvSpPr>
        <p:spPr>
          <a:xfrm>
            <a:off x="448056" y="4014216"/>
            <a:ext cx="3995928" cy="22860"/>
          </a:xfrm>
          <a:prstGeom prst="rect">
            <a:avLst/>
          </a:prstGeom>
          <a:solidFill>
            <a:srgbClr val="FFD166"/>
          </a:solidFill>
          <a:ln w="12700">
            <a:solidFill>
              <a:srgbClr val="FFD166"/>
            </a:solidFill>
            <a:prstDash val="solid"/>
          </a:ln>
        </p:spPr>
        <p:txBody>
          <a:bodyPr/>
          <a:lstStyle/>
          <a:p>
            <a:endParaRPr lang="en-US"/>
          </a:p>
        </p:txBody>
      </p:sp>
      <p:sp>
        <p:nvSpPr>
          <p:cNvPr id="28" name="Text 25"/>
          <p:cNvSpPr/>
          <p:nvPr/>
        </p:nvSpPr>
        <p:spPr>
          <a:xfrm>
            <a:off x="448056" y="4059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Update your plan weekly. Log every risk the moment it appears. Escalate blockers within 24 hours. Never let a problem age. The IMO cannot resolve what it cannot see.</a:t>
            </a:r>
            <a:endParaRPr lang="en-US" sz="1000" dirty="0"/>
          </a:p>
        </p:txBody>
      </p:sp>
      <p:sp>
        <p:nvSpPr>
          <p:cNvPr id="29" name="Shape 26"/>
          <p:cNvSpPr/>
          <p:nvPr/>
        </p:nvSpPr>
        <p:spPr>
          <a:xfrm>
            <a:off x="4800600" y="3712464"/>
            <a:ext cx="4251960" cy="1069848"/>
          </a:xfrm>
          <a:prstGeom prst="roundRect">
            <a:avLst>
              <a:gd name="adj" fmla="val 5983"/>
            </a:avLst>
          </a:prstGeom>
          <a:solidFill>
            <a:srgbClr val="FFFFFF"/>
          </a:solidFill>
          <a:ln w="12700">
            <a:solidFill>
              <a:srgbClr val="C8D8F0"/>
            </a:solidFill>
            <a:prstDash val="solid"/>
          </a:ln>
          <a:effectLst>
            <a:outerShdw blurRad="63500" dist="25400" dir="2700000" algn="bl" rotWithShape="0">
              <a:srgbClr val="000000">
                <a:alpha val="8000"/>
              </a:srgbClr>
            </a:outerShdw>
          </a:effectLst>
        </p:spPr>
        <p:txBody>
          <a:bodyPr/>
          <a:lstStyle/>
          <a:p>
            <a:endParaRPr lang="en-US"/>
          </a:p>
        </p:txBody>
      </p:sp>
      <p:sp>
        <p:nvSpPr>
          <p:cNvPr id="30" name="Text 27"/>
          <p:cNvSpPr/>
          <p:nvPr/>
        </p:nvSpPr>
        <p:spPr>
          <a:xfrm>
            <a:off x="4928616" y="3776472"/>
            <a:ext cx="3995928" cy="237744"/>
          </a:xfrm>
          <a:prstGeom prst="rect">
            <a:avLst/>
          </a:prstGeom>
          <a:noFill/>
          <a:ln/>
        </p:spPr>
        <p:txBody>
          <a:bodyPr wrap="square" rtlCol="0" anchor="ctr"/>
          <a:lstStyle/>
          <a:p>
            <a:pPr marL="0" indent="0">
              <a:buNone/>
            </a:pPr>
            <a:r>
              <a:rPr lang="en-US" sz="950" b="1" kern="0" spc="40" dirty="0">
                <a:solidFill>
                  <a:srgbClr val="0A2E6B"/>
                </a:solidFill>
                <a:latin typeface="Cambria" pitchFamily="34" charset="0"/>
                <a:ea typeface="Cambria" pitchFamily="34" charset="-122"/>
                <a:cs typeface="Cambria" pitchFamily="34" charset="-120"/>
              </a:rPr>
              <a:t>WHEN THIS IS COMPLETE</a:t>
            </a:r>
            <a:endParaRPr lang="en-US" sz="950" dirty="0"/>
          </a:p>
        </p:txBody>
      </p:sp>
      <p:sp>
        <p:nvSpPr>
          <p:cNvPr id="31" name="Shape 28"/>
          <p:cNvSpPr/>
          <p:nvPr/>
        </p:nvSpPr>
        <p:spPr>
          <a:xfrm>
            <a:off x="4928616" y="4014216"/>
            <a:ext cx="3995928" cy="22860"/>
          </a:xfrm>
          <a:prstGeom prst="rect">
            <a:avLst/>
          </a:prstGeom>
          <a:solidFill>
            <a:srgbClr val="FFD166"/>
          </a:solidFill>
          <a:ln w="12700">
            <a:solidFill>
              <a:srgbClr val="FFD166"/>
            </a:solidFill>
            <a:prstDash val="solid"/>
          </a:ln>
        </p:spPr>
        <p:txBody>
          <a:bodyPr/>
          <a:lstStyle/>
          <a:p>
            <a:endParaRPr lang="en-US"/>
          </a:p>
        </p:txBody>
      </p:sp>
      <p:sp>
        <p:nvSpPr>
          <p:cNvPr id="32" name="Text 29"/>
          <p:cNvSpPr/>
          <p:nvPr/>
        </p:nvSpPr>
        <p:spPr>
          <a:xfrm>
            <a:off x="4928616" y="4059936"/>
            <a:ext cx="3995928" cy="630936"/>
          </a:xfrm>
          <a:prstGeom prst="rect">
            <a:avLst/>
          </a:prstGeom>
          <a:noFill/>
          <a:ln/>
        </p:spPr>
        <p:txBody>
          <a:bodyPr wrap="square" rtlCol="0" anchor="t"/>
          <a:lstStyle/>
          <a:p>
            <a:pPr marL="0" indent="0">
              <a:buNone/>
            </a:pPr>
            <a:r>
              <a:rPr lang="en-US" sz="1000" dirty="0">
                <a:solidFill>
                  <a:srgbClr val="0A1A35"/>
                </a:solidFill>
                <a:latin typeface="Calibri" pitchFamily="34" charset="0"/>
                <a:ea typeface="Calibri" pitchFamily="34" charset="-122"/>
                <a:cs typeface="Calibri" pitchFamily="34" charset="-120"/>
              </a:rPr>
              <a:t>The integration closes at Day 100. Every workstream is certified complete or formally deferred. Every open item has a named BAU owner. Lessons are recorded in the playbook.</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2264</Words>
  <Application>Microsoft Office PowerPoint</Application>
  <PresentationFormat>On-screen Show (16:9)</PresentationFormat>
  <Paragraphs>227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IMO Integration Kickoff</dc:title>
  <dc:subject>PptxGenJS Presentation</dc:subject>
  <dc:creator>100 Day Advisors</dc:creator>
  <cp:lastModifiedBy>Joseph Aberger</cp:lastModifiedBy>
  <cp:revision>4</cp:revision>
  <dcterms:created xsi:type="dcterms:W3CDTF">2026-06-12T23:52:46Z</dcterms:created>
  <dcterms:modified xsi:type="dcterms:W3CDTF">2026-07-24T15:46:43Z</dcterms:modified>
</cp:coreProperties>
</file>