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41" d="100"/>
          <a:sy n="141" d="100"/>
        </p:scale>
        <p:origin x="66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59799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F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640080" y="1005840"/>
            <a:ext cx="78638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kern="0" spc="3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INTEGRATION END STATES</a:t>
            </a:r>
            <a:endParaRPr lang="en-US" sz="3400" dirty="0"/>
          </a:p>
        </p:txBody>
      </p:sp>
      <p:sp>
        <p:nvSpPr>
          <p:cNvPr id="6" name="Shape 4"/>
          <p:cNvSpPr/>
          <p:nvPr/>
        </p:nvSpPr>
        <p:spPr>
          <a:xfrm>
            <a:off x="2194560" y="3090672"/>
            <a:ext cx="1508760" cy="384048"/>
          </a:xfrm>
          <a:prstGeom prst="roundRect">
            <a:avLst>
              <a:gd name="adj" fmla="val 14286"/>
            </a:avLst>
          </a:prstGeom>
          <a:solidFill>
            <a:srgbClr val="DCFCE7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2194560" y="3090672"/>
            <a:ext cx="1508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Accomplished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3931920" y="3090672"/>
            <a:ext cx="1508760" cy="384048"/>
          </a:xfrm>
          <a:prstGeom prst="roundRect">
            <a:avLst>
              <a:gd name="adj" fmla="val 14286"/>
            </a:avLst>
          </a:prstGeom>
          <a:solidFill>
            <a:srgbClr val="FEF3C7"/>
          </a:solidFill>
          <a:ln w="12700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3931920" y="3090672"/>
            <a:ext cx="1508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C9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Progress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669280" y="3090672"/>
            <a:ext cx="1508760" cy="384048"/>
          </a:xfrm>
          <a:prstGeom prst="roundRect">
            <a:avLst>
              <a:gd name="adj" fmla="val 14286"/>
            </a:avLst>
          </a:prstGeom>
          <a:solidFill>
            <a:srgbClr val="FEE2E2"/>
          </a:solidFill>
          <a:ln w="12700">
            <a:solidFill>
              <a:srgbClr val="B91C1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669280" y="3090672"/>
            <a:ext cx="1508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B9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Yet Due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0" y="4754880"/>
            <a:ext cx="9144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7A8F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Copyright 100-Day Advisors  |  Integration End States</a:t>
            </a:r>
            <a:endParaRPr lang="en-US" sz="9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F7CE7C1-72FC-D49D-4579-4594487177C5}"/>
              </a:ext>
            </a:extLst>
          </p:cNvPr>
          <p:cNvSpPr txBox="1"/>
          <p:nvPr/>
        </p:nvSpPr>
        <p:spPr>
          <a:xfrm>
            <a:off x="0" y="1847915"/>
            <a:ext cx="9144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C9A84C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itchFamily="34" charset="-120"/>
              </a:rPr>
              <a:t>DAY 30 STATUS REPORT</a:t>
            </a:r>
            <a:endParaRPr lang="en-US" sz="36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Text 3">
            <a:extLst>
              <a:ext uri="{FF2B5EF4-FFF2-40B4-BE49-F238E27FC236}">
                <a16:creationId xmlns:a16="http://schemas.microsoft.com/office/drawing/2014/main" id="{38B72344-A7E4-0FEF-77E0-DFFCF7AB2336}"/>
              </a:ext>
            </a:extLst>
          </p:cNvPr>
          <p:cNvSpPr/>
          <p:nvPr/>
        </p:nvSpPr>
        <p:spPr>
          <a:xfrm>
            <a:off x="13854" y="4159069"/>
            <a:ext cx="9116291" cy="64298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kern="0" spc="2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100-DAY POST-MERGER INTEGRATION PLAYBOOK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F1F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640080" y="914400"/>
            <a:ext cx="7863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DAY 30: WHAT'S WORKING,</a:t>
            </a:r>
            <a:endParaRPr lang="en-US" sz="3000" dirty="0"/>
          </a:p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COMES NEXT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1097280" y="2221992"/>
            <a:ext cx="182880" cy="18288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371600" y="2148840"/>
            <a:ext cx="6675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Day 1 and Week 1 end states achieved across every workstream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1097280" y="2697480"/>
            <a:ext cx="182880" cy="18288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1371600" y="2624328"/>
            <a:ext cx="6675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is the standout — all end state items fully accomplished at Day 30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1097280" y="3172968"/>
            <a:ext cx="182880" cy="182880"/>
          </a:xfrm>
          <a:prstGeom prst="ellipse">
            <a:avLst/>
          </a:prstGeom>
          <a:solidFill>
            <a:srgbClr val="C97B00"/>
          </a:solidFill>
          <a:ln w="12700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1371600" y="3099816"/>
            <a:ext cx="6675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HR, IT, Sales, Legal, and IMO are on track with active in-progress items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1097280" y="3648456"/>
            <a:ext cx="182880" cy="182880"/>
          </a:xfrm>
          <a:prstGeom prst="ellipse">
            <a:avLst/>
          </a:prstGeom>
          <a:solidFill>
            <a:srgbClr val="B91C1C"/>
          </a:solidFill>
          <a:ln w="12700">
            <a:solidFill>
              <a:srgbClr val="B91C1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1371600" y="3575304"/>
            <a:ext cx="6675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100 gate deliverables — retrospectives, close-out reports, BAU handoffs — are not yet due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1097280" y="4123944"/>
            <a:ext cx="182880" cy="182880"/>
          </a:xfrm>
          <a:prstGeom prst="ellipse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1371600" y="4050792"/>
            <a:ext cx="6675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Priority: journalist correction briefings (Comms) and government contract novation (Legal)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0" y="4754880"/>
            <a:ext cx="9144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7A8F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Copyright 100-Day Advisors  |  Integration End States</a:t>
            </a:r>
            <a:endParaRPr lang="en-US" sz="900" dirty="0"/>
          </a:p>
        </p:txBody>
      </p:sp>
      <p:sp>
        <p:nvSpPr>
          <p:cNvPr id="15" name="Text 55">
            <a:extLst>
              <a:ext uri="{FF2B5EF4-FFF2-40B4-BE49-F238E27FC236}">
                <a16:creationId xmlns:a16="http://schemas.microsoft.com/office/drawing/2014/main" id="{45431AD5-A35D-EC89-0470-F597BEE1A1BC}"/>
              </a:ext>
            </a:extLst>
          </p:cNvPr>
          <p:cNvSpPr/>
          <p:nvPr/>
        </p:nvSpPr>
        <p:spPr>
          <a:xfrm>
            <a:off x="8686800" y="4864608"/>
            <a:ext cx="3657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F1F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1384665"/>
            <a:ext cx="9144000" cy="54864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2784348"/>
            <a:ext cx="9144000" cy="54864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267789" y="1691640"/>
            <a:ext cx="8797834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4800" b="1" i="1" kern="0" spc="800" dirty="0">
                <a:solidFill>
                  <a:srgbClr val="C9A84C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itchFamily="34" charset="-120"/>
              </a:rPr>
              <a:t>100-DAY</a:t>
            </a:r>
            <a:r>
              <a:rPr lang="en-US" sz="4800" b="1" kern="0" spc="800" dirty="0">
                <a:solidFill>
                  <a:srgbClr val="C9A84C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itchFamily="34" charset="-120"/>
              </a:rPr>
              <a:t> </a:t>
            </a:r>
            <a:r>
              <a:rPr lang="en-US" sz="4800" b="1" kern="0" spc="100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itchFamily="34" charset="-120"/>
              </a:rPr>
              <a:t>ADVISORS</a:t>
            </a:r>
            <a:endParaRPr lang="en-US" sz="4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algn="ctr">
              <a:buNone/>
            </a:pPr>
            <a:endParaRPr lang="en-US" sz="4800" dirty="0"/>
          </a:p>
        </p:txBody>
      </p:sp>
      <p:sp>
        <p:nvSpPr>
          <p:cNvPr id="6" name="Text 4"/>
          <p:cNvSpPr/>
          <p:nvPr/>
        </p:nvSpPr>
        <p:spPr>
          <a:xfrm>
            <a:off x="0" y="2290572"/>
            <a:ext cx="9144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i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Accelerating M&amp;A Integrations 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7" name="Text 5"/>
          <p:cNvSpPr/>
          <p:nvPr/>
        </p:nvSpPr>
        <p:spPr>
          <a:xfrm>
            <a:off x="1371600" y="4160520"/>
            <a:ext cx="6400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MandAPlaybook.com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371600" y="4498848"/>
            <a:ext cx="6400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AA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inquiries@MandAPlaybook.com</a:t>
            </a:r>
            <a:endParaRPr lang="en-US" sz="1200" dirty="0"/>
          </a:p>
        </p:txBody>
      </p:sp>
      <p:sp>
        <p:nvSpPr>
          <p:cNvPr id="9" name="Text 55">
            <a:extLst>
              <a:ext uri="{FF2B5EF4-FFF2-40B4-BE49-F238E27FC236}">
                <a16:creationId xmlns:a16="http://schemas.microsoft.com/office/drawing/2014/main" id="{67BDBD99-FB1C-337E-5264-2D2B66BCCDC7}"/>
              </a:ext>
            </a:extLst>
          </p:cNvPr>
          <p:cNvSpPr/>
          <p:nvPr/>
        </p:nvSpPr>
        <p:spPr>
          <a:xfrm>
            <a:off x="8686800" y="4864608"/>
            <a:ext cx="3657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F1F38"/>
          </a:solidFill>
          <a:ln w="12700">
            <a:solidFill>
              <a:srgbClr val="0F1F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914400"/>
            <a:ext cx="9144000" cy="64008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65760" y="91440"/>
            <a:ext cx="84124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END STATE SCORECARD — DAY 30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365760" y="53035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AA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Summary status across all seven workstreams — 28 end states tracked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182880" y="1371600"/>
            <a:ext cx="8778240" cy="0"/>
          </a:xfrm>
          <a:prstGeom prst="line">
            <a:avLst/>
          </a:prstGeom>
          <a:noFill/>
          <a:ln w="12700">
            <a:solidFill>
              <a:srgbClr val="D1D9E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182880" y="1115568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Workstream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2011680" y="1115568"/>
            <a:ext cx="1371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Accomplished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383280" y="1115568"/>
            <a:ext cx="1371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◑ In Progress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4754880" y="1115568"/>
            <a:ext cx="1371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○ Not Yet Due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6126480" y="1115568"/>
            <a:ext cx="3200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Overall Status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137160" y="1389888"/>
            <a:ext cx="8869680" cy="457200"/>
          </a:xfrm>
          <a:prstGeom prst="rect">
            <a:avLst/>
          </a:prstGeom>
          <a:solidFill>
            <a:srgbClr val="F9FAFB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182880" y="1536192"/>
            <a:ext cx="128016" cy="128016"/>
          </a:xfrm>
          <a:prstGeom prst="ellipse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365760" y="1426464"/>
            <a:ext cx="1645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F1F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 Resources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2331720" y="1481328"/>
            <a:ext cx="731520" cy="274320"/>
          </a:xfrm>
          <a:prstGeom prst="roundRect">
            <a:avLst>
              <a:gd name="adj" fmla="val 16667"/>
            </a:avLst>
          </a:prstGeom>
          <a:solidFill>
            <a:srgbClr val="DCFCE7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2331720" y="1481328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3703320" y="1481328"/>
            <a:ext cx="731520" cy="274320"/>
          </a:xfrm>
          <a:prstGeom prst="roundRect">
            <a:avLst>
              <a:gd name="adj" fmla="val 16667"/>
            </a:avLst>
          </a:prstGeom>
          <a:solidFill>
            <a:srgbClr val="FEF3C7"/>
          </a:solidFill>
          <a:ln w="12700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3703320" y="1481328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C9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5074920" y="1481328"/>
            <a:ext cx="731520" cy="274320"/>
          </a:xfrm>
          <a:prstGeom prst="roundRect">
            <a:avLst>
              <a:gd name="adj" fmla="val 16667"/>
            </a:avLst>
          </a:prstGeom>
          <a:solidFill>
            <a:srgbClr val="FEE2E2"/>
          </a:solidFill>
          <a:ln w="12700">
            <a:solidFill>
              <a:srgbClr val="B91C1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5074920" y="1481328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B9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6172200" y="1554480"/>
            <a:ext cx="2743200" cy="182880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6172200" y="1554480"/>
            <a:ext cx="1028700" cy="182880"/>
          </a:xfrm>
          <a:prstGeom prst="rect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7200900" y="1554480"/>
            <a:ext cx="1028700" cy="182880"/>
          </a:xfrm>
          <a:prstGeom prst="rect">
            <a:avLst/>
          </a:prstGeom>
          <a:solidFill>
            <a:srgbClr val="C97B00"/>
          </a:solidFill>
          <a:ln w="12700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8961120" y="1426464"/>
            <a:ext cx="411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38%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137160" y="1865376"/>
            <a:ext cx="8869680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Shape 24"/>
          <p:cNvSpPr/>
          <p:nvPr/>
        </p:nvSpPr>
        <p:spPr>
          <a:xfrm>
            <a:off x="182880" y="2011680"/>
            <a:ext cx="128016" cy="128016"/>
          </a:xfrm>
          <a:prstGeom prst="ellipse">
            <a:avLst/>
          </a:prstGeom>
          <a:solidFill>
            <a:srgbClr val="0F1F38"/>
          </a:solidFill>
          <a:ln w="12700">
            <a:solidFill>
              <a:srgbClr val="0F1F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365760" y="1901952"/>
            <a:ext cx="1645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F1F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Information Technology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2331720" y="1956816"/>
            <a:ext cx="731520" cy="274320"/>
          </a:xfrm>
          <a:prstGeom prst="roundRect">
            <a:avLst>
              <a:gd name="adj" fmla="val 16667"/>
            </a:avLst>
          </a:prstGeom>
          <a:solidFill>
            <a:srgbClr val="DCFCE7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2331720" y="1956816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3703320" y="1956816"/>
            <a:ext cx="731520" cy="274320"/>
          </a:xfrm>
          <a:prstGeom prst="roundRect">
            <a:avLst>
              <a:gd name="adj" fmla="val 16667"/>
            </a:avLst>
          </a:prstGeom>
          <a:solidFill>
            <a:srgbClr val="FEF3C7"/>
          </a:solidFill>
          <a:ln w="12700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3703320" y="1956816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C9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5074920" y="1956816"/>
            <a:ext cx="731520" cy="274320"/>
          </a:xfrm>
          <a:prstGeom prst="roundRect">
            <a:avLst>
              <a:gd name="adj" fmla="val 16667"/>
            </a:avLst>
          </a:prstGeom>
          <a:solidFill>
            <a:srgbClr val="FEE2E2"/>
          </a:solidFill>
          <a:ln w="12700">
            <a:solidFill>
              <a:srgbClr val="B91C1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5074920" y="1956816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B9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6172200" y="2029968"/>
            <a:ext cx="2743200" cy="182880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Shape 33"/>
          <p:cNvSpPr/>
          <p:nvPr/>
        </p:nvSpPr>
        <p:spPr>
          <a:xfrm>
            <a:off x="6172200" y="2029968"/>
            <a:ext cx="685800" cy="182880"/>
          </a:xfrm>
          <a:prstGeom prst="rect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Shape 34"/>
          <p:cNvSpPr/>
          <p:nvPr/>
        </p:nvSpPr>
        <p:spPr>
          <a:xfrm>
            <a:off x="6858000" y="2029968"/>
            <a:ext cx="1028700" cy="182880"/>
          </a:xfrm>
          <a:prstGeom prst="rect">
            <a:avLst/>
          </a:prstGeom>
          <a:solidFill>
            <a:srgbClr val="C97B00"/>
          </a:solidFill>
          <a:ln w="12700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8961120" y="1901952"/>
            <a:ext cx="411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25%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137160" y="2340864"/>
            <a:ext cx="8869680" cy="457200"/>
          </a:xfrm>
          <a:prstGeom prst="rect">
            <a:avLst/>
          </a:prstGeom>
          <a:solidFill>
            <a:srgbClr val="F9FAFB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Shape 37"/>
          <p:cNvSpPr/>
          <p:nvPr/>
        </p:nvSpPr>
        <p:spPr>
          <a:xfrm>
            <a:off x="182880" y="2487168"/>
            <a:ext cx="128016" cy="128016"/>
          </a:xfrm>
          <a:prstGeom prst="ellipse">
            <a:avLst/>
          </a:prstGeom>
          <a:solidFill>
            <a:srgbClr val="1A4731"/>
          </a:solidFill>
          <a:ln w="12700">
            <a:solidFill>
              <a:srgbClr val="1A473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 38"/>
          <p:cNvSpPr/>
          <p:nvPr/>
        </p:nvSpPr>
        <p:spPr>
          <a:xfrm>
            <a:off x="365760" y="2377440"/>
            <a:ext cx="1645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F1F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</a:t>
            </a:r>
            <a:endParaRPr lang="en-US" sz="1000" dirty="0"/>
          </a:p>
        </p:txBody>
      </p:sp>
      <p:sp>
        <p:nvSpPr>
          <p:cNvPr id="41" name="Shape 39"/>
          <p:cNvSpPr/>
          <p:nvPr/>
        </p:nvSpPr>
        <p:spPr>
          <a:xfrm>
            <a:off x="2331720" y="2432304"/>
            <a:ext cx="731520" cy="274320"/>
          </a:xfrm>
          <a:prstGeom prst="roundRect">
            <a:avLst>
              <a:gd name="adj" fmla="val 16667"/>
            </a:avLst>
          </a:prstGeom>
          <a:solidFill>
            <a:srgbClr val="DCFCE7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Text 40"/>
          <p:cNvSpPr/>
          <p:nvPr/>
        </p:nvSpPr>
        <p:spPr>
          <a:xfrm>
            <a:off x="2331720" y="2432304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43" name="Text 41"/>
          <p:cNvSpPr/>
          <p:nvPr/>
        </p:nvSpPr>
        <p:spPr>
          <a:xfrm>
            <a:off x="3383280" y="2377440"/>
            <a:ext cx="1371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1100" dirty="0"/>
          </a:p>
        </p:txBody>
      </p:sp>
      <p:sp>
        <p:nvSpPr>
          <p:cNvPr id="44" name="Text 42"/>
          <p:cNvSpPr/>
          <p:nvPr/>
        </p:nvSpPr>
        <p:spPr>
          <a:xfrm>
            <a:off x="4754880" y="2377440"/>
            <a:ext cx="1371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1100" dirty="0"/>
          </a:p>
        </p:txBody>
      </p:sp>
      <p:sp>
        <p:nvSpPr>
          <p:cNvPr id="45" name="Shape 43"/>
          <p:cNvSpPr/>
          <p:nvPr/>
        </p:nvSpPr>
        <p:spPr>
          <a:xfrm>
            <a:off x="6172200" y="2505456"/>
            <a:ext cx="2743200" cy="182880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Shape 44"/>
          <p:cNvSpPr/>
          <p:nvPr/>
        </p:nvSpPr>
        <p:spPr>
          <a:xfrm>
            <a:off x="6172200" y="2505456"/>
            <a:ext cx="2743200" cy="182880"/>
          </a:xfrm>
          <a:prstGeom prst="rect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 45"/>
          <p:cNvSpPr/>
          <p:nvPr/>
        </p:nvSpPr>
        <p:spPr>
          <a:xfrm>
            <a:off x="8961120" y="2377440"/>
            <a:ext cx="411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100%</a:t>
            </a:r>
            <a:endParaRPr lang="en-US" sz="900" dirty="0"/>
          </a:p>
        </p:txBody>
      </p:sp>
      <p:sp>
        <p:nvSpPr>
          <p:cNvPr id="48" name="Shape 46"/>
          <p:cNvSpPr/>
          <p:nvPr/>
        </p:nvSpPr>
        <p:spPr>
          <a:xfrm>
            <a:off x="137160" y="2816352"/>
            <a:ext cx="8869680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Shape 47"/>
          <p:cNvSpPr/>
          <p:nvPr/>
        </p:nvSpPr>
        <p:spPr>
          <a:xfrm>
            <a:off x="182880" y="2962656"/>
            <a:ext cx="128016" cy="128016"/>
          </a:xfrm>
          <a:prstGeom prst="ellipse">
            <a:avLst/>
          </a:prstGeom>
          <a:solidFill>
            <a:srgbClr val="6B1A1A"/>
          </a:solidFill>
          <a:ln w="12700">
            <a:solidFill>
              <a:srgbClr val="6B1A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Text 48"/>
          <p:cNvSpPr/>
          <p:nvPr/>
        </p:nvSpPr>
        <p:spPr>
          <a:xfrm>
            <a:off x="365760" y="2852928"/>
            <a:ext cx="1645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F1F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Legal</a:t>
            </a:r>
            <a:endParaRPr lang="en-US" sz="1000" dirty="0"/>
          </a:p>
        </p:txBody>
      </p:sp>
      <p:sp>
        <p:nvSpPr>
          <p:cNvPr id="51" name="Shape 49"/>
          <p:cNvSpPr/>
          <p:nvPr/>
        </p:nvSpPr>
        <p:spPr>
          <a:xfrm>
            <a:off x="2331720" y="2907792"/>
            <a:ext cx="731520" cy="274320"/>
          </a:xfrm>
          <a:prstGeom prst="roundRect">
            <a:avLst>
              <a:gd name="adj" fmla="val 16667"/>
            </a:avLst>
          </a:prstGeom>
          <a:solidFill>
            <a:srgbClr val="DCFCE7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2" name="Text 50"/>
          <p:cNvSpPr/>
          <p:nvPr/>
        </p:nvSpPr>
        <p:spPr>
          <a:xfrm>
            <a:off x="2331720" y="290779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53" name="Shape 51"/>
          <p:cNvSpPr/>
          <p:nvPr/>
        </p:nvSpPr>
        <p:spPr>
          <a:xfrm>
            <a:off x="3703320" y="2907792"/>
            <a:ext cx="731520" cy="274320"/>
          </a:xfrm>
          <a:prstGeom prst="roundRect">
            <a:avLst>
              <a:gd name="adj" fmla="val 16667"/>
            </a:avLst>
          </a:prstGeom>
          <a:solidFill>
            <a:srgbClr val="FEF3C7"/>
          </a:solidFill>
          <a:ln w="12700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4" name="Text 52"/>
          <p:cNvSpPr/>
          <p:nvPr/>
        </p:nvSpPr>
        <p:spPr>
          <a:xfrm>
            <a:off x="3703320" y="290779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C9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55" name="Text 53"/>
          <p:cNvSpPr/>
          <p:nvPr/>
        </p:nvSpPr>
        <p:spPr>
          <a:xfrm>
            <a:off x="4754880" y="2852928"/>
            <a:ext cx="1371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1100" dirty="0"/>
          </a:p>
        </p:txBody>
      </p:sp>
      <p:sp>
        <p:nvSpPr>
          <p:cNvPr id="56" name="Shape 54"/>
          <p:cNvSpPr/>
          <p:nvPr/>
        </p:nvSpPr>
        <p:spPr>
          <a:xfrm>
            <a:off x="6172200" y="2980944"/>
            <a:ext cx="2743200" cy="182880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7" name="Shape 55"/>
          <p:cNvSpPr/>
          <p:nvPr/>
        </p:nvSpPr>
        <p:spPr>
          <a:xfrm>
            <a:off x="6172200" y="2980944"/>
            <a:ext cx="1371600" cy="182880"/>
          </a:xfrm>
          <a:prstGeom prst="rect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8" name="Shape 56"/>
          <p:cNvSpPr/>
          <p:nvPr/>
        </p:nvSpPr>
        <p:spPr>
          <a:xfrm>
            <a:off x="7543800" y="2980944"/>
            <a:ext cx="1371600" cy="182880"/>
          </a:xfrm>
          <a:prstGeom prst="rect">
            <a:avLst/>
          </a:prstGeom>
          <a:solidFill>
            <a:srgbClr val="C97B00"/>
          </a:solidFill>
          <a:ln w="12700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9" name="Text 57"/>
          <p:cNvSpPr/>
          <p:nvPr/>
        </p:nvSpPr>
        <p:spPr>
          <a:xfrm>
            <a:off x="8961120" y="2852928"/>
            <a:ext cx="411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50%</a:t>
            </a:r>
            <a:endParaRPr lang="en-US" sz="900" dirty="0"/>
          </a:p>
        </p:txBody>
      </p:sp>
      <p:sp>
        <p:nvSpPr>
          <p:cNvPr id="60" name="Shape 58"/>
          <p:cNvSpPr/>
          <p:nvPr/>
        </p:nvSpPr>
        <p:spPr>
          <a:xfrm>
            <a:off x="137160" y="3291840"/>
            <a:ext cx="8869680" cy="457200"/>
          </a:xfrm>
          <a:prstGeom prst="rect">
            <a:avLst/>
          </a:prstGeom>
          <a:solidFill>
            <a:srgbClr val="F9FAFB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1" name="Shape 59"/>
          <p:cNvSpPr/>
          <p:nvPr/>
        </p:nvSpPr>
        <p:spPr>
          <a:xfrm>
            <a:off x="182880" y="3438144"/>
            <a:ext cx="128016" cy="128016"/>
          </a:xfrm>
          <a:prstGeom prst="ellipse">
            <a:avLst/>
          </a:prstGeom>
          <a:solidFill>
            <a:srgbClr val="0D3D38"/>
          </a:solidFill>
          <a:ln w="12700">
            <a:solidFill>
              <a:srgbClr val="0D3D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2" name="Text 60"/>
          <p:cNvSpPr/>
          <p:nvPr/>
        </p:nvSpPr>
        <p:spPr>
          <a:xfrm>
            <a:off x="365760" y="3328416"/>
            <a:ext cx="1645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F1F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</a:t>
            </a:r>
            <a:endParaRPr lang="en-US" sz="1000" dirty="0"/>
          </a:p>
        </p:txBody>
      </p:sp>
      <p:sp>
        <p:nvSpPr>
          <p:cNvPr id="63" name="Shape 61"/>
          <p:cNvSpPr/>
          <p:nvPr/>
        </p:nvSpPr>
        <p:spPr>
          <a:xfrm>
            <a:off x="2331720" y="3383280"/>
            <a:ext cx="731520" cy="274320"/>
          </a:xfrm>
          <a:prstGeom prst="roundRect">
            <a:avLst>
              <a:gd name="adj" fmla="val 16667"/>
            </a:avLst>
          </a:prstGeom>
          <a:solidFill>
            <a:srgbClr val="DCFCE7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4" name="Text 62"/>
          <p:cNvSpPr/>
          <p:nvPr/>
        </p:nvSpPr>
        <p:spPr>
          <a:xfrm>
            <a:off x="2331720" y="338328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65" name="Shape 63"/>
          <p:cNvSpPr/>
          <p:nvPr/>
        </p:nvSpPr>
        <p:spPr>
          <a:xfrm>
            <a:off x="3703320" y="3383280"/>
            <a:ext cx="731520" cy="274320"/>
          </a:xfrm>
          <a:prstGeom prst="roundRect">
            <a:avLst>
              <a:gd name="adj" fmla="val 16667"/>
            </a:avLst>
          </a:prstGeom>
          <a:solidFill>
            <a:srgbClr val="FEF3C7"/>
          </a:solidFill>
          <a:ln w="12700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6" name="Text 64"/>
          <p:cNvSpPr/>
          <p:nvPr/>
        </p:nvSpPr>
        <p:spPr>
          <a:xfrm>
            <a:off x="3703320" y="338328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C9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67" name="Text 65"/>
          <p:cNvSpPr/>
          <p:nvPr/>
        </p:nvSpPr>
        <p:spPr>
          <a:xfrm>
            <a:off x="4754880" y="3328416"/>
            <a:ext cx="1371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1100" dirty="0"/>
          </a:p>
        </p:txBody>
      </p:sp>
      <p:sp>
        <p:nvSpPr>
          <p:cNvPr id="68" name="Shape 66"/>
          <p:cNvSpPr/>
          <p:nvPr/>
        </p:nvSpPr>
        <p:spPr>
          <a:xfrm>
            <a:off x="6172200" y="3456432"/>
            <a:ext cx="2743200" cy="182880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9" name="Shape 67"/>
          <p:cNvSpPr/>
          <p:nvPr/>
        </p:nvSpPr>
        <p:spPr>
          <a:xfrm>
            <a:off x="6172200" y="3456432"/>
            <a:ext cx="1371600" cy="182880"/>
          </a:xfrm>
          <a:prstGeom prst="rect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0" name="Shape 68"/>
          <p:cNvSpPr/>
          <p:nvPr/>
        </p:nvSpPr>
        <p:spPr>
          <a:xfrm>
            <a:off x="7543800" y="3456432"/>
            <a:ext cx="1371600" cy="182880"/>
          </a:xfrm>
          <a:prstGeom prst="rect">
            <a:avLst/>
          </a:prstGeom>
          <a:solidFill>
            <a:srgbClr val="C97B00"/>
          </a:solidFill>
          <a:ln w="12700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1" name="Text 69"/>
          <p:cNvSpPr/>
          <p:nvPr/>
        </p:nvSpPr>
        <p:spPr>
          <a:xfrm>
            <a:off x="8961120" y="3328416"/>
            <a:ext cx="411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50%</a:t>
            </a:r>
            <a:endParaRPr lang="en-US" sz="900" dirty="0"/>
          </a:p>
        </p:txBody>
      </p:sp>
      <p:sp>
        <p:nvSpPr>
          <p:cNvPr id="72" name="Shape 70"/>
          <p:cNvSpPr/>
          <p:nvPr/>
        </p:nvSpPr>
        <p:spPr>
          <a:xfrm>
            <a:off x="137160" y="3767328"/>
            <a:ext cx="8869680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3" name="Shape 71"/>
          <p:cNvSpPr/>
          <p:nvPr/>
        </p:nvSpPr>
        <p:spPr>
          <a:xfrm>
            <a:off x="182880" y="3913632"/>
            <a:ext cx="128016" cy="128016"/>
          </a:xfrm>
          <a:prstGeom prst="ellipse">
            <a:avLst/>
          </a:prstGeom>
          <a:solidFill>
            <a:srgbClr val="0E3D4A"/>
          </a:solidFill>
          <a:ln w="12700">
            <a:solidFill>
              <a:srgbClr val="0E3D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4" name="Text 72"/>
          <p:cNvSpPr/>
          <p:nvPr/>
        </p:nvSpPr>
        <p:spPr>
          <a:xfrm>
            <a:off x="365760" y="3803904"/>
            <a:ext cx="1645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F1F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Communications</a:t>
            </a:r>
            <a:endParaRPr lang="en-US" sz="1000" dirty="0"/>
          </a:p>
        </p:txBody>
      </p:sp>
      <p:sp>
        <p:nvSpPr>
          <p:cNvPr id="75" name="Shape 73"/>
          <p:cNvSpPr/>
          <p:nvPr/>
        </p:nvSpPr>
        <p:spPr>
          <a:xfrm>
            <a:off x="2331720" y="3858768"/>
            <a:ext cx="731520" cy="274320"/>
          </a:xfrm>
          <a:prstGeom prst="roundRect">
            <a:avLst>
              <a:gd name="adj" fmla="val 16667"/>
            </a:avLst>
          </a:prstGeom>
          <a:solidFill>
            <a:srgbClr val="DCFCE7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6" name="Text 74"/>
          <p:cNvSpPr/>
          <p:nvPr/>
        </p:nvSpPr>
        <p:spPr>
          <a:xfrm>
            <a:off x="2331720" y="3858768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77" name="Shape 75"/>
          <p:cNvSpPr/>
          <p:nvPr/>
        </p:nvSpPr>
        <p:spPr>
          <a:xfrm>
            <a:off x="3703320" y="3858768"/>
            <a:ext cx="731520" cy="274320"/>
          </a:xfrm>
          <a:prstGeom prst="roundRect">
            <a:avLst>
              <a:gd name="adj" fmla="val 16667"/>
            </a:avLst>
          </a:prstGeom>
          <a:solidFill>
            <a:srgbClr val="FEF3C7"/>
          </a:solidFill>
          <a:ln w="12700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8" name="Text 76"/>
          <p:cNvSpPr/>
          <p:nvPr/>
        </p:nvSpPr>
        <p:spPr>
          <a:xfrm>
            <a:off x="3703320" y="3858768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C9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79" name="Shape 77"/>
          <p:cNvSpPr/>
          <p:nvPr/>
        </p:nvSpPr>
        <p:spPr>
          <a:xfrm>
            <a:off x="5074920" y="3858768"/>
            <a:ext cx="731520" cy="274320"/>
          </a:xfrm>
          <a:prstGeom prst="roundRect">
            <a:avLst>
              <a:gd name="adj" fmla="val 16667"/>
            </a:avLst>
          </a:prstGeom>
          <a:solidFill>
            <a:srgbClr val="FEE2E2"/>
          </a:solidFill>
          <a:ln w="12700">
            <a:solidFill>
              <a:srgbClr val="B91C1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0" name="Text 78"/>
          <p:cNvSpPr/>
          <p:nvPr/>
        </p:nvSpPr>
        <p:spPr>
          <a:xfrm>
            <a:off x="5074920" y="3858768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B9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81" name="Shape 79"/>
          <p:cNvSpPr/>
          <p:nvPr/>
        </p:nvSpPr>
        <p:spPr>
          <a:xfrm>
            <a:off x="6172200" y="3931920"/>
            <a:ext cx="2743200" cy="182880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2" name="Shape 80"/>
          <p:cNvSpPr/>
          <p:nvPr/>
        </p:nvSpPr>
        <p:spPr>
          <a:xfrm>
            <a:off x="6172200" y="3931920"/>
            <a:ext cx="1371600" cy="182880"/>
          </a:xfrm>
          <a:prstGeom prst="rect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3" name="Shape 81"/>
          <p:cNvSpPr/>
          <p:nvPr/>
        </p:nvSpPr>
        <p:spPr>
          <a:xfrm>
            <a:off x="7543800" y="3931920"/>
            <a:ext cx="685800" cy="182880"/>
          </a:xfrm>
          <a:prstGeom prst="rect">
            <a:avLst/>
          </a:prstGeom>
          <a:solidFill>
            <a:srgbClr val="C97B00"/>
          </a:solidFill>
          <a:ln w="12700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4" name="Text 82"/>
          <p:cNvSpPr/>
          <p:nvPr/>
        </p:nvSpPr>
        <p:spPr>
          <a:xfrm>
            <a:off x="8961120" y="3803904"/>
            <a:ext cx="411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50%</a:t>
            </a:r>
            <a:endParaRPr lang="en-US" sz="900" dirty="0"/>
          </a:p>
        </p:txBody>
      </p:sp>
      <p:sp>
        <p:nvSpPr>
          <p:cNvPr id="85" name="Shape 83"/>
          <p:cNvSpPr/>
          <p:nvPr/>
        </p:nvSpPr>
        <p:spPr>
          <a:xfrm>
            <a:off x="137160" y="4242816"/>
            <a:ext cx="8869680" cy="457200"/>
          </a:xfrm>
          <a:prstGeom prst="rect">
            <a:avLst/>
          </a:prstGeom>
          <a:solidFill>
            <a:srgbClr val="F9FAFB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6" name="Shape 84"/>
          <p:cNvSpPr/>
          <p:nvPr/>
        </p:nvSpPr>
        <p:spPr>
          <a:xfrm>
            <a:off x="182880" y="4389120"/>
            <a:ext cx="128016" cy="128016"/>
          </a:xfrm>
          <a:prstGeom prst="ellipse">
            <a:avLst/>
          </a:prstGeom>
          <a:solidFill>
            <a:srgbClr val="0F1F38"/>
          </a:solidFill>
          <a:ln w="12700">
            <a:solidFill>
              <a:srgbClr val="0F1F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7" name="Text 85"/>
          <p:cNvSpPr/>
          <p:nvPr/>
        </p:nvSpPr>
        <p:spPr>
          <a:xfrm>
            <a:off x="365760" y="4279392"/>
            <a:ext cx="1645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F1F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IMO</a:t>
            </a:r>
            <a:endParaRPr lang="en-US" sz="1000" dirty="0"/>
          </a:p>
        </p:txBody>
      </p:sp>
      <p:sp>
        <p:nvSpPr>
          <p:cNvPr id="88" name="Shape 86"/>
          <p:cNvSpPr/>
          <p:nvPr/>
        </p:nvSpPr>
        <p:spPr>
          <a:xfrm>
            <a:off x="2331720" y="4334256"/>
            <a:ext cx="731520" cy="274320"/>
          </a:xfrm>
          <a:prstGeom prst="roundRect">
            <a:avLst>
              <a:gd name="adj" fmla="val 16667"/>
            </a:avLst>
          </a:prstGeom>
          <a:solidFill>
            <a:srgbClr val="DCFCE7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9" name="Text 87"/>
          <p:cNvSpPr/>
          <p:nvPr/>
        </p:nvSpPr>
        <p:spPr>
          <a:xfrm>
            <a:off x="2331720" y="4334256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90" name="Shape 88"/>
          <p:cNvSpPr/>
          <p:nvPr/>
        </p:nvSpPr>
        <p:spPr>
          <a:xfrm>
            <a:off x="3703320" y="4334256"/>
            <a:ext cx="731520" cy="274320"/>
          </a:xfrm>
          <a:prstGeom prst="roundRect">
            <a:avLst>
              <a:gd name="adj" fmla="val 16667"/>
            </a:avLst>
          </a:prstGeom>
          <a:solidFill>
            <a:srgbClr val="FEF3C7"/>
          </a:solidFill>
          <a:ln w="12700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1" name="Text 89"/>
          <p:cNvSpPr/>
          <p:nvPr/>
        </p:nvSpPr>
        <p:spPr>
          <a:xfrm>
            <a:off x="3703320" y="4334256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C9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92" name="Shape 90"/>
          <p:cNvSpPr/>
          <p:nvPr/>
        </p:nvSpPr>
        <p:spPr>
          <a:xfrm>
            <a:off x="5074920" y="4334256"/>
            <a:ext cx="731520" cy="274320"/>
          </a:xfrm>
          <a:prstGeom prst="roundRect">
            <a:avLst>
              <a:gd name="adj" fmla="val 16667"/>
            </a:avLst>
          </a:prstGeom>
          <a:solidFill>
            <a:srgbClr val="FEE2E2"/>
          </a:solidFill>
          <a:ln w="12700">
            <a:solidFill>
              <a:srgbClr val="B91C1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3" name="Text 91"/>
          <p:cNvSpPr/>
          <p:nvPr/>
        </p:nvSpPr>
        <p:spPr>
          <a:xfrm>
            <a:off x="5074920" y="4334256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B9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94" name="Shape 92"/>
          <p:cNvSpPr/>
          <p:nvPr/>
        </p:nvSpPr>
        <p:spPr>
          <a:xfrm>
            <a:off x="6172200" y="4407408"/>
            <a:ext cx="2743200" cy="182880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5" name="Shape 93"/>
          <p:cNvSpPr/>
          <p:nvPr/>
        </p:nvSpPr>
        <p:spPr>
          <a:xfrm>
            <a:off x="6172200" y="4407408"/>
            <a:ext cx="685800" cy="182880"/>
          </a:xfrm>
          <a:prstGeom prst="rect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6" name="Shape 94"/>
          <p:cNvSpPr/>
          <p:nvPr/>
        </p:nvSpPr>
        <p:spPr>
          <a:xfrm>
            <a:off x="6858000" y="4407408"/>
            <a:ext cx="1371600" cy="182880"/>
          </a:xfrm>
          <a:prstGeom prst="rect">
            <a:avLst/>
          </a:prstGeom>
          <a:solidFill>
            <a:srgbClr val="C97B00"/>
          </a:solidFill>
          <a:ln w="12700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7" name="Text 95"/>
          <p:cNvSpPr/>
          <p:nvPr/>
        </p:nvSpPr>
        <p:spPr>
          <a:xfrm>
            <a:off x="8961120" y="4279392"/>
            <a:ext cx="411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25%</a:t>
            </a:r>
            <a:endParaRPr lang="en-US" sz="900" dirty="0"/>
          </a:p>
        </p:txBody>
      </p:sp>
      <p:sp>
        <p:nvSpPr>
          <p:cNvPr id="98" name="Text 96"/>
          <p:cNvSpPr/>
          <p:nvPr/>
        </p:nvSpPr>
        <p:spPr>
          <a:xfrm>
            <a:off x="0" y="4864608"/>
            <a:ext cx="8686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Copyright 100-Day Advisors  |  Integration End States</a:t>
            </a:r>
            <a:endParaRPr lang="en-US" sz="800" dirty="0"/>
          </a:p>
        </p:txBody>
      </p:sp>
      <p:sp>
        <p:nvSpPr>
          <p:cNvPr id="100" name="Text 55">
            <a:extLst>
              <a:ext uri="{FF2B5EF4-FFF2-40B4-BE49-F238E27FC236}">
                <a16:creationId xmlns:a16="http://schemas.microsoft.com/office/drawing/2014/main" id="{75CA180A-8FB5-0812-312E-BA87AE17CF9C}"/>
              </a:ext>
            </a:extLst>
          </p:cNvPr>
          <p:cNvSpPr/>
          <p:nvPr/>
        </p:nvSpPr>
        <p:spPr>
          <a:xfrm>
            <a:off x="8686800" y="4864608"/>
            <a:ext cx="3657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24128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978408"/>
            <a:ext cx="9144000" cy="64008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20040" y="45720"/>
            <a:ext cx="68580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kern="0" spc="600" dirty="0">
                <a:solidFill>
                  <a:srgbClr val="C9A84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HUMAN RESOURCES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20040" y="502920"/>
            <a:ext cx="6583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END STATES — DAY 30 STATUS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897880" y="594360"/>
            <a:ext cx="987552" cy="237744"/>
          </a:xfrm>
          <a:prstGeom prst="roundRect">
            <a:avLst>
              <a:gd name="adj" fmla="val 15385"/>
            </a:avLst>
          </a:prstGeom>
          <a:solidFill>
            <a:srgbClr val="DCFCE7"/>
          </a:solidFill>
          <a:ln w="9525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897880" y="594360"/>
            <a:ext cx="98755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Done</a:t>
            </a:r>
            <a:endParaRPr lang="en-US" sz="750" dirty="0"/>
          </a:p>
        </p:txBody>
      </p:sp>
      <p:sp>
        <p:nvSpPr>
          <p:cNvPr id="8" name="Shape 6"/>
          <p:cNvSpPr/>
          <p:nvPr/>
        </p:nvSpPr>
        <p:spPr>
          <a:xfrm>
            <a:off x="6949440" y="594360"/>
            <a:ext cx="987552" cy="237744"/>
          </a:xfrm>
          <a:prstGeom prst="roundRect">
            <a:avLst>
              <a:gd name="adj" fmla="val 15385"/>
            </a:avLst>
          </a:prstGeom>
          <a:solidFill>
            <a:srgbClr val="FEF3C7"/>
          </a:solidFill>
          <a:ln w="9525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949440" y="594360"/>
            <a:ext cx="98755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C9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◑ Partial</a:t>
            </a:r>
            <a:endParaRPr lang="en-US" sz="750" dirty="0"/>
          </a:p>
        </p:txBody>
      </p:sp>
      <p:sp>
        <p:nvSpPr>
          <p:cNvPr id="10" name="Shape 8"/>
          <p:cNvSpPr/>
          <p:nvPr/>
        </p:nvSpPr>
        <p:spPr>
          <a:xfrm>
            <a:off x="8001000" y="594360"/>
            <a:ext cx="987552" cy="237744"/>
          </a:xfrm>
          <a:prstGeom prst="roundRect">
            <a:avLst>
              <a:gd name="adj" fmla="val 15385"/>
            </a:avLst>
          </a:prstGeom>
          <a:solidFill>
            <a:srgbClr val="FEE2E2"/>
          </a:solidFill>
          <a:ln w="9525">
            <a:solidFill>
              <a:srgbClr val="B91C1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8001000" y="594360"/>
            <a:ext cx="98755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B9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○ Pending</a:t>
            </a:r>
            <a:endParaRPr lang="en-US" sz="750" dirty="0"/>
          </a:p>
        </p:txBody>
      </p:sp>
      <p:sp>
        <p:nvSpPr>
          <p:cNvPr id="12" name="Shape 10"/>
          <p:cNvSpPr/>
          <p:nvPr/>
        </p:nvSpPr>
        <p:spPr>
          <a:xfrm>
            <a:off x="182880" y="1143000"/>
            <a:ext cx="4251960" cy="1810512"/>
          </a:xfrm>
          <a:prstGeom prst="roundRect">
            <a:avLst>
              <a:gd name="adj" fmla="val 3535"/>
            </a:avLst>
          </a:prstGeom>
          <a:solidFill>
            <a:srgbClr val="FFFFFF"/>
          </a:solidFill>
          <a:ln w="9525">
            <a:solidFill>
              <a:srgbClr val="D1D9E6"/>
            </a:solidFill>
            <a:prstDash val="solid"/>
          </a:ln>
          <a:effectLst>
            <a:outerShdw blurRad="508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320040" y="1234440"/>
            <a:ext cx="3977640" cy="274320"/>
          </a:xfrm>
          <a:prstGeom prst="roundRect">
            <a:avLst>
              <a:gd name="adj" fmla="val 13333"/>
            </a:avLst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3547872" y="1252728"/>
            <a:ext cx="704088" cy="228600"/>
          </a:xfrm>
          <a:prstGeom prst="roundRect">
            <a:avLst>
              <a:gd name="adj" fmla="val 16000"/>
            </a:avLst>
          </a:prstGeom>
          <a:solidFill>
            <a:srgbClr val="DCFCE7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3547872" y="1252728"/>
            <a:ext cx="7040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Done</a:t>
            </a:r>
            <a:endParaRPr lang="en-US" sz="700" dirty="0"/>
          </a:p>
        </p:txBody>
      </p:sp>
      <p:sp>
        <p:nvSpPr>
          <p:cNvPr id="16" name="Text 14"/>
          <p:cNvSpPr/>
          <p:nvPr/>
        </p:nvSpPr>
        <p:spPr>
          <a:xfrm>
            <a:off x="347472" y="1234440"/>
            <a:ext cx="31729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THE BOARD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347472" y="1664208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539496" y="1600200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Headcount synergies confirmed against deal model at Day 100 gate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347472" y="2084832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539496" y="2020824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Benefit cost savings locked and reported to CFO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347472" y="2505456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539496" y="2441448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integration summary delivered: workforce metrics, open items, BAU handoff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4663440" y="1143000"/>
            <a:ext cx="4251960" cy="1810512"/>
          </a:xfrm>
          <a:prstGeom prst="roundRect">
            <a:avLst>
              <a:gd name="adj" fmla="val 3535"/>
            </a:avLst>
          </a:prstGeom>
          <a:solidFill>
            <a:srgbClr val="FFFFFF"/>
          </a:solidFill>
          <a:ln w="9525">
            <a:solidFill>
              <a:srgbClr val="D1D9E6"/>
            </a:solidFill>
            <a:prstDash val="solid"/>
          </a:ln>
          <a:effectLst>
            <a:outerShdw blurRad="508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4800600" y="1234440"/>
            <a:ext cx="3977640" cy="274320"/>
          </a:xfrm>
          <a:prstGeom prst="roundRect">
            <a:avLst>
              <a:gd name="adj" fmla="val 13333"/>
            </a:avLst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8028432" y="1252728"/>
            <a:ext cx="704088" cy="228600"/>
          </a:xfrm>
          <a:prstGeom prst="roundRect">
            <a:avLst>
              <a:gd name="adj" fmla="val 16000"/>
            </a:avLst>
          </a:prstGeom>
          <a:solidFill>
            <a:srgbClr val="DCFCE7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8028432" y="1252728"/>
            <a:ext cx="7040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Done</a:t>
            </a:r>
            <a:endParaRPr lang="en-US" sz="700" dirty="0"/>
          </a:p>
        </p:txBody>
      </p:sp>
      <p:sp>
        <p:nvSpPr>
          <p:cNvPr id="27" name="Text 25"/>
          <p:cNvSpPr/>
          <p:nvPr/>
        </p:nvSpPr>
        <p:spPr>
          <a:xfrm>
            <a:off x="4828032" y="1234440"/>
            <a:ext cx="31729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MANAGERS</a:t>
            </a: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4828032" y="1664208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5020056" y="1600200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Clear reporting lines effective from Day 1 — no ambiguity about who reports to whom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4828032" y="2084832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5020056" y="2020824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Talking points, Q&amp;A guides, and escalation paths in hand before first employee conversation</a:t>
            </a:r>
            <a:endParaRPr lang="en-US" sz="850" dirty="0"/>
          </a:p>
        </p:txBody>
      </p:sp>
      <p:sp>
        <p:nvSpPr>
          <p:cNvPr id="32" name="Shape 30"/>
          <p:cNvSpPr/>
          <p:nvPr/>
        </p:nvSpPr>
        <p:spPr>
          <a:xfrm>
            <a:off x="4828032" y="2505456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5020056" y="2441448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hotline and integration intranet live with answers to common questions</a:t>
            </a:r>
            <a:endParaRPr lang="en-US" sz="850" dirty="0"/>
          </a:p>
        </p:txBody>
      </p:sp>
      <p:sp>
        <p:nvSpPr>
          <p:cNvPr id="34" name="Shape 32"/>
          <p:cNvSpPr/>
          <p:nvPr/>
        </p:nvSpPr>
        <p:spPr>
          <a:xfrm>
            <a:off x="182880" y="3035808"/>
            <a:ext cx="4251960" cy="1810512"/>
          </a:xfrm>
          <a:prstGeom prst="roundRect">
            <a:avLst>
              <a:gd name="adj" fmla="val 3535"/>
            </a:avLst>
          </a:prstGeom>
          <a:solidFill>
            <a:srgbClr val="FFFFFF"/>
          </a:solidFill>
          <a:ln w="9525">
            <a:solidFill>
              <a:srgbClr val="D1D9E6"/>
            </a:solidFill>
            <a:prstDash val="solid"/>
          </a:ln>
          <a:effectLst>
            <a:outerShdw blurRad="508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5" name="Shape 33"/>
          <p:cNvSpPr/>
          <p:nvPr/>
        </p:nvSpPr>
        <p:spPr>
          <a:xfrm>
            <a:off x="320040" y="3127248"/>
            <a:ext cx="3977640" cy="274320"/>
          </a:xfrm>
          <a:prstGeom prst="roundRect">
            <a:avLst>
              <a:gd name="adj" fmla="val 13333"/>
            </a:avLst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Shape 34"/>
          <p:cNvSpPr/>
          <p:nvPr/>
        </p:nvSpPr>
        <p:spPr>
          <a:xfrm>
            <a:off x="3547872" y="3145536"/>
            <a:ext cx="704088" cy="228600"/>
          </a:xfrm>
          <a:prstGeom prst="roundRect">
            <a:avLst>
              <a:gd name="adj" fmla="val 16000"/>
            </a:avLst>
          </a:prstGeom>
          <a:solidFill>
            <a:srgbClr val="FEF3C7"/>
          </a:solidFill>
          <a:ln w="12700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3547872" y="3145536"/>
            <a:ext cx="7040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C9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◑ Partial</a:t>
            </a:r>
            <a:endParaRPr lang="en-US" sz="700" dirty="0"/>
          </a:p>
        </p:txBody>
      </p:sp>
      <p:sp>
        <p:nvSpPr>
          <p:cNvPr id="38" name="Text 36"/>
          <p:cNvSpPr/>
          <p:nvPr/>
        </p:nvSpPr>
        <p:spPr>
          <a:xfrm>
            <a:off x="347472" y="3127248"/>
            <a:ext cx="31729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ACQUIRED EMPLOYEES</a:t>
            </a:r>
            <a:endParaRPr lang="en-US" sz="850" dirty="0"/>
          </a:p>
        </p:txBody>
      </p:sp>
      <p:sp>
        <p:nvSpPr>
          <p:cNvPr id="39" name="Shape 37"/>
          <p:cNvSpPr/>
          <p:nvPr/>
        </p:nvSpPr>
        <p:spPr>
          <a:xfrm>
            <a:off x="347472" y="3557016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 38"/>
          <p:cNvSpPr/>
          <p:nvPr/>
        </p:nvSpPr>
        <p:spPr>
          <a:xfrm>
            <a:off x="539496" y="3493008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paycheck correct, on time, and from the right entity</a:t>
            </a:r>
            <a:endParaRPr lang="en-US" sz="850" dirty="0"/>
          </a:p>
        </p:txBody>
      </p:sp>
      <p:sp>
        <p:nvSpPr>
          <p:cNvPr id="41" name="Shape 39"/>
          <p:cNvSpPr/>
          <p:nvPr/>
        </p:nvSpPr>
        <p:spPr>
          <a:xfrm>
            <a:off x="347472" y="3977640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Text 40"/>
          <p:cNvSpPr/>
          <p:nvPr/>
        </p:nvSpPr>
        <p:spPr>
          <a:xfrm>
            <a:off x="539496" y="3913632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Benefits enrolled, coverage active, and carrier contacts known</a:t>
            </a:r>
            <a:endParaRPr lang="en-US" sz="850" dirty="0"/>
          </a:p>
        </p:txBody>
      </p:sp>
      <p:sp>
        <p:nvSpPr>
          <p:cNvPr id="43" name="Shape 41"/>
          <p:cNvSpPr/>
          <p:nvPr/>
        </p:nvSpPr>
        <p:spPr>
          <a:xfrm>
            <a:off x="347472" y="4398264"/>
            <a:ext cx="137160" cy="137160"/>
          </a:xfrm>
          <a:prstGeom prst="ellipse">
            <a:avLst/>
          </a:prstGeom>
          <a:solidFill>
            <a:srgbClr val="C97B00"/>
          </a:solidFill>
          <a:ln w="12700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Text 42"/>
          <p:cNvSpPr/>
          <p:nvPr/>
        </p:nvSpPr>
        <p:spPr>
          <a:xfrm>
            <a:off x="539496" y="4334256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handbook, one set of policies, one HR team to call</a:t>
            </a:r>
            <a:endParaRPr lang="en-US" sz="850" dirty="0"/>
          </a:p>
        </p:txBody>
      </p:sp>
      <p:sp>
        <p:nvSpPr>
          <p:cNvPr id="45" name="Shape 43"/>
          <p:cNvSpPr/>
          <p:nvPr/>
        </p:nvSpPr>
        <p:spPr>
          <a:xfrm>
            <a:off x="4663440" y="3035808"/>
            <a:ext cx="4251960" cy="1810512"/>
          </a:xfrm>
          <a:prstGeom prst="roundRect">
            <a:avLst>
              <a:gd name="adj" fmla="val 3535"/>
            </a:avLst>
          </a:prstGeom>
          <a:solidFill>
            <a:srgbClr val="FFFFFF"/>
          </a:solidFill>
          <a:ln w="9525">
            <a:solidFill>
              <a:srgbClr val="D1D9E6"/>
            </a:solidFill>
            <a:prstDash val="solid"/>
          </a:ln>
          <a:effectLst>
            <a:outerShdw blurRad="508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6" name="Shape 44"/>
          <p:cNvSpPr/>
          <p:nvPr/>
        </p:nvSpPr>
        <p:spPr>
          <a:xfrm>
            <a:off x="4800600" y="3127248"/>
            <a:ext cx="3977640" cy="274320"/>
          </a:xfrm>
          <a:prstGeom prst="roundRect">
            <a:avLst>
              <a:gd name="adj" fmla="val 13333"/>
            </a:avLst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Shape 45"/>
          <p:cNvSpPr/>
          <p:nvPr/>
        </p:nvSpPr>
        <p:spPr>
          <a:xfrm>
            <a:off x="8028432" y="3145536"/>
            <a:ext cx="704088" cy="228600"/>
          </a:xfrm>
          <a:prstGeom prst="roundRect">
            <a:avLst>
              <a:gd name="adj" fmla="val 16000"/>
            </a:avLst>
          </a:prstGeom>
          <a:solidFill>
            <a:srgbClr val="FEF3C7"/>
          </a:solidFill>
          <a:ln w="12700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Text 46"/>
          <p:cNvSpPr/>
          <p:nvPr/>
        </p:nvSpPr>
        <p:spPr>
          <a:xfrm>
            <a:off x="8028432" y="3145536"/>
            <a:ext cx="7040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C9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◑ Partial</a:t>
            </a:r>
            <a:endParaRPr lang="en-US" sz="700" dirty="0"/>
          </a:p>
        </p:txBody>
      </p:sp>
      <p:sp>
        <p:nvSpPr>
          <p:cNvPr id="49" name="Text 47"/>
          <p:cNvSpPr/>
          <p:nvPr/>
        </p:nvSpPr>
        <p:spPr>
          <a:xfrm>
            <a:off x="4828032" y="3127248"/>
            <a:ext cx="31729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HR TEAM</a:t>
            </a:r>
            <a:endParaRPr lang="en-US" sz="850" dirty="0"/>
          </a:p>
        </p:txBody>
      </p:sp>
      <p:sp>
        <p:nvSpPr>
          <p:cNvPr id="50" name="Shape 48"/>
          <p:cNvSpPr/>
          <p:nvPr/>
        </p:nvSpPr>
        <p:spPr>
          <a:xfrm>
            <a:off x="4828032" y="3557016"/>
            <a:ext cx="137160" cy="137160"/>
          </a:xfrm>
          <a:prstGeom prst="ellipse">
            <a:avLst/>
          </a:prstGeom>
          <a:solidFill>
            <a:srgbClr val="C97B00"/>
          </a:solidFill>
          <a:ln w="12700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1" name="Text 49"/>
          <p:cNvSpPr/>
          <p:nvPr/>
        </p:nvSpPr>
        <p:spPr>
          <a:xfrm>
            <a:off x="5020056" y="3493008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HRIS fully migrated; all employee records in combined system of record</a:t>
            </a:r>
            <a:endParaRPr lang="en-US" sz="850" dirty="0"/>
          </a:p>
        </p:txBody>
      </p:sp>
      <p:sp>
        <p:nvSpPr>
          <p:cNvPr id="52" name="Shape 50"/>
          <p:cNvSpPr/>
          <p:nvPr/>
        </p:nvSpPr>
        <p:spPr>
          <a:xfrm>
            <a:off x="4828032" y="3977640"/>
            <a:ext cx="137160" cy="137160"/>
          </a:xfrm>
          <a:prstGeom prst="ellipse">
            <a:avLst/>
          </a:prstGeom>
          <a:solidFill>
            <a:srgbClr val="C97B00"/>
          </a:solidFill>
          <a:ln w="12700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3" name="Text 51"/>
          <p:cNvSpPr/>
          <p:nvPr/>
        </p:nvSpPr>
        <p:spPr>
          <a:xfrm>
            <a:off x="5020056" y="3913632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Combined HR dashboard live: headcount, attrition, open roles, cost metrics</a:t>
            </a:r>
            <a:endParaRPr lang="en-US" sz="850" dirty="0"/>
          </a:p>
        </p:txBody>
      </p:sp>
      <p:sp>
        <p:nvSpPr>
          <p:cNvPr id="54" name="Shape 52"/>
          <p:cNvSpPr/>
          <p:nvPr/>
        </p:nvSpPr>
        <p:spPr>
          <a:xfrm>
            <a:off x="4828032" y="4398264"/>
            <a:ext cx="137160" cy="137160"/>
          </a:xfrm>
          <a:prstGeom prst="ellipse">
            <a:avLst/>
          </a:prstGeom>
          <a:solidFill>
            <a:srgbClr val="B91C1C"/>
          </a:solidFill>
          <a:ln w="12700">
            <a:solidFill>
              <a:srgbClr val="B91C1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Text 53"/>
          <p:cNvSpPr/>
          <p:nvPr/>
        </p:nvSpPr>
        <p:spPr>
          <a:xfrm>
            <a:off x="5020056" y="4334256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Retrospective complete; lessons documented in M&amp;A playbook before team disperses</a:t>
            </a:r>
            <a:endParaRPr lang="en-US" sz="850" dirty="0"/>
          </a:p>
        </p:txBody>
      </p:sp>
      <p:sp>
        <p:nvSpPr>
          <p:cNvPr id="56" name="Text 54"/>
          <p:cNvSpPr/>
          <p:nvPr/>
        </p:nvSpPr>
        <p:spPr>
          <a:xfrm>
            <a:off x="0" y="4864608"/>
            <a:ext cx="8686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Copyright 100-Day Advisors  |  Integration End States  |  Human Resources</a:t>
            </a:r>
            <a:endParaRPr lang="en-US" sz="800" dirty="0"/>
          </a:p>
        </p:txBody>
      </p:sp>
      <p:sp>
        <p:nvSpPr>
          <p:cNvPr id="57" name="Text 55"/>
          <p:cNvSpPr/>
          <p:nvPr/>
        </p:nvSpPr>
        <p:spPr>
          <a:xfrm>
            <a:off x="8686800" y="4864608"/>
            <a:ext cx="3657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chemeClr val="bg1">
                    <a:lumMod val="50000"/>
                  </a:schemeClr>
                </a:solidFill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24128"/>
          </a:xfrm>
          <a:prstGeom prst="rect">
            <a:avLst/>
          </a:prstGeom>
          <a:solidFill>
            <a:srgbClr val="0F1F38"/>
          </a:solidFill>
          <a:ln w="12700">
            <a:solidFill>
              <a:srgbClr val="0F1F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978408"/>
            <a:ext cx="9144000" cy="64008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20040" y="45720"/>
            <a:ext cx="68580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kern="0" spc="600" dirty="0">
                <a:solidFill>
                  <a:srgbClr val="C9A84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INFORMATION TECHNOLOGY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20040" y="502920"/>
            <a:ext cx="6583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END STATES — DAY 30 STATUS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897880" y="594360"/>
            <a:ext cx="987552" cy="237744"/>
          </a:xfrm>
          <a:prstGeom prst="roundRect">
            <a:avLst>
              <a:gd name="adj" fmla="val 15385"/>
            </a:avLst>
          </a:prstGeom>
          <a:solidFill>
            <a:srgbClr val="DCFCE7"/>
          </a:solidFill>
          <a:ln w="9525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897880" y="594360"/>
            <a:ext cx="98755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Done</a:t>
            </a:r>
            <a:endParaRPr lang="en-US" sz="750" dirty="0"/>
          </a:p>
        </p:txBody>
      </p:sp>
      <p:sp>
        <p:nvSpPr>
          <p:cNvPr id="8" name="Shape 6"/>
          <p:cNvSpPr/>
          <p:nvPr/>
        </p:nvSpPr>
        <p:spPr>
          <a:xfrm>
            <a:off x="6949440" y="594360"/>
            <a:ext cx="987552" cy="237744"/>
          </a:xfrm>
          <a:prstGeom prst="roundRect">
            <a:avLst>
              <a:gd name="adj" fmla="val 15385"/>
            </a:avLst>
          </a:prstGeom>
          <a:solidFill>
            <a:srgbClr val="FEF3C7"/>
          </a:solidFill>
          <a:ln w="9525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949440" y="594360"/>
            <a:ext cx="98755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C9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◑ Partial</a:t>
            </a:r>
            <a:endParaRPr lang="en-US" sz="750" dirty="0"/>
          </a:p>
        </p:txBody>
      </p:sp>
      <p:sp>
        <p:nvSpPr>
          <p:cNvPr id="10" name="Shape 8"/>
          <p:cNvSpPr/>
          <p:nvPr/>
        </p:nvSpPr>
        <p:spPr>
          <a:xfrm>
            <a:off x="8001000" y="594360"/>
            <a:ext cx="987552" cy="237744"/>
          </a:xfrm>
          <a:prstGeom prst="roundRect">
            <a:avLst>
              <a:gd name="adj" fmla="val 15385"/>
            </a:avLst>
          </a:prstGeom>
          <a:solidFill>
            <a:srgbClr val="FEE2E2"/>
          </a:solidFill>
          <a:ln w="9525">
            <a:solidFill>
              <a:srgbClr val="B91C1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8001000" y="594360"/>
            <a:ext cx="98755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B9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○ Pending</a:t>
            </a:r>
            <a:endParaRPr lang="en-US" sz="750" dirty="0"/>
          </a:p>
        </p:txBody>
      </p:sp>
      <p:sp>
        <p:nvSpPr>
          <p:cNvPr id="12" name="Shape 10"/>
          <p:cNvSpPr/>
          <p:nvPr/>
        </p:nvSpPr>
        <p:spPr>
          <a:xfrm>
            <a:off x="182880" y="1143000"/>
            <a:ext cx="4251960" cy="1810512"/>
          </a:xfrm>
          <a:prstGeom prst="roundRect">
            <a:avLst>
              <a:gd name="adj" fmla="val 3535"/>
            </a:avLst>
          </a:prstGeom>
          <a:solidFill>
            <a:srgbClr val="FFFFFF"/>
          </a:solidFill>
          <a:ln w="9525">
            <a:solidFill>
              <a:srgbClr val="D1D9E6"/>
            </a:solidFill>
            <a:prstDash val="solid"/>
          </a:ln>
          <a:effectLst>
            <a:outerShdw blurRad="508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320040" y="1234440"/>
            <a:ext cx="3977640" cy="274320"/>
          </a:xfrm>
          <a:prstGeom prst="roundRect">
            <a:avLst>
              <a:gd name="adj" fmla="val 13333"/>
            </a:avLst>
          </a:prstGeom>
          <a:solidFill>
            <a:srgbClr val="0F1F38"/>
          </a:solidFill>
          <a:ln w="12700">
            <a:solidFill>
              <a:srgbClr val="0F1F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3547872" y="1252728"/>
            <a:ext cx="704088" cy="228600"/>
          </a:xfrm>
          <a:prstGeom prst="roundRect">
            <a:avLst>
              <a:gd name="adj" fmla="val 16000"/>
            </a:avLst>
          </a:prstGeom>
          <a:solidFill>
            <a:srgbClr val="FEF3C7"/>
          </a:solidFill>
          <a:ln w="12700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3547872" y="1252728"/>
            <a:ext cx="7040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C9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◑ Partial</a:t>
            </a:r>
            <a:endParaRPr lang="en-US" sz="700" dirty="0"/>
          </a:p>
        </p:txBody>
      </p:sp>
      <p:sp>
        <p:nvSpPr>
          <p:cNvPr id="16" name="Text 14"/>
          <p:cNvSpPr/>
          <p:nvPr/>
        </p:nvSpPr>
        <p:spPr>
          <a:xfrm>
            <a:off x="347472" y="1234440"/>
            <a:ext cx="31729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SHAREHOLDERS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347472" y="1664208"/>
            <a:ext cx="137160" cy="137160"/>
          </a:xfrm>
          <a:prstGeom prst="ellipse">
            <a:avLst/>
          </a:prstGeom>
          <a:solidFill>
            <a:srgbClr val="C97B00"/>
          </a:solidFill>
          <a:ln w="12700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539496" y="1600200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$675K annual IT cost synergy run-rate confirmed and published in Day 100 scorecard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347472" y="2084832"/>
            <a:ext cx="137160" cy="137160"/>
          </a:xfrm>
          <a:prstGeom prst="ellipse">
            <a:avLst/>
          </a:prstGeom>
          <a:solidFill>
            <a:srgbClr val="C97B00"/>
          </a:solidFill>
          <a:ln w="12700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539496" y="2020824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Cost-to-achieve spend within budget; CTA vs. plan variance accepted by CFO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347472" y="2505456"/>
            <a:ext cx="137160" cy="137160"/>
          </a:xfrm>
          <a:prstGeom prst="ellipse">
            <a:avLst/>
          </a:prstGeom>
          <a:solidFill>
            <a:srgbClr val="B91C1C"/>
          </a:solidFill>
          <a:ln w="12700">
            <a:solidFill>
              <a:srgbClr val="B91C1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539496" y="2441448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Combined IT operating model sustainable within BAU budget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4663440" y="1143000"/>
            <a:ext cx="4251960" cy="1810512"/>
          </a:xfrm>
          <a:prstGeom prst="roundRect">
            <a:avLst>
              <a:gd name="adj" fmla="val 3535"/>
            </a:avLst>
          </a:prstGeom>
          <a:solidFill>
            <a:srgbClr val="FFFFFF"/>
          </a:solidFill>
          <a:ln w="9525">
            <a:solidFill>
              <a:srgbClr val="D1D9E6"/>
            </a:solidFill>
            <a:prstDash val="solid"/>
          </a:ln>
          <a:effectLst>
            <a:outerShdw blurRad="508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4800600" y="1234440"/>
            <a:ext cx="3977640" cy="274320"/>
          </a:xfrm>
          <a:prstGeom prst="roundRect">
            <a:avLst>
              <a:gd name="adj" fmla="val 13333"/>
            </a:avLst>
          </a:prstGeom>
          <a:solidFill>
            <a:srgbClr val="0F1F38"/>
          </a:solidFill>
          <a:ln w="12700">
            <a:solidFill>
              <a:srgbClr val="0F1F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8028432" y="1252728"/>
            <a:ext cx="704088" cy="228600"/>
          </a:xfrm>
          <a:prstGeom prst="roundRect">
            <a:avLst>
              <a:gd name="adj" fmla="val 16000"/>
            </a:avLst>
          </a:prstGeom>
          <a:solidFill>
            <a:srgbClr val="FEF3C7"/>
          </a:solidFill>
          <a:ln w="12700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8028432" y="1252728"/>
            <a:ext cx="7040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C9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◑ Partial</a:t>
            </a:r>
            <a:endParaRPr lang="en-US" sz="700" dirty="0"/>
          </a:p>
        </p:txBody>
      </p:sp>
      <p:sp>
        <p:nvSpPr>
          <p:cNvPr id="27" name="Text 25"/>
          <p:cNvSpPr/>
          <p:nvPr/>
        </p:nvSpPr>
        <p:spPr>
          <a:xfrm>
            <a:off x="4828032" y="1234440"/>
            <a:ext cx="31729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CUSTOMERS</a:t>
            </a: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4828032" y="1664208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5020056" y="1600200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Zero service disruption experienced during integration period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4828032" y="2084832"/>
            <a:ext cx="137160" cy="137160"/>
          </a:xfrm>
          <a:prstGeom prst="ellipse">
            <a:avLst/>
          </a:prstGeom>
          <a:solidFill>
            <a:srgbClr val="C97B00"/>
          </a:solidFill>
          <a:ln w="12700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5020056" y="2020824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 2 / ISO 27001 certifications confirmed covering combined entity — no lapse in coverage</a:t>
            </a:r>
            <a:endParaRPr lang="en-US" sz="850" dirty="0"/>
          </a:p>
        </p:txBody>
      </p:sp>
      <p:sp>
        <p:nvSpPr>
          <p:cNvPr id="32" name="Shape 30"/>
          <p:cNvSpPr/>
          <p:nvPr/>
        </p:nvSpPr>
        <p:spPr>
          <a:xfrm>
            <a:off x="4828032" y="2505456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5020056" y="2441448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Customer-facing systems and support channels fully operational and unified</a:t>
            </a:r>
            <a:endParaRPr lang="en-US" sz="850" dirty="0"/>
          </a:p>
        </p:txBody>
      </p:sp>
      <p:sp>
        <p:nvSpPr>
          <p:cNvPr id="34" name="Shape 32"/>
          <p:cNvSpPr/>
          <p:nvPr/>
        </p:nvSpPr>
        <p:spPr>
          <a:xfrm>
            <a:off x="182880" y="3035808"/>
            <a:ext cx="4251960" cy="1810512"/>
          </a:xfrm>
          <a:prstGeom prst="roundRect">
            <a:avLst>
              <a:gd name="adj" fmla="val 3535"/>
            </a:avLst>
          </a:prstGeom>
          <a:solidFill>
            <a:srgbClr val="FFFFFF"/>
          </a:solidFill>
          <a:ln w="9525">
            <a:solidFill>
              <a:srgbClr val="D1D9E6"/>
            </a:solidFill>
            <a:prstDash val="solid"/>
          </a:ln>
          <a:effectLst>
            <a:outerShdw blurRad="508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5" name="Shape 33"/>
          <p:cNvSpPr/>
          <p:nvPr/>
        </p:nvSpPr>
        <p:spPr>
          <a:xfrm>
            <a:off x="320040" y="3127248"/>
            <a:ext cx="3977640" cy="274320"/>
          </a:xfrm>
          <a:prstGeom prst="roundRect">
            <a:avLst>
              <a:gd name="adj" fmla="val 13333"/>
            </a:avLst>
          </a:prstGeom>
          <a:solidFill>
            <a:srgbClr val="0F1F38"/>
          </a:solidFill>
          <a:ln w="12700">
            <a:solidFill>
              <a:srgbClr val="0F1F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Shape 34"/>
          <p:cNvSpPr/>
          <p:nvPr/>
        </p:nvSpPr>
        <p:spPr>
          <a:xfrm>
            <a:off x="3547872" y="3145536"/>
            <a:ext cx="704088" cy="228600"/>
          </a:xfrm>
          <a:prstGeom prst="roundRect">
            <a:avLst>
              <a:gd name="adj" fmla="val 16000"/>
            </a:avLst>
          </a:prstGeom>
          <a:solidFill>
            <a:srgbClr val="FEF3C7"/>
          </a:solidFill>
          <a:ln w="12700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3547872" y="3145536"/>
            <a:ext cx="7040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C9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◑ Partial</a:t>
            </a:r>
            <a:endParaRPr lang="en-US" sz="700" dirty="0"/>
          </a:p>
        </p:txBody>
      </p:sp>
      <p:sp>
        <p:nvSpPr>
          <p:cNvPr id="38" name="Text 36"/>
          <p:cNvSpPr/>
          <p:nvPr/>
        </p:nvSpPr>
        <p:spPr>
          <a:xfrm>
            <a:off x="347472" y="3127248"/>
            <a:ext cx="31729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VENDORS</a:t>
            </a:r>
            <a:endParaRPr lang="en-US" sz="850" dirty="0"/>
          </a:p>
        </p:txBody>
      </p:sp>
      <p:sp>
        <p:nvSpPr>
          <p:cNvPr id="39" name="Shape 37"/>
          <p:cNvSpPr/>
          <p:nvPr/>
        </p:nvSpPr>
        <p:spPr>
          <a:xfrm>
            <a:off x="347472" y="3557016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 38"/>
          <p:cNvSpPr/>
          <p:nvPr/>
        </p:nvSpPr>
        <p:spPr>
          <a:xfrm>
            <a:off x="539496" y="3493008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change-of-control clauses resolved; no contracts in default or emergency renegotiation</a:t>
            </a:r>
            <a:endParaRPr lang="en-US" sz="850" dirty="0"/>
          </a:p>
        </p:txBody>
      </p:sp>
      <p:sp>
        <p:nvSpPr>
          <p:cNvPr id="41" name="Shape 39"/>
          <p:cNvSpPr/>
          <p:nvPr/>
        </p:nvSpPr>
        <p:spPr>
          <a:xfrm>
            <a:off x="347472" y="3977640"/>
            <a:ext cx="137160" cy="137160"/>
          </a:xfrm>
          <a:prstGeom prst="ellipse">
            <a:avLst/>
          </a:prstGeom>
          <a:solidFill>
            <a:srgbClr val="C97B00"/>
          </a:solidFill>
          <a:ln w="12700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Text 40"/>
          <p:cNvSpPr/>
          <p:nvPr/>
        </p:nvSpPr>
        <p:spPr>
          <a:xfrm>
            <a:off x="539496" y="3913632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Vendor consolidation roadmap executed; combined entity operating on rationalized contracts</a:t>
            </a:r>
            <a:endParaRPr lang="en-US" sz="850" dirty="0"/>
          </a:p>
        </p:txBody>
      </p:sp>
      <p:sp>
        <p:nvSpPr>
          <p:cNvPr id="43" name="Shape 41"/>
          <p:cNvSpPr/>
          <p:nvPr/>
        </p:nvSpPr>
        <p:spPr>
          <a:xfrm>
            <a:off x="347472" y="4398264"/>
            <a:ext cx="137160" cy="137160"/>
          </a:xfrm>
          <a:prstGeom prst="ellipse">
            <a:avLst/>
          </a:prstGeom>
          <a:solidFill>
            <a:srgbClr val="C97B00"/>
          </a:solidFill>
          <a:ln w="12700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Text 42"/>
          <p:cNvSpPr/>
          <p:nvPr/>
        </p:nvSpPr>
        <p:spPr>
          <a:xfrm>
            <a:off x="539496" y="4334256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vendor relationships transitioned from two contacts to one combined entity relationship</a:t>
            </a:r>
            <a:endParaRPr lang="en-US" sz="850" dirty="0"/>
          </a:p>
        </p:txBody>
      </p:sp>
      <p:sp>
        <p:nvSpPr>
          <p:cNvPr id="45" name="Shape 43"/>
          <p:cNvSpPr/>
          <p:nvPr/>
        </p:nvSpPr>
        <p:spPr>
          <a:xfrm>
            <a:off x="4663440" y="3035808"/>
            <a:ext cx="4251960" cy="1810512"/>
          </a:xfrm>
          <a:prstGeom prst="roundRect">
            <a:avLst>
              <a:gd name="adj" fmla="val 3535"/>
            </a:avLst>
          </a:prstGeom>
          <a:solidFill>
            <a:srgbClr val="FFFFFF"/>
          </a:solidFill>
          <a:ln w="9525">
            <a:solidFill>
              <a:srgbClr val="D1D9E6"/>
            </a:solidFill>
            <a:prstDash val="solid"/>
          </a:ln>
          <a:effectLst>
            <a:outerShdw blurRad="508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6" name="Shape 44"/>
          <p:cNvSpPr/>
          <p:nvPr/>
        </p:nvSpPr>
        <p:spPr>
          <a:xfrm>
            <a:off x="4800600" y="3127248"/>
            <a:ext cx="3977640" cy="274320"/>
          </a:xfrm>
          <a:prstGeom prst="roundRect">
            <a:avLst>
              <a:gd name="adj" fmla="val 13333"/>
            </a:avLst>
          </a:prstGeom>
          <a:solidFill>
            <a:srgbClr val="0F1F38"/>
          </a:solidFill>
          <a:ln w="12700">
            <a:solidFill>
              <a:srgbClr val="0F1F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Shape 45"/>
          <p:cNvSpPr/>
          <p:nvPr/>
        </p:nvSpPr>
        <p:spPr>
          <a:xfrm>
            <a:off x="8028432" y="3145536"/>
            <a:ext cx="704088" cy="228600"/>
          </a:xfrm>
          <a:prstGeom prst="roundRect">
            <a:avLst>
              <a:gd name="adj" fmla="val 16000"/>
            </a:avLst>
          </a:prstGeom>
          <a:solidFill>
            <a:srgbClr val="FEF3C7"/>
          </a:solidFill>
          <a:ln w="12700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Text 46"/>
          <p:cNvSpPr/>
          <p:nvPr/>
        </p:nvSpPr>
        <p:spPr>
          <a:xfrm>
            <a:off x="8028432" y="3145536"/>
            <a:ext cx="7040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C9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◑ Partial</a:t>
            </a:r>
            <a:endParaRPr lang="en-US" sz="700" dirty="0"/>
          </a:p>
        </p:txBody>
      </p:sp>
      <p:sp>
        <p:nvSpPr>
          <p:cNvPr id="49" name="Text 47"/>
          <p:cNvSpPr/>
          <p:nvPr/>
        </p:nvSpPr>
        <p:spPr>
          <a:xfrm>
            <a:off x="4828032" y="3127248"/>
            <a:ext cx="31729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EMPLOYEES</a:t>
            </a:r>
            <a:endParaRPr lang="en-US" sz="850" dirty="0"/>
          </a:p>
        </p:txBody>
      </p:sp>
      <p:sp>
        <p:nvSpPr>
          <p:cNvPr id="50" name="Shape 48"/>
          <p:cNvSpPr/>
          <p:nvPr/>
        </p:nvSpPr>
        <p:spPr>
          <a:xfrm>
            <a:off x="4828032" y="3557016"/>
            <a:ext cx="137160" cy="137160"/>
          </a:xfrm>
          <a:prstGeom prst="ellipse">
            <a:avLst/>
          </a:prstGeom>
          <a:solidFill>
            <a:srgbClr val="C97B00"/>
          </a:solidFill>
          <a:ln w="12700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1" name="Text 49"/>
          <p:cNvSpPr/>
          <p:nvPr/>
        </p:nvSpPr>
        <p:spPr>
          <a:xfrm>
            <a:off x="5020056" y="3493008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 set of IT tools, policies, and support processes for all staff</a:t>
            </a:r>
            <a:endParaRPr lang="en-US" sz="850" dirty="0"/>
          </a:p>
        </p:txBody>
      </p:sp>
      <p:sp>
        <p:nvSpPr>
          <p:cNvPr id="52" name="Shape 50"/>
          <p:cNvSpPr/>
          <p:nvPr/>
        </p:nvSpPr>
        <p:spPr>
          <a:xfrm>
            <a:off x="4828032" y="3977640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3" name="Text 51"/>
          <p:cNvSpPr/>
          <p:nvPr/>
        </p:nvSpPr>
        <p:spPr>
          <a:xfrm>
            <a:off x="5020056" y="3913632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onboarding / offboarding process unified and documented</a:t>
            </a:r>
            <a:endParaRPr lang="en-US" sz="850" dirty="0"/>
          </a:p>
        </p:txBody>
      </p:sp>
      <p:sp>
        <p:nvSpPr>
          <p:cNvPr id="54" name="Shape 52"/>
          <p:cNvSpPr/>
          <p:nvPr/>
        </p:nvSpPr>
        <p:spPr>
          <a:xfrm>
            <a:off x="4828032" y="4398264"/>
            <a:ext cx="137160" cy="137160"/>
          </a:xfrm>
          <a:prstGeom prst="ellipse">
            <a:avLst/>
          </a:prstGeom>
          <a:solidFill>
            <a:srgbClr val="C97B00"/>
          </a:solidFill>
          <a:ln w="12700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Text 53"/>
          <p:cNvSpPr/>
          <p:nvPr/>
        </p:nvSpPr>
        <p:spPr>
          <a:xfrm>
            <a:off x="5020056" y="4334256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Helpdesk volumes returned to pre-integration baseline; no open Day 1 access issues</a:t>
            </a:r>
            <a:endParaRPr lang="en-US" sz="850" dirty="0"/>
          </a:p>
        </p:txBody>
      </p:sp>
      <p:sp>
        <p:nvSpPr>
          <p:cNvPr id="56" name="Text 54"/>
          <p:cNvSpPr/>
          <p:nvPr/>
        </p:nvSpPr>
        <p:spPr>
          <a:xfrm>
            <a:off x="0" y="4864608"/>
            <a:ext cx="8686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Copyright 100-Day Advisors  |  Integration End States  |  Information Technology</a:t>
            </a:r>
            <a:endParaRPr lang="en-US" sz="800" dirty="0"/>
          </a:p>
        </p:txBody>
      </p:sp>
      <p:sp>
        <p:nvSpPr>
          <p:cNvPr id="57" name="Text 55"/>
          <p:cNvSpPr/>
          <p:nvPr/>
        </p:nvSpPr>
        <p:spPr>
          <a:xfrm>
            <a:off x="8686800" y="4864608"/>
            <a:ext cx="3657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24128"/>
          </a:xfrm>
          <a:prstGeom prst="rect">
            <a:avLst/>
          </a:prstGeom>
          <a:solidFill>
            <a:srgbClr val="1A4731"/>
          </a:solidFill>
          <a:ln w="12700">
            <a:solidFill>
              <a:srgbClr val="1A473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978408"/>
            <a:ext cx="9144000" cy="64008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20040" y="45720"/>
            <a:ext cx="68580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kern="0" spc="600" dirty="0">
                <a:solidFill>
                  <a:srgbClr val="C9A84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FINANCE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20040" y="502920"/>
            <a:ext cx="6583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END STATES — DAY 30 STATUS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897880" y="594360"/>
            <a:ext cx="987552" cy="237744"/>
          </a:xfrm>
          <a:prstGeom prst="roundRect">
            <a:avLst>
              <a:gd name="adj" fmla="val 15385"/>
            </a:avLst>
          </a:prstGeom>
          <a:solidFill>
            <a:srgbClr val="DCFCE7"/>
          </a:solidFill>
          <a:ln w="9525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897880" y="594360"/>
            <a:ext cx="98755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Done</a:t>
            </a:r>
            <a:endParaRPr lang="en-US" sz="750" dirty="0"/>
          </a:p>
        </p:txBody>
      </p:sp>
      <p:sp>
        <p:nvSpPr>
          <p:cNvPr id="8" name="Shape 6"/>
          <p:cNvSpPr/>
          <p:nvPr/>
        </p:nvSpPr>
        <p:spPr>
          <a:xfrm>
            <a:off x="6949440" y="594360"/>
            <a:ext cx="987552" cy="237744"/>
          </a:xfrm>
          <a:prstGeom prst="roundRect">
            <a:avLst>
              <a:gd name="adj" fmla="val 15385"/>
            </a:avLst>
          </a:prstGeom>
          <a:solidFill>
            <a:srgbClr val="FEF3C7"/>
          </a:solidFill>
          <a:ln w="9525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949440" y="594360"/>
            <a:ext cx="98755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C9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◑ Partial</a:t>
            </a:r>
            <a:endParaRPr lang="en-US" sz="750" dirty="0"/>
          </a:p>
        </p:txBody>
      </p:sp>
      <p:sp>
        <p:nvSpPr>
          <p:cNvPr id="10" name="Shape 8"/>
          <p:cNvSpPr/>
          <p:nvPr/>
        </p:nvSpPr>
        <p:spPr>
          <a:xfrm>
            <a:off x="8001000" y="594360"/>
            <a:ext cx="987552" cy="237744"/>
          </a:xfrm>
          <a:prstGeom prst="roundRect">
            <a:avLst>
              <a:gd name="adj" fmla="val 15385"/>
            </a:avLst>
          </a:prstGeom>
          <a:solidFill>
            <a:srgbClr val="FEE2E2"/>
          </a:solidFill>
          <a:ln w="9525">
            <a:solidFill>
              <a:srgbClr val="B91C1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8001000" y="594360"/>
            <a:ext cx="98755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B9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○ Pending</a:t>
            </a:r>
            <a:endParaRPr lang="en-US" sz="750" dirty="0"/>
          </a:p>
        </p:txBody>
      </p:sp>
      <p:sp>
        <p:nvSpPr>
          <p:cNvPr id="12" name="Shape 10"/>
          <p:cNvSpPr/>
          <p:nvPr/>
        </p:nvSpPr>
        <p:spPr>
          <a:xfrm>
            <a:off x="182880" y="1143000"/>
            <a:ext cx="4251960" cy="1810512"/>
          </a:xfrm>
          <a:prstGeom prst="roundRect">
            <a:avLst>
              <a:gd name="adj" fmla="val 3535"/>
            </a:avLst>
          </a:prstGeom>
          <a:solidFill>
            <a:srgbClr val="FFFFFF"/>
          </a:solidFill>
          <a:ln w="9525">
            <a:solidFill>
              <a:srgbClr val="D1D9E6"/>
            </a:solidFill>
            <a:prstDash val="solid"/>
          </a:ln>
          <a:effectLst>
            <a:outerShdw blurRad="508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320040" y="1234440"/>
            <a:ext cx="3977640" cy="274320"/>
          </a:xfrm>
          <a:prstGeom prst="roundRect">
            <a:avLst>
              <a:gd name="adj" fmla="val 13333"/>
            </a:avLst>
          </a:prstGeom>
          <a:solidFill>
            <a:srgbClr val="1A4731"/>
          </a:solidFill>
          <a:ln w="12700">
            <a:solidFill>
              <a:srgbClr val="1A473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3547872" y="1252728"/>
            <a:ext cx="704088" cy="228600"/>
          </a:xfrm>
          <a:prstGeom prst="roundRect">
            <a:avLst>
              <a:gd name="adj" fmla="val 16000"/>
            </a:avLst>
          </a:prstGeom>
          <a:solidFill>
            <a:srgbClr val="DCFCE7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3547872" y="1252728"/>
            <a:ext cx="7040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Done</a:t>
            </a:r>
            <a:endParaRPr lang="en-US" sz="700" dirty="0"/>
          </a:p>
        </p:txBody>
      </p:sp>
      <p:sp>
        <p:nvSpPr>
          <p:cNvPr id="16" name="Text 14"/>
          <p:cNvSpPr/>
          <p:nvPr/>
        </p:nvSpPr>
        <p:spPr>
          <a:xfrm>
            <a:off x="347472" y="1234440"/>
            <a:ext cx="31729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THE BOARD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347472" y="1664208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539496" y="1600200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1 synergy realization report delivered; actuals vs. deal model locked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347472" y="2084832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539496" y="2020824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combined financial close executed without restatement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347472" y="2505456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539496" y="2441448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integration summary: cost-to-achieve vs. budget, synergies confirmed, open items handed to BAU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4663440" y="1143000"/>
            <a:ext cx="4251960" cy="1810512"/>
          </a:xfrm>
          <a:prstGeom prst="roundRect">
            <a:avLst>
              <a:gd name="adj" fmla="val 3535"/>
            </a:avLst>
          </a:prstGeom>
          <a:solidFill>
            <a:srgbClr val="FFFFFF"/>
          </a:solidFill>
          <a:ln w="9525">
            <a:solidFill>
              <a:srgbClr val="D1D9E6"/>
            </a:solidFill>
            <a:prstDash val="solid"/>
          </a:ln>
          <a:effectLst>
            <a:outerShdw blurRad="508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4800600" y="1234440"/>
            <a:ext cx="3977640" cy="274320"/>
          </a:xfrm>
          <a:prstGeom prst="roundRect">
            <a:avLst>
              <a:gd name="adj" fmla="val 13333"/>
            </a:avLst>
          </a:prstGeom>
          <a:solidFill>
            <a:srgbClr val="1A4731"/>
          </a:solidFill>
          <a:ln w="12700">
            <a:solidFill>
              <a:srgbClr val="1A473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8028432" y="1252728"/>
            <a:ext cx="704088" cy="228600"/>
          </a:xfrm>
          <a:prstGeom prst="roundRect">
            <a:avLst>
              <a:gd name="adj" fmla="val 16000"/>
            </a:avLst>
          </a:prstGeom>
          <a:solidFill>
            <a:srgbClr val="DCFCE7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8028432" y="1252728"/>
            <a:ext cx="7040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Done</a:t>
            </a:r>
            <a:endParaRPr lang="en-US" sz="700" dirty="0"/>
          </a:p>
        </p:txBody>
      </p:sp>
      <p:sp>
        <p:nvSpPr>
          <p:cNvPr id="27" name="Text 25"/>
          <p:cNvSpPr/>
          <p:nvPr/>
        </p:nvSpPr>
        <p:spPr>
          <a:xfrm>
            <a:off x="4828032" y="1234440"/>
            <a:ext cx="31729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THE CFO</a:t>
            </a: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4828032" y="1664208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5020056" y="1600200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ERP-of-record selected; all downstream systems integration sequenced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4828032" y="2084832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5020056" y="2020824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Combined FP&amp;A planning cycle operational; first combined budget complete</a:t>
            </a:r>
            <a:endParaRPr lang="en-US" sz="850" dirty="0"/>
          </a:p>
        </p:txBody>
      </p:sp>
      <p:sp>
        <p:nvSpPr>
          <p:cNvPr id="32" name="Shape 30"/>
          <p:cNvSpPr/>
          <p:nvPr/>
        </p:nvSpPr>
        <p:spPr>
          <a:xfrm>
            <a:off x="4828032" y="2505456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5020056" y="2441448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tax elections, NOL confirmations, and post-close entity restructuring done</a:t>
            </a:r>
            <a:endParaRPr lang="en-US" sz="850" dirty="0"/>
          </a:p>
        </p:txBody>
      </p:sp>
      <p:sp>
        <p:nvSpPr>
          <p:cNvPr id="34" name="Shape 32"/>
          <p:cNvSpPr/>
          <p:nvPr/>
        </p:nvSpPr>
        <p:spPr>
          <a:xfrm>
            <a:off x="182880" y="3035808"/>
            <a:ext cx="4251960" cy="1810512"/>
          </a:xfrm>
          <a:prstGeom prst="roundRect">
            <a:avLst>
              <a:gd name="adj" fmla="val 3535"/>
            </a:avLst>
          </a:prstGeom>
          <a:solidFill>
            <a:srgbClr val="FFFFFF"/>
          </a:solidFill>
          <a:ln w="9525">
            <a:solidFill>
              <a:srgbClr val="D1D9E6"/>
            </a:solidFill>
            <a:prstDash val="solid"/>
          </a:ln>
          <a:effectLst>
            <a:outerShdw blurRad="508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5" name="Shape 33"/>
          <p:cNvSpPr/>
          <p:nvPr/>
        </p:nvSpPr>
        <p:spPr>
          <a:xfrm>
            <a:off x="320040" y="3127248"/>
            <a:ext cx="3977640" cy="274320"/>
          </a:xfrm>
          <a:prstGeom prst="roundRect">
            <a:avLst>
              <a:gd name="adj" fmla="val 13333"/>
            </a:avLst>
          </a:prstGeom>
          <a:solidFill>
            <a:srgbClr val="1A4731"/>
          </a:solidFill>
          <a:ln w="12700">
            <a:solidFill>
              <a:srgbClr val="1A473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Shape 34"/>
          <p:cNvSpPr/>
          <p:nvPr/>
        </p:nvSpPr>
        <p:spPr>
          <a:xfrm>
            <a:off x="3547872" y="3145536"/>
            <a:ext cx="704088" cy="228600"/>
          </a:xfrm>
          <a:prstGeom prst="roundRect">
            <a:avLst>
              <a:gd name="adj" fmla="val 16000"/>
            </a:avLst>
          </a:prstGeom>
          <a:solidFill>
            <a:srgbClr val="DCFCE7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3547872" y="3145536"/>
            <a:ext cx="7040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Done</a:t>
            </a:r>
            <a:endParaRPr lang="en-US" sz="700" dirty="0"/>
          </a:p>
        </p:txBody>
      </p:sp>
      <p:sp>
        <p:nvSpPr>
          <p:cNvPr id="38" name="Text 36"/>
          <p:cNvSpPr/>
          <p:nvPr/>
        </p:nvSpPr>
        <p:spPr>
          <a:xfrm>
            <a:off x="347472" y="3127248"/>
            <a:ext cx="31729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FINANCE TEAM MEMBERS</a:t>
            </a:r>
            <a:endParaRPr lang="en-US" sz="850" dirty="0"/>
          </a:p>
        </p:txBody>
      </p:sp>
      <p:sp>
        <p:nvSpPr>
          <p:cNvPr id="39" name="Shape 37"/>
          <p:cNvSpPr/>
          <p:nvPr/>
        </p:nvSpPr>
        <p:spPr>
          <a:xfrm>
            <a:off x="347472" y="3557016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 38"/>
          <p:cNvSpPr/>
          <p:nvPr/>
        </p:nvSpPr>
        <p:spPr>
          <a:xfrm>
            <a:off x="539496" y="3493008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chart of accounts, one reporting framework, one set of approval thresholds</a:t>
            </a:r>
            <a:endParaRPr lang="en-US" sz="850" dirty="0"/>
          </a:p>
        </p:txBody>
      </p:sp>
      <p:sp>
        <p:nvSpPr>
          <p:cNvPr id="41" name="Shape 39"/>
          <p:cNvSpPr/>
          <p:nvPr/>
        </p:nvSpPr>
        <p:spPr>
          <a:xfrm>
            <a:off x="347472" y="3977640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Text 40"/>
          <p:cNvSpPr/>
          <p:nvPr/>
        </p:nvSpPr>
        <p:spPr>
          <a:xfrm>
            <a:off x="539496" y="3913632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Acquired finance team fully onboarded to acquirer systems, tools, and processes</a:t>
            </a:r>
            <a:endParaRPr lang="en-US" sz="850" dirty="0"/>
          </a:p>
        </p:txBody>
      </p:sp>
      <p:sp>
        <p:nvSpPr>
          <p:cNvPr id="43" name="Shape 41"/>
          <p:cNvSpPr/>
          <p:nvPr/>
        </p:nvSpPr>
        <p:spPr>
          <a:xfrm>
            <a:off x="347472" y="4398264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Text 42"/>
          <p:cNvSpPr/>
          <p:nvPr/>
        </p:nvSpPr>
        <p:spPr>
          <a:xfrm>
            <a:off x="539496" y="4334256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Combined Finance org structure final; roles and reporting lines confirmed</a:t>
            </a:r>
            <a:endParaRPr lang="en-US" sz="850" dirty="0"/>
          </a:p>
        </p:txBody>
      </p:sp>
      <p:sp>
        <p:nvSpPr>
          <p:cNvPr id="45" name="Shape 43"/>
          <p:cNvSpPr/>
          <p:nvPr/>
        </p:nvSpPr>
        <p:spPr>
          <a:xfrm>
            <a:off x="4663440" y="3035808"/>
            <a:ext cx="4251960" cy="1810512"/>
          </a:xfrm>
          <a:prstGeom prst="roundRect">
            <a:avLst>
              <a:gd name="adj" fmla="val 3535"/>
            </a:avLst>
          </a:prstGeom>
          <a:solidFill>
            <a:srgbClr val="FFFFFF"/>
          </a:solidFill>
          <a:ln w="9525">
            <a:solidFill>
              <a:srgbClr val="D1D9E6"/>
            </a:solidFill>
            <a:prstDash val="solid"/>
          </a:ln>
          <a:effectLst>
            <a:outerShdw blurRad="508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6" name="Shape 44"/>
          <p:cNvSpPr/>
          <p:nvPr/>
        </p:nvSpPr>
        <p:spPr>
          <a:xfrm>
            <a:off x="4800600" y="3127248"/>
            <a:ext cx="3977640" cy="274320"/>
          </a:xfrm>
          <a:prstGeom prst="roundRect">
            <a:avLst>
              <a:gd name="adj" fmla="val 13333"/>
            </a:avLst>
          </a:prstGeom>
          <a:solidFill>
            <a:srgbClr val="1A4731"/>
          </a:solidFill>
          <a:ln w="12700">
            <a:solidFill>
              <a:srgbClr val="1A473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Shape 45"/>
          <p:cNvSpPr/>
          <p:nvPr/>
        </p:nvSpPr>
        <p:spPr>
          <a:xfrm>
            <a:off x="8028432" y="3145536"/>
            <a:ext cx="704088" cy="228600"/>
          </a:xfrm>
          <a:prstGeom prst="roundRect">
            <a:avLst>
              <a:gd name="adj" fmla="val 16000"/>
            </a:avLst>
          </a:prstGeom>
          <a:solidFill>
            <a:srgbClr val="DCFCE7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Text 46"/>
          <p:cNvSpPr/>
          <p:nvPr/>
        </p:nvSpPr>
        <p:spPr>
          <a:xfrm>
            <a:off x="8028432" y="3145536"/>
            <a:ext cx="7040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Done</a:t>
            </a:r>
            <a:endParaRPr lang="en-US" sz="700" dirty="0"/>
          </a:p>
        </p:txBody>
      </p:sp>
      <p:sp>
        <p:nvSpPr>
          <p:cNvPr id="49" name="Text 47"/>
          <p:cNvSpPr/>
          <p:nvPr/>
        </p:nvSpPr>
        <p:spPr>
          <a:xfrm>
            <a:off x="4828032" y="3127248"/>
            <a:ext cx="31729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THE BUSINESS</a:t>
            </a:r>
            <a:endParaRPr lang="en-US" sz="850" dirty="0"/>
          </a:p>
        </p:txBody>
      </p:sp>
      <p:sp>
        <p:nvSpPr>
          <p:cNvPr id="50" name="Shape 48"/>
          <p:cNvSpPr/>
          <p:nvPr/>
        </p:nvSpPr>
        <p:spPr>
          <a:xfrm>
            <a:off x="4828032" y="3557016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1" name="Text 49"/>
          <p:cNvSpPr/>
          <p:nvPr/>
        </p:nvSpPr>
        <p:spPr>
          <a:xfrm>
            <a:off x="5020056" y="3493008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Vendors paid on time, customers invoiced without interruption throughout</a:t>
            </a:r>
            <a:endParaRPr lang="en-US" sz="850" dirty="0"/>
          </a:p>
        </p:txBody>
      </p:sp>
      <p:sp>
        <p:nvSpPr>
          <p:cNvPr id="52" name="Shape 50"/>
          <p:cNvSpPr/>
          <p:nvPr/>
        </p:nvSpPr>
        <p:spPr>
          <a:xfrm>
            <a:off x="4828032" y="3977640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3" name="Text 51"/>
          <p:cNvSpPr/>
          <p:nvPr/>
        </p:nvSpPr>
        <p:spPr>
          <a:xfrm>
            <a:off x="5020056" y="3913632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Management reporting provides combined entity view from Day 1</a:t>
            </a:r>
            <a:endParaRPr lang="en-US" sz="850" dirty="0"/>
          </a:p>
        </p:txBody>
      </p:sp>
      <p:sp>
        <p:nvSpPr>
          <p:cNvPr id="54" name="Shape 52"/>
          <p:cNvSpPr/>
          <p:nvPr/>
        </p:nvSpPr>
        <p:spPr>
          <a:xfrm>
            <a:off x="4828032" y="4398264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Text 53"/>
          <p:cNvSpPr/>
          <p:nvPr/>
        </p:nvSpPr>
        <p:spPr>
          <a:xfrm>
            <a:off x="5020056" y="4334256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material control gaps or compliance issues attributable to integration</a:t>
            </a:r>
            <a:endParaRPr lang="en-US" sz="850" dirty="0"/>
          </a:p>
        </p:txBody>
      </p:sp>
      <p:sp>
        <p:nvSpPr>
          <p:cNvPr id="56" name="Text 54"/>
          <p:cNvSpPr/>
          <p:nvPr/>
        </p:nvSpPr>
        <p:spPr>
          <a:xfrm>
            <a:off x="0" y="4864608"/>
            <a:ext cx="8686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Copyright 100-Day Advisors  |  Integration End States  |  Finance</a:t>
            </a:r>
            <a:endParaRPr lang="en-US" sz="800" dirty="0"/>
          </a:p>
        </p:txBody>
      </p:sp>
      <p:sp>
        <p:nvSpPr>
          <p:cNvPr id="57" name="Text 55"/>
          <p:cNvSpPr/>
          <p:nvPr/>
        </p:nvSpPr>
        <p:spPr>
          <a:xfrm>
            <a:off x="8686800" y="4864608"/>
            <a:ext cx="3657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24128"/>
          </a:xfrm>
          <a:prstGeom prst="rect">
            <a:avLst/>
          </a:prstGeom>
          <a:solidFill>
            <a:srgbClr val="6B1A1A"/>
          </a:solidFill>
          <a:ln w="12700">
            <a:solidFill>
              <a:srgbClr val="6B1A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978408"/>
            <a:ext cx="9144000" cy="64008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20040" y="45720"/>
            <a:ext cx="68580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kern="0" spc="600" dirty="0">
                <a:solidFill>
                  <a:srgbClr val="C9A84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LEGAL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20040" y="502920"/>
            <a:ext cx="6583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END STATES — DAY 30 STATUS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897880" y="594360"/>
            <a:ext cx="987552" cy="237744"/>
          </a:xfrm>
          <a:prstGeom prst="roundRect">
            <a:avLst>
              <a:gd name="adj" fmla="val 15385"/>
            </a:avLst>
          </a:prstGeom>
          <a:solidFill>
            <a:srgbClr val="DCFCE7"/>
          </a:solidFill>
          <a:ln w="9525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897880" y="594360"/>
            <a:ext cx="98755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Done</a:t>
            </a:r>
            <a:endParaRPr lang="en-US" sz="750" dirty="0"/>
          </a:p>
        </p:txBody>
      </p:sp>
      <p:sp>
        <p:nvSpPr>
          <p:cNvPr id="8" name="Shape 6"/>
          <p:cNvSpPr/>
          <p:nvPr/>
        </p:nvSpPr>
        <p:spPr>
          <a:xfrm>
            <a:off x="6949440" y="594360"/>
            <a:ext cx="987552" cy="237744"/>
          </a:xfrm>
          <a:prstGeom prst="roundRect">
            <a:avLst>
              <a:gd name="adj" fmla="val 15385"/>
            </a:avLst>
          </a:prstGeom>
          <a:solidFill>
            <a:srgbClr val="FEF3C7"/>
          </a:solidFill>
          <a:ln w="9525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949440" y="594360"/>
            <a:ext cx="98755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C9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◑ Partial</a:t>
            </a:r>
            <a:endParaRPr lang="en-US" sz="750" dirty="0"/>
          </a:p>
        </p:txBody>
      </p:sp>
      <p:sp>
        <p:nvSpPr>
          <p:cNvPr id="10" name="Shape 8"/>
          <p:cNvSpPr/>
          <p:nvPr/>
        </p:nvSpPr>
        <p:spPr>
          <a:xfrm>
            <a:off x="8001000" y="594360"/>
            <a:ext cx="987552" cy="237744"/>
          </a:xfrm>
          <a:prstGeom prst="roundRect">
            <a:avLst>
              <a:gd name="adj" fmla="val 15385"/>
            </a:avLst>
          </a:prstGeom>
          <a:solidFill>
            <a:srgbClr val="FEE2E2"/>
          </a:solidFill>
          <a:ln w="9525">
            <a:solidFill>
              <a:srgbClr val="B91C1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8001000" y="594360"/>
            <a:ext cx="98755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B9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○ Pending</a:t>
            </a:r>
            <a:endParaRPr lang="en-US" sz="750" dirty="0"/>
          </a:p>
        </p:txBody>
      </p:sp>
      <p:sp>
        <p:nvSpPr>
          <p:cNvPr id="12" name="Shape 10"/>
          <p:cNvSpPr/>
          <p:nvPr/>
        </p:nvSpPr>
        <p:spPr>
          <a:xfrm>
            <a:off x="182880" y="1143000"/>
            <a:ext cx="4251960" cy="1810512"/>
          </a:xfrm>
          <a:prstGeom prst="roundRect">
            <a:avLst>
              <a:gd name="adj" fmla="val 3535"/>
            </a:avLst>
          </a:prstGeom>
          <a:solidFill>
            <a:srgbClr val="FFFFFF"/>
          </a:solidFill>
          <a:ln w="9525">
            <a:solidFill>
              <a:srgbClr val="D1D9E6"/>
            </a:solidFill>
            <a:prstDash val="solid"/>
          </a:ln>
          <a:effectLst>
            <a:outerShdw blurRad="508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320040" y="1234440"/>
            <a:ext cx="3977640" cy="274320"/>
          </a:xfrm>
          <a:prstGeom prst="roundRect">
            <a:avLst>
              <a:gd name="adj" fmla="val 13333"/>
            </a:avLst>
          </a:prstGeom>
          <a:solidFill>
            <a:srgbClr val="6B1A1A"/>
          </a:solidFill>
          <a:ln w="12700">
            <a:solidFill>
              <a:srgbClr val="6B1A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3547872" y="1252728"/>
            <a:ext cx="704088" cy="228600"/>
          </a:xfrm>
          <a:prstGeom prst="roundRect">
            <a:avLst>
              <a:gd name="adj" fmla="val 16000"/>
            </a:avLst>
          </a:prstGeom>
          <a:solidFill>
            <a:srgbClr val="DCFCE7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3547872" y="1252728"/>
            <a:ext cx="7040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Done</a:t>
            </a:r>
            <a:endParaRPr lang="en-US" sz="700" dirty="0"/>
          </a:p>
        </p:txBody>
      </p:sp>
      <p:sp>
        <p:nvSpPr>
          <p:cNvPr id="16" name="Text 14"/>
          <p:cNvSpPr/>
          <p:nvPr/>
        </p:nvSpPr>
        <p:spPr>
          <a:xfrm>
            <a:off x="347472" y="1234440"/>
            <a:ext cx="31729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SHAREHOLDERS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347472" y="1664208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539496" y="1600200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regulatory approvals obtained; no post-close remedy or divestiture required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347472" y="2084832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539496" y="2020824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Legal synergies confirmed — outside counsel consolidation and litigation reserve reductions locked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347472" y="2505456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539496" y="2441448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undisclosed liabilities surfaced post-close that materially affect deal economics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4663440" y="1143000"/>
            <a:ext cx="4251960" cy="1810512"/>
          </a:xfrm>
          <a:prstGeom prst="roundRect">
            <a:avLst>
              <a:gd name="adj" fmla="val 3535"/>
            </a:avLst>
          </a:prstGeom>
          <a:solidFill>
            <a:srgbClr val="FFFFFF"/>
          </a:solidFill>
          <a:ln w="9525">
            <a:solidFill>
              <a:srgbClr val="D1D9E6"/>
            </a:solidFill>
            <a:prstDash val="solid"/>
          </a:ln>
          <a:effectLst>
            <a:outerShdw blurRad="508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4800600" y="1234440"/>
            <a:ext cx="3977640" cy="274320"/>
          </a:xfrm>
          <a:prstGeom prst="roundRect">
            <a:avLst>
              <a:gd name="adj" fmla="val 13333"/>
            </a:avLst>
          </a:prstGeom>
          <a:solidFill>
            <a:srgbClr val="6B1A1A"/>
          </a:solidFill>
          <a:ln w="12700">
            <a:solidFill>
              <a:srgbClr val="6B1A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8028432" y="1252728"/>
            <a:ext cx="704088" cy="228600"/>
          </a:xfrm>
          <a:prstGeom prst="roundRect">
            <a:avLst>
              <a:gd name="adj" fmla="val 16000"/>
            </a:avLst>
          </a:prstGeom>
          <a:solidFill>
            <a:srgbClr val="DCFCE7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8028432" y="1252728"/>
            <a:ext cx="7040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Done</a:t>
            </a:r>
            <a:endParaRPr lang="en-US" sz="700" dirty="0"/>
          </a:p>
        </p:txBody>
      </p:sp>
      <p:sp>
        <p:nvSpPr>
          <p:cNvPr id="27" name="Text 25"/>
          <p:cNvSpPr/>
          <p:nvPr/>
        </p:nvSpPr>
        <p:spPr>
          <a:xfrm>
            <a:off x="4828032" y="1234440"/>
            <a:ext cx="31729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CUSTOMERS</a:t>
            </a: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4828032" y="1664208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5020056" y="1600200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customer contracts consented, novated, or assigned without interruption to service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4828032" y="2084832"/>
            <a:ext cx="137160" cy="137160"/>
          </a:xfrm>
          <a:prstGeom prst="ellipse">
            <a:avLst/>
          </a:prstGeom>
          <a:solidFill>
            <a:srgbClr val="C97B00"/>
          </a:solidFill>
          <a:ln w="12700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5020056" y="2020824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privacy rights and processing agreements honored under the combined entity from Day 1</a:t>
            </a:r>
            <a:endParaRPr lang="en-US" sz="850" dirty="0"/>
          </a:p>
        </p:txBody>
      </p:sp>
      <p:sp>
        <p:nvSpPr>
          <p:cNvPr id="32" name="Shape 30"/>
          <p:cNvSpPr/>
          <p:nvPr/>
        </p:nvSpPr>
        <p:spPr>
          <a:xfrm>
            <a:off x="4828032" y="2505456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5020056" y="2441448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Combined entity's contract terms published and counterparties notified</a:t>
            </a:r>
            <a:endParaRPr lang="en-US" sz="850" dirty="0"/>
          </a:p>
        </p:txBody>
      </p:sp>
      <p:sp>
        <p:nvSpPr>
          <p:cNvPr id="34" name="Shape 32"/>
          <p:cNvSpPr/>
          <p:nvPr/>
        </p:nvSpPr>
        <p:spPr>
          <a:xfrm>
            <a:off x="182880" y="3035808"/>
            <a:ext cx="4251960" cy="1810512"/>
          </a:xfrm>
          <a:prstGeom prst="roundRect">
            <a:avLst>
              <a:gd name="adj" fmla="val 3535"/>
            </a:avLst>
          </a:prstGeom>
          <a:solidFill>
            <a:srgbClr val="FFFFFF"/>
          </a:solidFill>
          <a:ln w="9525">
            <a:solidFill>
              <a:srgbClr val="D1D9E6"/>
            </a:solidFill>
            <a:prstDash val="solid"/>
          </a:ln>
          <a:effectLst>
            <a:outerShdw blurRad="508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5" name="Shape 33"/>
          <p:cNvSpPr/>
          <p:nvPr/>
        </p:nvSpPr>
        <p:spPr>
          <a:xfrm>
            <a:off x="320040" y="3127248"/>
            <a:ext cx="3977640" cy="274320"/>
          </a:xfrm>
          <a:prstGeom prst="roundRect">
            <a:avLst>
              <a:gd name="adj" fmla="val 13333"/>
            </a:avLst>
          </a:prstGeom>
          <a:solidFill>
            <a:srgbClr val="6B1A1A"/>
          </a:solidFill>
          <a:ln w="12700">
            <a:solidFill>
              <a:srgbClr val="6B1A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Shape 34"/>
          <p:cNvSpPr/>
          <p:nvPr/>
        </p:nvSpPr>
        <p:spPr>
          <a:xfrm>
            <a:off x="3547872" y="3145536"/>
            <a:ext cx="704088" cy="228600"/>
          </a:xfrm>
          <a:prstGeom prst="roundRect">
            <a:avLst>
              <a:gd name="adj" fmla="val 16000"/>
            </a:avLst>
          </a:prstGeom>
          <a:solidFill>
            <a:srgbClr val="FEF3C7"/>
          </a:solidFill>
          <a:ln w="12700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3547872" y="3145536"/>
            <a:ext cx="7040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C9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◑ Partial</a:t>
            </a:r>
            <a:endParaRPr lang="en-US" sz="700" dirty="0"/>
          </a:p>
        </p:txBody>
      </p:sp>
      <p:sp>
        <p:nvSpPr>
          <p:cNvPr id="38" name="Text 36"/>
          <p:cNvSpPr/>
          <p:nvPr/>
        </p:nvSpPr>
        <p:spPr>
          <a:xfrm>
            <a:off x="347472" y="3127248"/>
            <a:ext cx="31729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VENDORS &amp; PARTNERS</a:t>
            </a:r>
            <a:endParaRPr lang="en-US" sz="850" dirty="0"/>
          </a:p>
        </p:txBody>
      </p:sp>
      <p:sp>
        <p:nvSpPr>
          <p:cNvPr id="39" name="Shape 37"/>
          <p:cNvSpPr/>
          <p:nvPr/>
        </p:nvSpPr>
        <p:spPr>
          <a:xfrm>
            <a:off x="347472" y="3557016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 38"/>
          <p:cNvSpPr/>
          <p:nvPr/>
        </p:nvSpPr>
        <p:spPr>
          <a:xfrm>
            <a:off x="539496" y="3493008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material vendor contracts transitioned; change-of-control clauses resolved</a:t>
            </a:r>
            <a:endParaRPr lang="en-US" sz="850" dirty="0"/>
          </a:p>
        </p:txBody>
      </p:sp>
      <p:sp>
        <p:nvSpPr>
          <p:cNvPr id="41" name="Shape 39"/>
          <p:cNvSpPr/>
          <p:nvPr/>
        </p:nvSpPr>
        <p:spPr>
          <a:xfrm>
            <a:off x="347472" y="3977640"/>
            <a:ext cx="137160" cy="137160"/>
          </a:xfrm>
          <a:prstGeom prst="ellipse">
            <a:avLst/>
          </a:prstGeom>
          <a:solidFill>
            <a:srgbClr val="C97B00"/>
          </a:solidFill>
          <a:ln w="12700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Text 40"/>
          <p:cNvSpPr/>
          <p:nvPr/>
        </p:nvSpPr>
        <p:spPr>
          <a:xfrm>
            <a:off x="539496" y="3913632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Government contracts novated with agency consent; no lapse in performance authority</a:t>
            </a:r>
            <a:endParaRPr lang="en-US" sz="850" dirty="0"/>
          </a:p>
        </p:txBody>
      </p:sp>
      <p:sp>
        <p:nvSpPr>
          <p:cNvPr id="43" name="Shape 41"/>
          <p:cNvSpPr/>
          <p:nvPr/>
        </p:nvSpPr>
        <p:spPr>
          <a:xfrm>
            <a:off x="347472" y="4398264"/>
            <a:ext cx="137160" cy="137160"/>
          </a:xfrm>
          <a:prstGeom prst="ellipse">
            <a:avLst/>
          </a:prstGeom>
          <a:solidFill>
            <a:srgbClr val="C97B00"/>
          </a:solidFill>
          <a:ln w="12700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Text 42"/>
          <p:cNvSpPr/>
          <p:nvPr/>
        </p:nvSpPr>
        <p:spPr>
          <a:xfrm>
            <a:off x="539496" y="4334256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Unified contract templates and approval authority in place for new agreements</a:t>
            </a:r>
            <a:endParaRPr lang="en-US" sz="850" dirty="0"/>
          </a:p>
        </p:txBody>
      </p:sp>
      <p:sp>
        <p:nvSpPr>
          <p:cNvPr id="45" name="Shape 43"/>
          <p:cNvSpPr/>
          <p:nvPr/>
        </p:nvSpPr>
        <p:spPr>
          <a:xfrm>
            <a:off x="4663440" y="3035808"/>
            <a:ext cx="4251960" cy="1810512"/>
          </a:xfrm>
          <a:prstGeom prst="roundRect">
            <a:avLst>
              <a:gd name="adj" fmla="val 3535"/>
            </a:avLst>
          </a:prstGeom>
          <a:solidFill>
            <a:srgbClr val="FFFFFF"/>
          </a:solidFill>
          <a:ln w="9525">
            <a:solidFill>
              <a:srgbClr val="D1D9E6"/>
            </a:solidFill>
            <a:prstDash val="solid"/>
          </a:ln>
          <a:effectLst>
            <a:outerShdw blurRad="508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6" name="Shape 44"/>
          <p:cNvSpPr/>
          <p:nvPr/>
        </p:nvSpPr>
        <p:spPr>
          <a:xfrm>
            <a:off x="4800600" y="3127248"/>
            <a:ext cx="3977640" cy="274320"/>
          </a:xfrm>
          <a:prstGeom prst="roundRect">
            <a:avLst>
              <a:gd name="adj" fmla="val 13333"/>
            </a:avLst>
          </a:prstGeom>
          <a:solidFill>
            <a:srgbClr val="6B1A1A"/>
          </a:solidFill>
          <a:ln w="12700">
            <a:solidFill>
              <a:srgbClr val="6B1A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Shape 45"/>
          <p:cNvSpPr/>
          <p:nvPr/>
        </p:nvSpPr>
        <p:spPr>
          <a:xfrm>
            <a:off x="8028432" y="3145536"/>
            <a:ext cx="704088" cy="228600"/>
          </a:xfrm>
          <a:prstGeom prst="roundRect">
            <a:avLst>
              <a:gd name="adj" fmla="val 16000"/>
            </a:avLst>
          </a:prstGeom>
          <a:solidFill>
            <a:srgbClr val="FEF3C7"/>
          </a:solidFill>
          <a:ln w="12700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Text 46"/>
          <p:cNvSpPr/>
          <p:nvPr/>
        </p:nvSpPr>
        <p:spPr>
          <a:xfrm>
            <a:off x="8028432" y="3145536"/>
            <a:ext cx="7040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C9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◑ Partial</a:t>
            </a:r>
            <a:endParaRPr lang="en-US" sz="700" dirty="0"/>
          </a:p>
        </p:txBody>
      </p:sp>
      <p:sp>
        <p:nvSpPr>
          <p:cNvPr id="49" name="Text 47"/>
          <p:cNvSpPr/>
          <p:nvPr/>
        </p:nvSpPr>
        <p:spPr>
          <a:xfrm>
            <a:off x="4828032" y="3127248"/>
            <a:ext cx="31729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EMPLOYEES</a:t>
            </a:r>
            <a:endParaRPr lang="en-US" sz="850" dirty="0"/>
          </a:p>
        </p:txBody>
      </p:sp>
      <p:sp>
        <p:nvSpPr>
          <p:cNvPr id="50" name="Shape 48"/>
          <p:cNvSpPr/>
          <p:nvPr/>
        </p:nvSpPr>
        <p:spPr>
          <a:xfrm>
            <a:off x="4828032" y="3557016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1" name="Text 49"/>
          <p:cNvSpPr/>
          <p:nvPr/>
        </p:nvSpPr>
        <p:spPr>
          <a:xfrm>
            <a:off x="5020056" y="3493008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Unified code of conduct, employment policies, and handbooks live for all staff</a:t>
            </a:r>
            <a:endParaRPr lang="en-US" sz="850" dirty="0"/>
          </a:p>
        </p:txBody>
      </p:sp>
      <p:sp>
        <p:nvSpPr>
          <p:cNvPr id="52" name="Shape 50"/>
          <p:cNvSpPr/>
          <p:nvPr/>
        </p:nvSpPr>
        <p:spPr>
          <a:xfrm>
            <a:off x="4828032" y="3977640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3" name="Text 51"/>
          <p:cNvSpPr/>
          <p:nvPr/>
        </p:nvSpPr>
        <p:spPr>
          <a:xfrm>
            <a:off x="5020056" y="3913632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WARN Act and Works Council obligations met; no statutory violations</a:t>
            </a:r>
            <a:endParaRPr lang="en-US" sz="850" dirty="0"/>
          </a:p>
        </p:txBody>
      </p:sp>
      <p:sp>
        <p:nvSpPr>
          <p:cNvPr id="54" name="Shape 52"/>
          <p:cNvSpPr/>
          <p:nvPr/>
        </p:nvSpPr>
        <p:spPr>
          <a:xfrm>
            <a:off x="4828032" y="4398264"/>
            <a:ext cx="137160" cy="137160"/>
          </a:xfrm>
          <a:prstGeom prst="ellipse">
            <a:avLst/>
          </a:prstGeom>
          <a:solidFill>
            <a:srgbClr val="C97B00"/>
          </a:solidFill>
          <a:ln w="12700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Text 53"/>
          <p:cNvSpPr/>
          <p:nvPr/>
        </p:nvSpPr>
        <p:spPr>
          <a:xfrm>
            <a:off x="5020056" y="4334256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 legal escalation path and RACI understood by all workstream leads</a:t>
            </a:r>
            <a:endParaRPr lang="en-US" sz="850" dirty="0"/>
          </a:p>
        </p:txBody>
      </p:sp>
      <p:sp>
        <p:nvSpPr>
          <p:cNvPr id="56" name="Text 54"/>
          <p:cNvSpPr/>
          <p:nvPr/>
        </p:nvSpPr>
        <p:spPr>
          <a:xfrm>
            <a:off x="0" y="4864608"/>
            <a:ext cx="8686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Copyright 100-Day Advisors  |  Integration End States  |  Legal</a:t>
            </a:r>
            <a:endParaRPr lang="en-US" sz="800" dirty="0"/>
          </a:p>
        </p:txBody>
      </p:sp>
      <p:sp>
        <p:nvSpPr>
          <p:cNvPr id="57" name="Text 55"/>
          <p:cNvSpPr/>
          <p:nvPr/>
        </p:nvSpPr>
        <p:spPr>
          <a:xfrm>
            <a:off x="8686800" y="4864608"/>
            <a:ext cx="3657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24128"/>
          </a:xfrm>
          <a:prstGeom prst="rect">
            <a:avLst/>
          </a:prstGeom>
          <a:solidFill>
            <a:srgbClr val="0D3D38"/>
          </a:solidFill>
          <a:ln w="12700">
            <a:solidFill>
              <a:srgbClr val="0D3D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978408"/>
            <a:ext cx="9144000" cy="64008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20040" y="45720"/>
            <a:ext cx="68580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kern="0" spc="600" dirty="0">
                <a:solidFill>
                  <a:srgbClr val="C9A84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SALES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20040" y="502920"/>
            <a:ext cx="6583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END STATES — DAY 30 STATUS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897880" y="594360"/>
            <a:ext cx="987552" cy="237744"/>
          </a:xfrm>
          <a:prstGeom prst="roundRect">
            <a:avLst>
              <a:gd name="adj" fmla="val 15385"/>
            </a:avLst>
          </a:prstGeom>
          <a:solidFill>
            <a:srgbClr val="DCFCE7"/>
          </a:solidFill>
          <a:ln w="9525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897880" y="594360"/>
            <a:ext cx="98755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Done</a:t>
            </a:r>
            <a:endParaRPr lang="en-US" sz="750" dirty="0"/>
          </a:p>
        </p:txBody>
      </p:sp>
      <p:sp>
        <p:nvSpPr>
          <p:cNvPr id="8" name="Shape 6"/>
          <p:cNvSpPr/>
          <p:nvPr/>
        </p:nvSpPr>
        <p:spPr>
          <a:xfrm>
            <a:off x="6949440" y="594360"/>
            <a:ext cx="987552" cy="237744"/>
          </a:xfrm>
          <a:prstGeom prst="roundRect">
            <a:avLst>
              <a:gd name="adj" fmla="val 15385"/>
            </a:avLst>
          </a:prstGeom>
          <a:solidFill>
            <a:srgbClr val="FEF3C7"/>
          </a:solidFill>
          <a:ln w="9525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949440" y="594360"/>
            <a:ext cx="98755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C9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◑ Partial</a:t>
            </a:r>
            <a:endParaRPr lang="en-US" sz="750" dirty="0"/>
          </a:p>
        </p:txBody>
      </p:sp>
      <p:sp>
        <p:nvSpPr>
          <p:cNvPr id="10" name="Shape 8"/>
          <p:cNvSpPr/>
          <p:nvPr/>
        </p:nvSpPr>
        <p:spPr>
          <a:xfrm>
            <a:off x="8001000" y="594360"/>
            <a:ext cx="987552" cy="237744"/>
          </a:xfrm>
          <a:prstGeom prst="roundRect">
            <a:avLst>
              <a:gd name="adj" fmla="val 15385"/>
            </a:avLst>
          </a:prstGeom>
          <a:solidFill>
            <a:srgbClr val="FEE2E2"/>
          </a:solidFill>
          <a:ln w="9525">
            <a:solidFill>
              <a:srgbClr val="B91C1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8001000" y="594360"/>
            <a:ext cx="98755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B9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○ Pending</a:t>
            </a:r>
            <a:endParaRPr lang="en-US" sz="750" dirty="0"/>
          </a:p>
        </p:txBody>
      </p:sp>
      <p:sp>
        <p:nvSpPr>
          <p:cNvPr id="12" name="Shape 10"/>
          <p:cNvSpPr/>
          <p:nvPr/>
        </p:nvSpPr>
        <p:spPr>
          <a:xfrm>
            <a:off x="182880" y="1143000"/>
            <a:ext cx="4251960" cy="1810512"/>
          </a:xfrm>
          <a:prstGeom prst="roundRect">
            <a:avLst>
              <a:gd name="adj" fmla="val 3535"/>
            </a:avLst>
          </a:prstGeom>
          <a:solidFill>
            <a:srgbClr val="FFFFFF"/>
          </a:solidFill>
          <a:ln w="9525">
            <a:solidFill>
              <a:srgbClr val="D1D9E6"/>
            </a:solidFill>
            <a:prstDash val="solid"/>
          </a:ln>
          <a:effectLst>
            <a:outerShdw blurRad="508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320040" y="1234440"/>
            <a:ext cx="3977640" cy="274320"/>
          </a:xfrm>
          <a:prstGeom prst="roundRect">
            <a:avLst>
              <a:gd name="adj" fmla="val 13333"/>
            </a:avLst>
          </a:prstGeom>
          <a:solidFill>
            <a:srgbClr val="0D3D38"/>
          </a:solidFill>
          <a:ln w="12700">
            <a:solidFill>
              <a:srgbClr val="0D3D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3547872" y="1252728"/>
            <a:ext cx="704088" cy="228600"/>
          </a:xfrm>
          <a:prstGeom prst="roundRect">
            <a:avLst>
              <a:gd name="adj" fmla="val 16000"/>
            </a:avLst>
          </a:prstGeom>
          <a:solidFill>
            <a:srgbClr val="DCFCE7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3547872" y="1252728"/>
            <a:ext cx="7040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Done</a:t>
            </a:r>
            <a:endParaRPr lang="en-US" sz="700" dirty="0"/>
          </a:p>
        </p:txBody>
      </p:sp>
      <p:sp>
        <p:nvSpPr>
          <p:cNvPr id="16" name="Text 14"/>
          <p:cNvSpPr/>
          <p:nvPr/>
        </p:nvSpPr>
        <p:spPr>
          <a:xfrm>
            <a:off x="347472" y="1234440"/>
            <a:ext cx="31729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SHAREHOLDERS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347472" y="1664208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539496" y="1600200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 synergies confirmed against deal model at Day 100 gate review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347472" y="2084832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539496" y="2020824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Cross-sell pipeline established and tracking separately from organic growth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347472" y="2505456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539496" y="2441448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Combined sales org operating within BAU budget; no integration carryover costs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4663440" y="1143000"/>
            <a:ext cx="4251960" cy="1810512"/>
          </a:xfrm>
          <a:prstGeom prst="roundRect">
            <a:avLst>
              <a:gd name="adj" fmla="val 3535"/>
            </a:avLst>
          </a:prstGeom>
          <a:solidFill>
            <a:srgbClr val="FFFFFF"/>
          </a:solidFill>
          <a:ln w="9525">
            <a:solidFill>
              <a:srgbClr val="D1D9E6"/>
            </a:solidFill>
            <a:prstDash val="solid"/>
          </a:ln>
          <a:effectLst>
            <a:outerShdw blurRad="508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4800600" y="1234440"/>
            <a:ext cx="3977640" cy="274320"/>
          </a:xfrm>
          <a:prstGeom prst="roundRect">
            <a:avLst>
              <a:gd name="adj" fmla="val 13333"/>
            </a:avLst>
          </a:prstGeom>
          <a:solidFill>
            <a:srgbClr val="0D3D38"/>
          </a:solidFill>
          <a:ln w="12700">
            <a:solidFill>
              <a:srgbClr val="0D3D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8028432" y="1252728"/>
            <a:ext cx="704088" cy="228600"/>
          </a:xfrm>
          <a:prstGeom prst="roundRect">
            <a:avLst>
              <a:gd name="adj" fmla="val 16000"/>
            </a:avLst>
          </a:prstGeom>
          <a:solidFill>
            <a:srgbClr val="DCFCE7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8028432" y="1252728"/>
            <a:ext cx="7040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Done</a:t>
            </a:r>
            <a:endParaRPr lang="en-US" sz="700" dirty="0"/>
          </a:p>
        </p:txBody>
      </p:sp>
      <p:sp>
        <p:nvSpPr>
          <p:cNvPr id="27" name="Text 25"/>
          <p:cNvSpPr/>
          <p:nvPr/>
        </p:nvSpPr>
        <p:spPr>
          <a:xfrm>
            <a:off x="4828032" y="1234440"/>
            <a:ext cx="31729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CUSTOMERS</a:t>
            </a: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4828032" y="1664208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5020056" y="1600200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 point of contact, consistent service levels, and no contract disruption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4828032" y="2084832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5020056" y="2020824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CEO-level communication delivered to all top accounts on Day 1</a:t>
            </a:r>
            <a:endParaRPr lang="en-US" sz="850" dirty="0"/>
          </a:p>
        </p:txBody>
      </p:sp>
      <p:sp>
        <p:nvSpPr>
          <p:cNvPr id="32" name="Shape 30"/>
          <p:cNvSpPr/>
          <p:nvPr/>
        </p:nvSpPr>
        <p:spPr>
          <a:xfrm>
            <a:off x="4828032" y="2505456"/>
            <a:ext cx="137160" cy="137160"/>
          </a:xfrm>
          <a:prstGeom prst="ellipse">
            <a:avLst/>
          </a:prstGeom>
          <a:solidFill>
            <a:srgbClr val="C97B00"/>
          </a:solidFill>
          <a:ln w="12700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5020056" y="2441448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Combined QBR cadence established; customers engaged on combined capabilities</a:t>
            </a:r>
            <a:endParaRPr lang="en-US" sz="850" dirty="0"/>
          </a:p>
        </p:txBody>
      </p:sp>
      <p:sp>
        <p:nvSpPr>
          <p:cNvPr id="34" name="Shape 32"/>
          <p:cNvSpPr/>
          <p:nvPr/>
        </p:nvSpPr>
        <p:spPr>
          <a:xfrm>
            <a:off x="182880" y="3035808"/>
            <a:ext cx="4251960" cy="1810512"/>
          </a:xfrm>
          <a:prstGeom prst="roundRect">
            <a:avLst>
              <a:gd name="adj" fmla="val 3535"/>
            </a:avLst>
          </a:prstGeom>
          <a:solidFill>
            <a:srgbClr val="FFFFFF"/>
          </a:solidFill>
          <a:ln w="9525">
            <a:solidFill>
              <a:srgbClr val="D1D9E6"/>
            </a:solidFill>
            <a:prstDash val="solid"/>
          </a:ln>
          <a:effectLst>
            <a:outerShdw blurRad="508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5" name="Shape 33"/>
          <p:cNvSpPr/>
          <p:nvPr/>
        </p:nvSpPr>
        <p:spPr>
          <a:xfrm>
            <a:off x="320040" y="3127248"/>
            <a:ext cx="3977640" cy="274320"/>
          </a:xfrm>
          <a:prstGeom prst="roundRect">
            <a:avLst>
              <a:gd name="adj" fmla="val 13333"/>
            </a:avLst>
          </a:prstGeom>
          <a:solidFill>
            <a:srgbClr val="0D3D38"/>
          </a:solidFill>
          <a:ln w="12700">
            <a:solidFill>
              <a:srgbClr val="0D3D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Shape 34"/>
          <p:cNvSpPr/>
          <p:nvPr/>
        </p:nvSpPr>
        <p:spPr>
          <a:xfrm>
            <a:off x="3547872" y="3145536"/>
            <a:ext cx="704088" cy="228600"/>
          </a:xfrm>
          <a:prstGeom prst="roundRect">
            <a:avLst>
              <a:gd name="adj" fmla="val 16000"/>
            </a:avLst>
          </a:prstGeom>
          <a:solidFill>
            <a:srgbClr val="FEF3C7"/>
          </a:solidFill>
          <a:ln w="12700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3547872" y="3145536"/>
            <a:ext cx="7040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C9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◑ Partial</a:t>
            </a:r>
            <a:endParaRPr lang="en-US" sz="700" dirty="0"/>
          </a:p>
        </p:txBody>
      </p:sp>
      <p:sp>
        <p:nvSpPr>
          <p:cNvPr id="38" name="Text 36"/>
          <p:cNvSpPr/>
          <p:nvPr/>
        </p:nvSpPr>
        <p:spPr>
          <a:xfrm>
            <a:off x="347472" y="3127248"/>
            <a:ext cx="31729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CHANNEL PARTNERS</a:t>
            </a:r>
            <a:endParaRPr lang="en-US" sz="850" dirty="0"/>
          </a:p>
        </p:txBody>
      </p:sp>
      <p:sp>
        <p:nvSpPr>
          <p:cNvPr id="39" name="Shape 37"/>
          <p:cNvSpPr/>
          <p:nvPr/>
        </p:nvSpPr>
        <p:spPr>
          <a:xfrm>
            <a:off x="347472" y="3557016"/>
            <a:ext cx="137160" cy="137160"/>
          </a:xfrm>
          <a:prstGeom prst="ellipse">
            <a:avLst/>
          </a:prstGeom>
          <a:solidFill>
            <a:srgbClr val="C97B00"/>
          </a:solidFill>
          <a:ln w="12700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 38"/>
          <p:cNvSpPr/>
          <p:nvPr/>
        </p:nvSpPr>
        <p:spPr>
          <a:xfrm>
            <a:off x="539496" y="3493008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 combined partner program with rationalized tiers and clear rules of engagement</a:t>
            </a:r>
            <a:endParaRPr lang="en-US" sz="850" dirty="0"/>
          </a:p>
        </p:txBody>
      </p:sp>
      <p:sp>
        <p:nvSpPr>
          <p:cNvPr id="41" name="Shape 39"/>
          <p:cNvSpPr/>
          <p:nvPr/>
        </p:nvSpPr>
        <p:spPr>
          <a:xfrm>
            <a:off x="347472" y="3977640"/>
            <a:ext cx="137160" cy="137160"/>
          </a:xfrm>
          <a:prstGeom prst="ellipse">
            <a:avLst/>
          </a:prstGeom>
          <a:solidFill>
            <a:srgbClr val="C97B00"/>
          </a:solidFill>
          <a:ln w="12700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Text 40"/>
          <p:cNvSpPr/>
          <p:nvPr/>
        </p:nvSpPr>
        <p:spPr>
          <a:xfrm>
            <a:off x="539496" y="3913632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Duplicate agreements in same territories eliminated; no double-payment of commissions</a:t>
            </a:r>
            <a:endParaRPr lang="en-US" sz="850" dirty="0"/>
          </a:p>
        </p:txBody>
      </p:sp>
      <p:sp>
        <p:nvSpPr>
          <p:cNvPr id="43" name="Shape 41"/>
          <p:cNvSpPr/>
          <p:nvPr/>
        </p:nvSpPr>
        <p:spPr>
          <a:xfrm>
            <a:off x="347472" y="4398264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Text 42"/>
          <p:cNvSpPr/>
          <p:nvPr/>
        </p:nvSpPr>
        <p:spPr>
          <a:xfrm>
            <a:off x="539496" y="4334256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Named single point of contact at combined entity for all partner inquiries</a:t>
            </a:r>
            <a:endParaRPr lang="en-US" sz="850" dirty="0"/>
          </a:p>
        </p:txBody>
      </p:sp>
      <p:sp>
        <p:nvSpPr>
          <p:cNvPr id="45" name="Shape 43"/>
          <p:cNvSpPr/>
          <p:nvPr/>
        </p:nvSpPr>
        <p:spPr>
          <a:xfrm>
            <a:off x="4663440" y="3035808"/>
            <a:ext cx="4251960" cy="1810512"/>
          </a:xfrm>
          <a:prstGeom prst="roundRect">
            <a:avLst>
              <a:gd name="adj" fmla="val 3535"/>
            </a:avLst>
          </a:prstGeom>
          <a:solidFill>
            <a:srgbClr val="FFFFFF"/>
          </a:solidFill>
          <a:ln w="9525">
            <a:solidFill>
              <a:srgbClr val="D1D9E6"/>
            </a:solidFill>
            <a:prstDash val="solid"/>
          </a:ln>
          <a:effectLst>
            <a:outerShdw blurRad="508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6" name="Shape 44"/>
          <p:cNvSpPr/>
          <p:nvPr/>
        </p:nvSpPr>
        <p:spPr>
          <a:xfrm>
            <a:off x="4800600" y="3127248"/>
            <a:ext cx="3977640" cy="274320"/>
          </a:xfrm>
          <a:prstGeom prst="roundRect">
            <a:avLst>
              <a:gd name="adj" fmla="val 13333"/>
            </a:avLst>
          </a:prstGeom>
          <a:solidFill>
            <a:srgbClr val="0D3D38"/>
          </a:solidFill>
          <a:ln w="12700">
            <a:solidFill>
              <a:srgbClr val="0D3D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Shape 45"/>
          <p:cNvSpPr/>
          <p:nvPr/>
        </p:nvSpPr>
        <p:spPr>
          <a:xfrm>
            <a:off x="8028432" y="3145536"/>
            <a:ext cx="704088" cy="228600"/>
          </a:xfrm>
          <a:prstGeom prst="roundRect">
            <a:avLst>
              <a:gd name="adj" fmla="val 16000"/>
            </a:avLst>
          </a:prstGeom>
          <a:solidFill>
            <a:srgbClr val="FEF3C7"/>
          </a:solidFill>
          <a:ln w="12700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Text 46"/>
          <p:cNvSpPr/>
          <p:nvPr/>
        </p:nvSpPr>
        <p:spPr>
          <a:xfrm>
            <a:off x="8028432" y="3145536"/>
            <a:ext cx="7040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C9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◑ Partial</a:t>
            </a:r>
            <a:endParaRPr lang="en-US" sz="700" dirty="0"/>
          </a:p>
        </p:txBody>
      </p:sp>
      <p:sp>
        <p:nvSpPr>
          <p:cNvPr id="49" name="Text 47"/>
          <p:cNvSpPr/>
          <p:nvPr/>
        </p:nvSpPr>
        <p:spPr>
          <a:xfrm>
            <a:off x="4828032" y="3127248"/>
            <a:ext cx="31729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EMPLOYEES</a:t>
            </a:r>
            <a:endParaRPr lang="en-US" sz="850" dirty="0"/>
          </a:p>
        </p:txBody>
      </p:sp>
      <p:sp>
        <p:nvSpPr>
          <p:cNvPr id="50" name="Shape 48"/>
          <p:cNvSpPr/>
          <p:nvPr/>
        </p:nvSpPr>
        <p:spPr>
          <a:xfrm>
            <a:off x="4828032" y="3557016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1" name="Text 49"/>
          <p:cNvSpPr/>
          <p:nvPr/>
        </p:nvSpPr>
        <p:spPr>
          <a:xfrm>
            <a:off x="5020056" y="3493008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rep has one manager, one territory, one quota, and one CRM from Day 1</a:t>
            </a:r>
            <a:endParaRPr lang="en-US" sz="850" dirty="0"/>
          </a:p>
        </p:txBody>
      </p:sp>
      <p:sp>
        <p:nvSpPr>
          <p:cNvPr id="52" name="Shape 50"/>
          <p:cNvSpPr/>
          <p:nvPr/>
        </p:nvSpPr>
        <p:spPr>
          <a:xfrm>
            <a:off x="4828032" y="3977640"/>
            <a:ext cx="137160" cy="137160"/>
          </a:xfrm>
          <a:prstGeom prst="ellipse">
            <a:avLst/>
          </a:prstGeom>
          <a:solidFill>
            <a:srgbClr val="C97B00"/>
          </a:solidFill>
          <a:ln w="12700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3" name="Text 51"/>
          <p:cNvSpPr/>
          <p:nvPr/>
        </p:nvSpPr>
        <p:spPr>
          <a:xfrm>
            <a:off x="5020056" y="3913632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Combined comp plan in place; no significant pay disparities between legacy populations</a:t>
            </a:r>
            <a:endParaRPr lang="en-US" sz="850" dirty="0"/>
          </a:p>
        </p:txBody>
      </p:sp>
      <p:sp>
        <p:nvSpPr>
          <p:cNvPr id="54" name="Shape 52"/>
          <p:cNvSpPr/>
          <p:nvPr/>
        </p:nvSpPr>
        <p:spPr>
          <a:xfrm>
            <a:off x="4828032" y="4398264"/>
            <a:ext cx="137160" cy="137160"/>
          </a:xfrm>
          <a:prstGeom prst="ellipse">
            <a:avLst/>
          </a:prstGeom>
          <a:solidFill>
            <a:srgbClr val="C97B00"/>
          </a:solidFill>
          <a:ln w="12700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Text 53"/>
          <p:cNvSpPr/>
          <p:nvPr/>
        </p:nvSpPr>
        <p:spPr>
          <a:xfrm>
            <a:off x="5020056" y="4334256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Combined onboarding complete; all reps certified on CRM before full cutover</a:t>
            </a:r>
            <a:endParaRPr lang="en-US" sz="850" dirty="0"/>
          </a:p>
        </p:txBody>
      </p:sp>
      <p:sp>
        <p:nvSpPr>
          <p:cNvPr id="56" name="Text 54"/>
          <p:cNvSpPr/>
          <p:nvPr/>
        </p:nvSpPr>
        <p:spPr>
          <a:xfrm>
            <a:off x="0" y="4864608"/>
            <a:ext cx="8686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Copyright 100-Day Advisors  |  Integration End States  |  Sales</a:t>
            </a:r>
            <a:endParaRPr lang="en-US" sz="800" dirty="0"/>
          </a:p>
        </p:txBody>
      </p:sp>
      <p:sp>
        <p:nvSpPr>
          <p:cNvPr id="57" name="Text 55"/>
          <p:cNvSpPr/>
          <p:nvPr/>
        </p:nvSpPr>
        <p:spPr>
          <a:xfrm>
            <a:off x="8686800" y="4864608"/>
            <a:ext cx="3657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24128"/>
          </a:xfrm>
          <a:prstGeom prst="rect">
            <a:avLst/>
          </a:prstGeom>
          <a:solidFill>
            <a:srgbClr val="0E3D4A"/>
          </a:solidFill>
          <a:ln w="12700">
            <a:solidFill>
              <a:srgbClr val="0E3D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978408"/>
            <a:ext cx="9144000" cy="64008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20040" y="45720"/>
            <a:ext cx="68580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kern="0" spc="600" dirty="0">
                <a:solidFill>
                  <a:srgbClr val="C9A84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COMMUNICATIONS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20040" y="502920"/>
            <a:ext cx="6583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END STATES — DAY 30 STATUS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897880" y="594360"/>
            <a:ext cx="987552" cy="237744"/>
          </a:xfrm>
          <a:prstGeom prst="roundRect">
            <a:avLst>
              <a:gd name="adj" fmla="val 15385"/>
            </a:avLst>
          </a:prstGeom>
          <a:solidFill>
            <a:srgbClr val="DCFCE7"/>
          </a:solidFill>
          <a:ln w="9525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897880" y="594360"/>
            <a:ext cx="98755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Done</a:t>
            </a:r>
            <a:endParaRPr lang="en-US" sz="750" dirty="0"/>
          </a:p>
        </p:txBody>
      </p:sp>
      <p:sp>
        <p:nvSpPr>
          <p:cNvPr id="8" name="Shape 6"/>
          <p:cNvSpPr/>
          <p:nvPr/>
        </p:nvSpPr>
        <p:spPr>
          <a:xfrm>
            <a:off x="6949440" y="594360"/>
            <a:ext cx="987552" cy="237744"/>
          </a:xfrm>
          <a:prstGeom prst="roundRect">
            <a:avLst>
              <a:gd name="adj" fmla="val 15385"/>
            </a:avLst>
          </a:prstGeom>
          <a:solidFill>
            <a:srgbClr val="FEF3C7"/>
          </a:solidFill>
          <a:ln w="9525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949440" y="594360"/>
            <a:ext cx="98755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C9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◑ Partial</a:t>
            </a:r>
            <a:endParaRPr lang="en-US" sz="750" dirty="0"/>
          </a:p>
        </p:txBody>
      </p:sp>
      <p:sp>
        <p:nvSpPr>
          <p:cNvPr id="10" name="Shape 8"/>
          <p:cNvSpPr/>
          <p:nvPr/>
        </p:nvSpPr>
        <p:spPr>
          <a:xfrm>
            <a:off x="8001000" y="594360"/>
            <a:ext cx="987552" cy="237744"/>
          </a:xfrm>
          <a:prstGeom prst="roundRect">
            <a:avLst>
              <a:gd name="adj" fmla="val 15385"/>
            </a:avLst>
          </a:prstGeom>
          <a:solidFill>
            <a:srgbClr val="FEE2E2"/>
          </a:solidFill>
          <a:ln w="9525">
            <a:solidFill>
              <a:srgbClr val="B91C1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8001000" y="594360"/>
            <a:ext cx="98755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B9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○ Pending</a:t>
            </a:r>
            <a:endParaRPr lang="en-US" sz="750" dirty="0"/>
          </a:p>
        </p:txBody>
      </p:sp>
      <p:sp>
        <p:nvSpPr>
          <p:cNvPr id="12" name="Shape 10"/>
          <p:cNvSpPr/>
          <p:nvPr/>
        </p:nvSpPr>
        <p:spPr>
          <a:xfrm>
            <a:off x="182880" y="1143000"/>
            <a:ext cx="4251960" cy="1810512"/>
          </a:xfrm>
          <a:prstGeom prst="roundRect">
            <a:avLst>
              <a:gd name="adj" fmla="val 3535"/>
            </a:avLst>
          </a:prstGeom>
          <a:solidFill>
            <a:srgbClr val="FFFFFF"/>
          </a:solidFill>
          <a:ln w="9525">
            <a:solidFill>
              <a:srgbClr val="D1D9E6"/>
            </a:solidFill>
            <a:prstDash val="solid"/>
          </a:ln>
          <a:effectLst>
            <a:outerShdw blurRad="508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320040" y="1234440"/>
            <a:ext cx="3977640" cy="274320"/>
          </a:xfrm>
          <a:prstGeom prst="roundRect">
            <a:avLst>
              <a:gd name="adj" fmla="val 13333"/>
            </a:avLst>
          </a:prstGeom>
          <a:solidFill>
            <a:srgbClr val="0E3D4A"/>
          </a:solidFill>
          <a:ln w="12700">
            <a:solidFill>
              <a:srgbClr val="0E3D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3547872" y="1252728"/>
            <a:ext cx="704088" cy="228600"/>
          </a:xfrm>
          <a:prstGeom prst="roundRect">
            <a:avLst>
              <a:gd name="adj" fmla="val 16000"/>
            </a:avLst>
          </a:prstGeom>
          <a:solidFill>
            <a:srgbClr val="DCFCE7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3547872" y="1252728"/>
            <a:ext cx="7040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Done</a:t>
            </a:r>
            <a:endParaRPr lang="en-US" sz="700" dirty="0"/>
          </a:p>
        </p:txBody>
      </p:sp>
      <p:sp>
        <p:nvSpPr>
          <p:cNvPr id="16" name="Text 14"/>
          <p:cNvSpPr/>
          <p:nvPr/>
        </p:nvSpPr>
        <p:spPr>
          <a:xfrm>
            <a:off x="347472" y="1234440"/>
            <a:ext cx="31729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SHAREHOLDERS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347472" y="1664208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539496" y="1600200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Combined entity narrative established in financial media; deal rationale understood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347472" y="2084832"/>
            <a:ext cx="137160" cy="137160"/>
          </a:xfrm>
          <a:prstGeom prst="ellipse">
            <a:avLst/>
          </a:prstGeom>
          <a:solidFill>
            <a:srgbClr val="B91C1C"/>
          </a:solidFill>
          <a:ln w="12700">
            <a:solidFill>
              <a:srgbClr val="B91C1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539496" y="2020824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100 integration success story issued; synergy and retention data anchors the coverage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347472" y="2505456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539496" y="2441448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investor communications completed without securities disclosure gaps or corrections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4663440" y="1143000"/>
            <a:ext cx="4251960" cy="1810512"/>
          </a:xfrm>
          <a:prstGeom prst="roundRect">
            <a:avLst>
              <a:gd name="adj" fmla="val 3535"/>
            </a:avLst>
          </a:prstGeom>
          <a:solidFill>
            <a:srgbClr val="FFFFFF"/>
          </a:solidFill>
          <a:ln w="9525">
            <a:solidFill>
              <a:srgbClr val="D1D9E6"/>
            </a:solidFill>
            <a:prstDash val="solid"/>
          </a:ln>
          <a:effectLst>
            <a:outerShdw blurRad="508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4800600" y="1234440"/>
            <a:ext cx="3977640" cy="274320"/>
          </a:xfrm>
          <a:prstGeom prst="roundRect">
            <a:avLst>
              <a:gd name="adj" fmla="val 13333"/>
            </a:avLst>
          </a:prstGeom>
          <a:solidFill>
            <a:srgbClr val="0E3D4A"/>
          </a:solidFill>
          <a:ln w="12700">
            <a:solidFill>
              <a:srgbClr val="0E3D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8028432" y="1252728"/>
            <a:ext cx="704088" cy="228600"/>
          </a:xfrm>
          <a:prstGeom prst="roundRect">
            <a:avLst>
              <a:gd name="adj" fmla="val 16000"/>
            </a:avLst>
          </a:prstGeom>
          <a:solidFill>
            <a:srgbClr val="DCFCE7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8028432" y="1252728"/>
            <a:ext cx="7040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Done</a:t>
            </a:r>
            <a:endParaRPr lang="en-US" sz="700" dirty="0"/>
          </a:p>
        </p:txBody>
      </p:sp>
      <p:sp>
        <p:nvSpPr>
          <p:cNvPr id="27" name="Text 25"/>
          <p:cNvSpPr/>
          <p:nvPr/>
        </p:nvSpPr>
        <p:spPr>
          <a:xfrm>
            <a:off x="4828032" y="1234440"/>
            <a:ext cx="31729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CUSTOMERS</a:t>
            </a: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4828032" y="1664208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5020056" y="1600200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customer account contacted before the press release; no deal news from external sources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4828032" y="2084832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5020056" y="2020824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Combined entity brand and service commitments communicated and confirmed</a:t>
            </a:r>
            <a:endParaRPr lang="en-US" sz="850" dirty="0"/>
          </a:p>
        </p:txBody>
      </p:sp>
      <p:sp>
        <p:nvSpPr>
          <p:cNvPr id="32" name="Shape 30"/>
          <p:cNvSpPr/>
          <p:nvPr/>
        </p:nvSpPr>
        <p:spPr>
          <a:xfrm>
            <a:off x="4828032" y="2505456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5020056" y="2441448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deal-related customer churn attributable to communications failure</a:t>
            </a:r>
            <a:endParaRPr lang="en-US" sz="850" dirty="0"/>
          </a:p>
        </p:txBody>
      </p:sp>
      <p:sp>
        <p:nvSpPr>
          <p:cNvPr id="34" name="Shape 32"/>
          <p:cNvSpPr/>
          <p:nvPr/>
        </p:nvSpPr>
        <p:spPr>
          <a:xfrm>
            <a:off x="182880" y="3035808"/>
            <a:ext cx="4251960" cy="1810512"/>
          </a:xfrm>
          <a:prstGeom prst="roundRect">
            <a:avLst>
              <a:gd name="adj" fmla="val 3535"/>
            </a:avLst>
          </a:prstGeom>
          <a:solidFill>
            <a:srgbClr val="FFFFFF"/>
          </a:solidFill>
          <a:ln w="9525">
            <a:solidFill>
              <a:srgbClr val="D1D9E6"/>
            </a:solidFill>
            <a:prstDash val="solid"/>
          </a:ln>
          <a:effectLst>
            <a:outerShdw blurRad="508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5" name="Shape 33"/>
          <p:cNvSpPr/>
          <p:nvPr/>
        </p:nvSpPr>
        <p:spPr>
          <a:xfrm>
            <a:off x="320040" y="3127248"/>
            <a:ext cx="3977640" cy="274320"/>
          </a:xfrm>
          <a:prstGeom prst="roundRect">
            <a:avLst>
              <a:gd name="adj" fmla="val 13333"/>
            </a:avLst>
          </a:prstGeom>
          <a:solidFill>
            <a:srgbClr val="0E3D4A"/>
          </a:solidFill>
          <a:ln w="12700">
            <a:solidFill>
              <a:srgbClr val="0E3D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Shape 34"/>
          <p:cNvSpPr/>
          <p:nvPr/>
        </p:nvSpPr>
        <p:spPr>
          <a:xfrm>
            <a:off x="3547872" y="3145536"/>
            <a:ext cx="704088" cy="228600"/>
          </a:xfrm>
          <a:prstGeom prst="roundRect">
            <a:avLst>
              <a:gd name="adj" fmla="val 16000"/>
            </a:avLst>
          </a:prstGeom>
          <a:solidFill>
            <a:srgbClr val="FEF3C7"/>
          </a:solidFill>
          <a:ln w="12700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3547872" y="3145536"/>
            <a:ext cx="7040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C9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◑ Partial</a:t>
            </a:r>
            <a:endParaRPr lang="en-US" sz="700" dirty="0"/>
          </a:p>
        </p:txBody>
      </p:sp>
      <p:sp>
        <p:nvSpPr>
          <p:cNvPr id="38" name="Text 36"/>
          <p:cNvSpPr/>
          <p:nvPr/>
        </p:nvSpPr>
        <p:spPr>
          <a:xfrm>
            <a:off x="347472" y="3127248"/>
            <a:ext cx="31729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MEDIA &amp; REGULATORS</a:t>
            </a:r>
            <a:endParaRPr lang="en-US" sz="850" dirty="0"/>
          </a:p>
        </p:txBody>
      </p:sp>
      <p:sp>
        <p:nvSpPr>
          <p:cNvPr id="39" name="Shape 37"/>
          <p:cNvSpPr/>
          <p:nvPr/>
        </p:nvSpPr>
        <p:spPr>
          <a:xfrm>
            <a:off x="347472" y="3557016"/>
            <a:ext cx="137160" cy="137160"/>
          </a:xfrm>
          <a:prstGeom prst="ellipse">
            <a:avLst/>
          </a:prstGeom>
          <a:solidFill>
            <a:srgbClr val="B91C1C"/>
          </a:solidFill>
          <a:ln w="12700">
            <a:solidFill>
              <a:srgbClr val="B91C1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 38"/>
          <p:cNvSpPr/>
          <p:nvPr/>
        </p:nvSpPr>
        <p:spPr>
          <a:xfrm>
            <a:off x="539496" y="3493008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Inaccurate Day 1 trade coverage corrected via journalist briefings with on-record statements</a:t>
            </a:r>
            <a:endParaRPr lang="en-US" sz="850" dirty="0"/>
          </a:p>
        </p:txBody>
      </p:sp>
      <p:sp>
        <p:nvSpPr>
          <p:cNvPr id="41" name="Shape 39"/>
          <p:cNvSpPr/>
          <p:nvPr/>
        </p:nvSpPr>
        <p:spPr>
          <a:xfrm>
            <a:off x="347472" y="3977640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Text 40"/>
          <p:cNvSpPr/>
          <p:nvPr/>
        </p:nvSpPr>
        <p:spPr>
          <a:xfrm>
            <a:off x="539496" y="3913632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 designated spokesperson across all media inquiries through Day 100</a:t>
            </a:r>
            <a:endParaRPr lang="en-US" sz="850" dirty="0"/>
          </a:p>
        </p:txBody>
      </p:sp>
      <p:sp>
        <p:nvSpPr>
          <p:cNvPr id="43" name="Shape 41"/>
          <p:cNvSpPr/>
          <p:nvPr/>
        </p:nvSpPr>
        <p:spPr>
          <a:xfrm>
            <a:off x="347472" y="4398264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Text 42"/>
          <p:cNvSpPr/>
          <p:nvPr/>
        </p:nvSpPr>
        <p:spPr>
          <a:xfrm>
            <a:off x="539496" y="4334256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regulatory communications completed on Legal-approved timeline; no filing gaps</a:t>
            </a:r>
            <a:endParaRPr lang="en-US" sz="850" dirty="0"/>
          </a:p>
        </p:txBody>
      </p:sp>
      <p:sp>
        <p:nvSpPr>
          <p:cNvPr id="45" name="Shape 43"/>
          <p:cNvSpPr/>
          <p:nvPr/>
        </p:nvSpPr>
        <p:spPr>
          <a:xfrm>
            <a:off x="4663440" y="3035808"/>
            <a:ext cx="4251960" cy="1810512"/>
          </a:xfrm>
          <a:prstGeom prst="roundRect">
            <a:avLst>
              <a:gd name="adj" fmla="val 3535"/>
            </a:avLst>
          </a:prstGeom>
          <a:solidFill>
            <a:srgbClr val="FFFFFF"/>
          </a:solidFill>
          <a:ln w="9525">
            <a:solidFill>
              <a:srgbClr val="D1D9E6"/>
            </a:solidFill>
            <a:prstDash val="solid"/>
          </a:ln>
          <a:effectLst>
            <a:outerShdw blurRad="508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6" name="Shape 44"/>
          <p:cNvSpPr/>
          <p:nvPr/>
        </p:nvSpPr>
        <p:spPr>
          <a:xfrm>
            <a:off x="4800600" y="3127248"/>
            <a:ext cx="3977640" cy="274320"/>
          </a:xfrm>
          <a:prstGeom prst="roundRect">
            <a:avLst>
              <a:gd name="adj" fmla="val 13333"/>
            </a:avLst>
          </a:prstGeom>
          <a:solidFill>
            <a:srgbClr val="0E3D4A"/>
          </a:solidFill>
          <a:ln w="12700">
            <a:solidFill>
              <a:srgbClr val="0E3D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Shape 45"/>
          <p:cNvSpPr/>
          <p:nvPr/>
        </p:nvSpPr>
        <p:spPr>
          <a:xfrm>
            <a:off x="8028432" y="3145536"/>
            <a:ext cx="704088" cy="228600"/>
          </a:xfrm>
          <a:prstGeom prst="roundRect">
            <a:avLst>
              <a:gd name="adj" fmla="val 16000"/>
            </a:avLst>
          </a:prstGeom>
          <a:solidFill>
            <a:srgbClr val="FEF3C7"/>
          </a:solidFill>
          <a:ln w="12700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Text 46"/>
          <p:cNvSpPr/>
          <p:nvPr/>
        </p:nvSpPr>
        <p:spPr>
          <a:xfrm>
            <a:off x="8028432" y="3145536"/>
            <a:ext cx="7040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C9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◑ Partial</a:t>
            </a:r>
            <a:endParaRPr lang="en-US" sz="700" dirty="0"/>
          </a:p>
        </p:txBody>
      </p:sp>
      <p:sp>
        <p:nvSpPr>
          <p:cNvPr id="49" name="Text 47"/>
          <p:cNvSpPr/>
          <p:nvPr/>
        </p:nvSpPr>
        <p:spPr>
          <a:xfrm>
            <a:off x="4828032" y="3127248"/>
            <a:ext cx="31729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EMPLOYEES</a:t>
            </a:r>
            <a:endParaRPr lang="en-US" sz="850" dirty="0"/>
          </a:p>
        </p:txBody>
      </p:sp>
      <p:sp>
        <p:nvSpPr>
          <p:cNvPr id="50" name="Shape 48"/>
          <p:cNvSpPr/>
          <p:nvPr/>
        </p:nvSpPr>
        <p:spPr>
          <a:xfrm>
            <a:off x="4828032" y="3557016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1" name="Text 49"/>
          <p:cNvSpPr/>
          <p:nvPr/>
        </p:nvSpPr>
        <p:spPr>
          <a:xfrm>
            <a:off x="5020056" y="3493008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employee received leadership communication before hearing the news externally</a:t>
            </a:r>
            <a:endParaRPr lang="en-US" sz="850" dirty="0"/>
          </a:p>
        </p:txBody>
      </p:sp>
      <p:sp>
        <p:nvSpPr>
          <p:cNvPr id="52" name="Shape 50"/>
          <p:cNvSpPr/>
          <p:nvPr/>
        </p:nvSpPr>
        <p:spPr>
          <a:xfrm>
            <a:off x="4828032" y="3977640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3" name="Text 51"/>
          <p:cNvSpPr/>
          <p:nvPr/>
        </p:nvSpPr>
        <p:spPr>
          <a:xfrm>
            <a:off x="5020056" y="3913632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Integration intranet site active with current FAQ, org chart, and workstream updates</a:t>
            </a:r>
            <a:endParaRPr lang="en-US" sz="850" dirty="0"/>
          </a:p>
        </p:txBody>
      </p:sp>
      <p:sp>
        <p:nvSpPr>
          <p:cNvPr id="54" name="Shape 52"/>
          <p:cNvSpPr/>
          <p:nvPr/>
        </p:nvSpPr>
        <p:spPr>
          <a:xfrm>
            <a:off x="4828032" y="4398264"/>
            <a:ext cx="137160" cy="137160"/>
          </a:xfrm>
          <a:prstGeom prst="ellipse">
            <a:avLst/>
          </a:prstGeom>
          <a:solidFill>
            <a:srgbClr val="C97B00"/>
          </a:solidFill>
          <a:ln w="12700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Text 53"/>
          <p:cNvSpPr/>
          <p:nvPr/>
        </p:nvSpPr>
        <p:spPr>
          <a:xfrm>
            <a:off x="5020056" y="4334256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100 pulse survey shows comprehension and sentiment at or above Day 1 baseline</a:t>
            </a:r>
            <a:endParaRPr lang="en-US" sz="850" dirty="0"/>
          </a:p>
        </p:txBody>
      </p:sp>
      <p:sp>
        <p:nvSpPr>
          <p:cNvPr id="56" name="Text 54"/>
          <p:cNvSpPr/>
          <p:nvPr/>
        </p:nvSpPr>
        <p:spPr>
          <a:xfrm>
            <a:off x="0" y="4864608"/>
            <a:ext cx="8686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Copyright 100-Day Advisors  |  Integration End States  |  Communications</a:t>
            </a:r>
            <a:endParaRPr lang="en-US" sz="800" dirty="0"/>
          </a:p>
        </p:txBody>
      </p:sp>
      <p:sp>
        <p:nvSpPr>
          <p:cNvPr id="57" name="Text 55"/>
          <p:cNvSpPr/>
          <p:nvPr/>
        </p:nvSpPr>
        <p:spPr>
          <a:xfrm>
            <a:off x="8686800" y="4864608"/>
            <a:ext cx="3657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24128"/>
          </a:xfrm>
          <a:prstGeom prst="rect">
            <a:avLst/>
          </a:prstGeom>
          <a:solidFill>
            <a:srgbClr val="0F1F38"/>
          </a:solidFill>
          <a:ln w="12700">
            <a:solidFill>
              <a:srgbClr val="0F1F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978408"/>
            <a:ext cx="9144000" cy="64008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20040" y="45720"/>
            <a:ext cx="68580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kern="0" spc="600" dirty="0">
                <a:solidFill>
                  <a:srgbClr val="C9A84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IMO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20040" y="502920"/>
            <a:ext cx="6583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END STATES — DAY 30 STATUS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897880" y="594360"/>
            <a:ext cx="987552" cy="237744"/>
          </a:xfrm>
          <a:prstGeom prst="roundRect">
            <a:avLst>
              <a:gd name="adj" fmla="val 15385"/>
            </a:avLst>
          </a:prstGeom>
          <a:solidFill>
            <a:srgbClr val="DCFCE7"/>
          </a:solidFill>
          <a:ln w="9525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897880" y="594360"/>
            <a:ext cx="98755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Done</a:t>
            </a:r>
            <a:endParaRPr lang="en-US" sz="750" dirty="0"/>
          </a:p>
        </p:txBody>
      </p:sp>
      <p:sp>
        <p:nvSpPr>
          <p:cNvPr id="8" name="Shape 6"/>
          <p:cNvSpPr/>
          <p:nvPr/>
        </p:nvSpPr>
        <p:spPr>
          <a:xfrm>
            <a:off x="6949440" y="594360"/>
            <a:ext cx="987552" cy="237744"/>
          </a:xfrm>
          <a:prstGeom prst="roundRect">
            <a:avLst>
              <a:gd name="adj" fmla="val 15385"/>
            </a:avLst>
          </a:prstGeom>
          <a:solidFill>
            <a:srgbClr val="FEF3C7"/>
          </a:solidFill>
          <a:ln w="9525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949440" y="594360"/>
            <a:ext cx="98755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C9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◑ Partial</a:t>
            </a:r>
            <a:endParaRPr lang="en-US" sz="750" dirty="0"/>
          </a:p>
        </p:txBody>
      </p:sp>
      <p:sp>
        <p:nvSpPr>
          <p:cNvPr id="10" name="Shape 8"/>
          <p:cNvSpPr/>
          <p:nvPr/>
        </p:nvSpPr>
        <p:spPr>
          <a:xfrm>
            <a:off x="8001000" y="594360"/>
            <a:ext cx="987552" cy="237744"/>
          </a:xfrm>
          <a:prstGeom prst="roundRect">
            <a:avLst>
              <a:gd name="adj" fmla="val 15385"/>
            </a:avLst>
          </a:prstGeom>
          <a:solidFill>
            <a:srgbClr val="FEE2E2"/>
          </a:solidFill>
          <a:ln w="9525">
            <a:solidFill>
              <a:srgbClr val="B91C1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8001000" y="594360"/>
            <a:ext cx="98755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B9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○ Pending</a:t>
            </a:r>
            <a:endParaRPr lang="en-US" sz="750" dirty="0"/>
          </a:p>
        </p:txBody>
      </p:sp>
      <p:sp>
        <p:nvSpPr>
          <p:cNvPr id="12" name="Shape 10"/>
          <p:cNvSpPr/>
          <p:nvPr/>
        </p:nvSpPr>
        <p:spPr>
          <a:xfrm>
            <a:off x="182880" y="1143000"/>
            <a:ext cx="4251960" cy="1810512"/>
          </a:xfrm>
          <a:prstGeom prst="roundRect">
            <a:avLst>
              <a:gd name="adj" fmla="val 3535"/>
            </a:avLst>
          </a:prstGeom>
          <a:solidFill>
            <a:srgbClr val="FFFFFF"/>
          </a:solidFill>
          <a:ln w="9525">
            <a:solidFill>
              <a:srgbClr val="D1D9E6"/>
            </a:solidFill>
            <a:prstDash val="solid"/>
          </a:ln>
          <a:effectLst>
            <a:outerShdw blurRad="508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320040" y="1234440"/>
            <a:ext cx="3977640" cy="274320"/>
          </a:xfrm>
          <a:prstGeom prst="roundRect">
            <a:avLst>
              <a:gd name="adj" fmla="val 13333"/>
            </a:avLst>
          </a:prstGeom>
          <a:solidFill>
            <a:srgbClr val="0F1F38"/>
          </a:solidFill>
          <a:ln w="12700">
            <a:solidFill>
              <a:srgbClr val="0F1F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3547872" y="1252728"/>
            <a:ext cx="704088" cy="228600"/>
          </a:xfrm>
          <a:prstGeom prst="roundRect">
            <a:avLst>
              <a:gd name="adj" fmla="val 16000"/>
            </a:avLst>
          </a:prstGeom>
          <a:solidFill>
            <a:srgbClr val="FEF3C7"/>
          </a:solidFill>
          <a:ln w="12700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3547872" y="1252728"/>
            <a:ext cx="7040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C9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◑ Partial</a:t>
            </a:r>
            <a:endParaRPr lang="en-US" sz="700" dirty="0"/>
          </a:p>
        </p:txBody>
      </p:sp>
      <p:sp>
        <p:nvSpPr>
          <p:cNvPr id="16" name="Text 14"/>
          <p:cNvSpPr/>
          <p:nvPr/>
        </p:nvSpPr>
        <p:spPr>
          <a:xfrm>
            <a:off x="347472" y="1234440"/>
            <a:ext cx="31729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THE BOARD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347472" y="1664208"/>
            <a:ext cx="137160" cy="137160"/>
          </a:xfrm>
          <a:prstGeom prst="ellipse">
            <a:avLst/>
          </a:prstGeom>
          <a:solidFill>
            <a:srgbClr val="B91C1C"/>
          </a:solidFill>
          <a:ln w="12700">
            <a:solidFill>
              <a:srgbClr val="B91C1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539496" y="1600200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100 close-out report delivered with locked synergy baseline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347472" y="2084832"/>
            <a:ext cx="137160" cy="137160"/>
          </a:xfrm>
          <a:prstGeom prst="ellipse">
            <a:avLst/>
          </a:prstGeom>
          <a:solidFill>
            <a:srgbClr val="C97B00"/>
          </a:solidFill>
          <a:ln w="12700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539496" y="2020824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open integration items formally transferred to BAU owners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347472" y="2505456"/>
            <a:ext cx="137160" cy="137160"/>
          </a:xfrm>
          <a:prstGeom prst="ellipse">
            <a:avLst/>
          </a:prstGeom>
          <a:solidFill>
            <a:srgbClr val="B91C1C"/>
          </a:solidFill>
          <a:ln w="12700">
            <a:solidFill>
              <a:srgbClr val="B91C1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539496" y="2441448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Integration lessons documented and incorporated into M&amp;A playbook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4663440" y="1143000"/>
            <a:ext cx="4251960" cy="1810512"/>
          </a:xfrm>
          <a:prstGeom prst="roundRect">
            <a:avLst>
              <a:gd name="adj" fmla="val 3535"/>
            </a:avLst>
          </a:prstGeom>
          <a:solidFill>
            <a:srgbClr val="FFFFFF"/>
          </a:solidFill>
          <a:ln w="9525">
            <a:solidFill>
              <a:srgbClr val="D1D9E6"/>
            </a:solidFill>
            <a:prstDash val="solid"/>
          </a:ln>
          <a:effectLst>
            <a:outerShdw blurRad="508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4800600" y="1234440"/>
            <a:ext cx="3977640" cy="274320"/>
          </a:xfrm>
          <a:prstGeom prst="roundRect">
            <a:avLst>
              <a:gd name="adj" fmla="val 13333"/>
            </a:avLst>
          </a:prstGeom>
          <a:solidFill>
            <a:srgbClr val="0F1F38"/>
          </a:solidFill>
          <a:ln w="12700">
            <a:solidFill>
              <a:srgbClr val="0F1F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8028432" y="1252728"/>
            <a:ext cx="704088" cy="228600"/>
          </a:xfrm>
          <a:prstGeom prst="roundRect">
            <a:avLst>
              <a:gd name="adj" fmla="val 16000"/>
            </a:avLst>
          </a:prstGeom>
          <a:solidFill>
            <a:srgbClr val="FEF3C7"/>
          </a:solidFill>
          <a:ln w="12700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8028432" y="1252728"/>
            <a:ext cx="7040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C9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◑ Partial</a:t>
            </a:r>
            <a:endParaRPr lang="en-US" sz="700" dirty="0"/>
          </a:p>
        </p:txBody>
      </p:sp>
      <p:sp>
        <p:nvSpPr>
          <p:cNvPr id="27" name="Text 25"/>
          <p:cNvSpPr/>
          <p:nvPr/>
        </p:nvSpPr>
        <p:spPr>
          <a:xfrm>
            <a:off x="4828032" y="1234440"/>
            <a:ext cx="31729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THE STEERING COMMITTEE</a:t>
            </a: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4828032" y="1664208"/>
            <a:ext cx="137160" cy="137160"/>
          </a:xfrm>
          <a:prstGeom prst="ellipse">
            <a:avLst/>
          </a:prstGeom>
          <a:solidFill>
            <a:srgbClr val="B91C1C"/>
          </a:solidFill>
          <a:ln w="12700">
            <a:solidFill>
              <a:srgbClr val="B91C1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5020056" y="1600200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workstreams certified complete or formally deferred at Day 100 gate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4828032" y="2084832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5020056" y="2020824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unresolved close-blocking risks carried into BAU</a:t>
            </a:r>
            <a:endParaRPr lang="en-US" sz="850" dirty="0"/>
          </a:p>
        </p:txBody>
      </p:sp>
      <p:sp>
        <p:nvSpPr>
          <p:cNvPr id="32" name="Shape 30"/>
          <p:cNvSpPr/>
          <p:nvPr/>
        </p:nvSpPr>
        <p:spPr>
          <a:xfrm>
            <a:off x="4828032" y="2505456"/>
            <a:ext cx="137160" cy="137160"/>
          </a:xfrm>
          <a:prstGeom prst="ellipse">
            <a:avLst/>
          </a:prstGeom>
          <a:solidFill>
            <a:srgbClr val="C97B00"/>
          </a:solidFill>
          <a:ln w="12700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5020056" y="2441448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Integration budget closed; actuals vs. plan variance accepted by CFO</a:t>
            </a:r>
            <a:endParaRPr lang="en-US" sz="850" dirty="0"/>
          </a:p>
        </p:txBody>
      </p:sp>
      <p:sp>
        <p:nvSpPr>
          <p:cNvPr id="34" name="Shape 32"/>
          <p:cNvSpPr/>
          <p:nvPr/>
        </p:nvSpPr>
        <p:spPr>
          <a:xfrm>
            <a:off x="182880" y="3035808"/>
            <a:ext cx="4251960" cy="1810512"/>
          </a:xfrm>
          <a:prstGeom prst="roundRect">
            <a:avLst>
              <a:gd name="adj" fmla="val 3535"/>
            </a:avLst>
          </a:prstGeom>
          <a:solidFill>
            <a:srgbClr val="FFFFFF"/>
          </a:solidFill>
          <a:ln w="9525">
            <a:solidFill>
              <a:srgbClr val="D1D9E6"/>
            </a:solidFill>
            <a:prstDash val="solid"/>
          </a:ln>
          <a:effectLst>
            <a:outerShdw blurRad="508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5" name="Shape 33"/>
          <p:cNvSpPr/>
          <p:nvPr/>
        </p:nvSpPr>
        <p:spPr>
          <a:xfrm>
            <a:off x="320040" y="3127248"/>
            <a:ext cx="3977640" cy="274320"/>
          </a:xfrm>
          <a:prstGeom prst="roundRect">
            <a:avLst>
              <a:gd name="adj" fmla="val 13333"/>
            </a:avLst>
          </a:prstGeom>
          <a:solidFill>
            <a:srgbClr val="0F1F38"/>
          </a:solidFill>
          <a:ln w="12700">
            <a:solidFill>
              <a:srgbClr val="0F1F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Shape 34"/>
          <p:cNvSpPr/>
          <p:nvPr/>
        </p:nvSpPr>
        <p:spPr>
          <a:xfrm>
            <a:off x="3547872" y="3145536"/>
            <a:ext cx="704088" cy="228600"/>
          </a:xfrm>
          <a:prstGeom prst="roundRect">
            <a:avLst>
              <a:gd name="adj" fmla="val 16000"/>
            </a:avLst>
          </a:prstGeom>
          <a:solidFill>
            <a:srgbClr val="DCFCE7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3547872" y="3145536"/>
            <a:ext cx="7040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Done</a:t>
            </a:r>
            <a:endParaRPr lang="en-US" sz="700" dirty="0"/>
          </a:p>
        </p:txBody>
      </p:sp>
      <p:sp>
        <p:nvSpPr>
          <p:cNvPr id="38" name="Text 36"/>
          <p:cNvSpPr/>
          <p:nvPr/>
        </p:nvSpPr>
        <p:spPr>
          <a:xfrm>
            <a:off x="347472" y="3127248"/>
            <a:ext cx="31729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WORKSTREAM LEADS</a:t>
            </a:r>
            <a:endParaRPr lang="en-US" sz="850" dirty="0"/>
          </a:p>
        </p:txBody>
      </p:sp>
      <p:sp>
        <p:nvSpPr>
          <p:cNvPr id="39" name="Shape 37"/>
          <p:cNvSpPr/>
          <p:nvPr/>
        </p:nvSpPr>
        <p:spPr>
          <a:xfrm>
            <a:off x="347472" y="3557016"/>
            <a:ext cx="137160" cy="137160"/>
          </a:xfrm>
          <a:prstGeom prst="ellipse">
            <a:avLst/>
          </a:prstGeom>
          <a:solidFill>
            <a:srgbClr val="C97B00"/>
          </a:solidFill>
          <a:ln w="12700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 38"/>
          <p:cNvSpPr/>
          <p:nvPr/>
        </p:nvSpPr>
        <p:spPr>
          <a:xfrm>
            <a:off x="539496" y="3493008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workstream plan formally closed or handed off with named BAU owner</a:t>
            </a:r>
            <a:endParaRPr lang="en-US" sz="850" dirty="0"/>
          </a:p>
        </p:txBody>
      </p:sp>
      <p:sp>
        <p:nvSpPr>
          <p:cNvPr id="41" name="Shape 39"/>
          <p:cNvSpPr/>
          <p:nvPr/>
        </p:nvSpPr>
        <p:spPr>
          <a:xfrm>
            <a:off x="347472" y="3977640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Text 40"/>
          <p:cNvSpPr/>
          <p:nvPr/>
        </p:nvSpPr>
        <p:spPr>
          <a:xfrm>
            <a:off x="539496" y="3913632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cross-workstream dependencies resolved; no open blockers</a:t>
            </a:r>
            <a:endParaRPr lang="en-US" sz="850" dirty="0"/>
          </a:p>
        </p:txBody>
      </p:sp>
      <p:sp>
        <p:nvSpPr>
          <p:cNvPr id="43" name="Shape 41"/>
          <p:cNvSpPr/>
          <p:nvPr/>
        </p:nvSpPr>
        <p:spPr>
          <a:xfrm>
            <a:off x="347472" y="4398264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Text 42"/>
          <p:cNvSpPr/>
          <p:nvPr/>
        </p:nvSpPr>
        <p:spPr>
          <a:xfrm>
            <a:off x="539496" y="4334256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RAID log closed; all items resolved, accepted, or formally transferred</a:t>
            </a:r>
            <a:endParaRPr lang="en-US" sz="850" dirty="0"/>
          </a:p>
        </p:txBody>
      </p:sp>
      <p:sp>
        <p:nvSpPr>
          <p:cNvPr id="45" name="Shape 43"/>
          <p:cNvSpPr/>
          <p:nvPr/>
        </p:nvSpPr>
        <p:spPr>
          <a:xfrm>
            <a:off x="4663440" y="3035808"/>
            <a:ext cx="4251960" cy="1810512"/>
          </a:xfrm>
          <a:prstGeom prst="roundRect">
            <a:avLst>
              <a:gd name="adj" fmla="val 3535"/>
            </a:avLst>
          </a:prstGeom>
          <a:solidFill>
            <a:srgbClr val="FFFFFF"/>
          </a:solidFill>
          <a:ln w="9525">
            <a:solidFill>
              <a:srgbClr val="D1D9E6"/>
            </a:solidFill>
            <a:prstDash val="solid"/>
          </a:ln>
          <a:effectLst>
            <a:outerShdw blurRad="508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6" name="Shape 44"/>
          <p:cNvSpPr/>
          <p:nvPr/>
        </p:nvSpPr>
        <p:spPr>
          <a:xfrm>
            <a:off x="4800600" y="3127248"/>
            <a:ext cx="3977640" cy="274320"/>
          </a:xfrm>
          <a:prstGeom prst="roundRect">
            <a:avLst>
              <a:gd name="adj" fmla="val 13333"/>
            </a:avLst>
          </a:prstGeom>
          <a:solidFill>
            <a:srgbClr val="0F1F38"/>
          </a:solidFill>
          <a:ln w="12700">
            <a:solidFill>
              <a:srgbClr val="0F1F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Shape 45"/>
          <p:cNvSpPr/>
          <p:nvPr/>
        </p:nvSpPr>
        <p:spPr>
          <a:xfrm>
            <a:off x="8028432" y="3145536"/>
            <a:ext cx="704088" cy="228600"/>
          </a:xfrm>
          <a:prstGeom prst="roundRect">
            <a:avLst>
              <a:gd name="adj" fmla="val 16000"/>
            </a:avLst>
          </a:prstGeom>
          <a:solidFill>
            <a:srgbClr val="FEF3C7"/>
          </a:solidFill>
          <a:ln w="12700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Text 46"/>
          <p:cNvSpPr/>
          <p:nvPr/>
        </p:nvSpPr>
        <p:spPr>
          <a:xfrm>
            <a:off x="8028432" y="3145536"/>
            <a:ext cx="7040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C9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◑ Partial</a:t>
            </a:r>
            <a:endParaRPr lang="en-US" sz="700" dirty="0"/>
          </a:p>
        </p:txBody>
      </p:sp>
      <p:sp>
        <p:nvSpPr>
          <p:cNvPr id="49" name="Text 47"/>
          <p:cNvSpPr/>
          <p:nvPr/>
        </p:nvSpPr>
        <p:spPr>
          <a:xfrm>
            <a:off x="4828032" y="3127248"/>
            <a:ext cx="31729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EMPLOYEES</a:t>
            </a:r>
            <a:endParaRPr lang="en-US" sz="850" dirty="0"/>
          </a:p>
        </p:txBody>
      </p:sp>
      <p:sp>
        <p:nvSpPr>
          <p:cNvPr id="50" name="Shape 48"/>
          <p:cNvSpPr/>
          <p:nvPr/>
        </p:nvSpPr>
        <p:spPr>
          <a:xfrm>
            <a:off x="4828032" y="3557016"/>
            <a:ext cx="137160" cy="137160"/>
          </a:xfrm>
          <a:prstGeom prst="ellipse">
            <a:avLst/>
          </a:prstGeom>
          <a:solidFill>
            <a:srgbClr val="C97B00"/>
          </a:solidFill>
          <a:ln w="12700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1" name="Text 49"/>
          <p:cNvSpPr/>
          <p:nvPr/>
        </p:nvSpPr>
        <p:spPr>
          <a:xfrm>
            <a:off x="5020056" y="3493008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Integration is visibly finished — no lingering uncertainty about org, roles, or tools</a:t>
            </a:r>
            <a:endParaRPr lang="en-US" sz="850" dirty="0"/>
          </a:p>
        </p:txBody>
      </p:sp>
      <p:sp>
        <p:nvSpPr>
          <p:cNvPr id="52" name="Shape 50"/>
          <p:cNvSpPr/>
          <p:nvPr/>
        </p:nvSpPr>
        <p:spPr>
          <a:xfrm>
            <a:off x="4828032" y="3977640"/>
            <a:ext cx="137160" cy="137160"/>
          </a:xfrm>
          <a:prstGeom prst="ellipse">
            <a:avLst/>
          </a:prstGeom>
          <a:solidFill>
            <a:srgbClr val="C97B00"/>
          </a:solidFill>
          <a:ln w="12700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3" name="Text 51"/>
          <p:cNvSpPr/>
          <p:nvPr/>
        </p:nvSpPr>
        <p:spPr>
          <a:xfrm>
            <a:off x="5020056" y="3913632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Communication cadence transitions from integration to BAU rhythm</a:t>
            </a:r>
            <a:endParaRPr lang="en-US" sz="850" dirty="0"/>
          </a:p>
        </p:txBody>
      </p:sp>
      <p:sp>
        <p:nvSpPr>
          <p:cNvPr id="54" name="Shape 52"/>
          <p:cNvSpPr/>
          <p:nvPr/>
        </p:nvSpPr>
        <p:spPr>
          <a:xfrm>
            <a:off x="4828032" y="4398264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Text 53"/>
          <p:cNvSpPr/>
          <p:nvPr/>
        </p:nvSpPr>
        <p:spPr>
          <a:xfrm>
            <a:off x="5020056" y="4334256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employee knows who owns their workstream going forward</a:t>
            </a:r>
            <a:endParaRPr lang="en-US" sz="850" dirty="0"/>
          </a:p>
        </p:txBody>
      </p:sp>
      <p:sp>
        <p:nvSpPr>
          <p:cNvPr id="56" name="Text 54"/>
          <p:cNvSpPr/>
          <p:nvPr/>
        </p:nvSpPr>
        <p:spPr>
          <a:xfrm>
            <a:off x="0" y="4864608"/>
            <a:ext cx="8686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Copyright 100-Day Advisors  |  Integration End States  |  IMO</a:t>
            </a:r>
            <a:endParaRPr lang="en-US" sz="800" dirty="0"/>
          </a:p>
        </p:txBody>
      </p:sp>
      <p:sp>
        <p:nvSpPr>
          <p:cNvPr id="57" name="Text 55"/>
          <p:cNvSpPr/>
          <p:nvPr/>
        </p:nvSpPr>
        <p:spPr>
          <a:xfrm>
            <a:off x="8686800" y="4864608"/>
            <a:ext cx="3657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877</TotalTime>
  <Words>1488</Words>
  <Application>Microsoft Office PowerPoint</Application>
  <PresentationFormat>On-screen Show (16:9)</PresentationFormat>
  <Paragraphs>265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Joseph Aberger</cp:lastModifiedBy>
  <cp:revision>6</cp:revision>
  <dcterms:created xsi:type="dcterms:W3CDTF">2026-06-26T02:15:20Z</dcterms:created>
  <dcterms:modified xsi:type="dcterms:W3CDTF">2026-08-01T15:57:51Z</dcterms:modified>
</cp:coreProperties>
</file>